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Masters/slideMaster1.xml" ContentType="application/vnd.openxmlformats-officedocument.presentationml.slide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1"/>
  </p:notesMasterIdLst>
  <p:sldIdLst>
    <p:sldId id="256" r:id="rId2"/>
    <p:sldId id="257" r:id="rId3"/>
    <p:sldId id="258" r:id="rId4"/>
    <p:sldId id="259" r:id="rId5"/>
    <p:sldId id="366" r:id="rId6"/>
    <p:sldId id="367" r:id="rId7"/>
    <p:sldId id="260" r:id="rId8"/>
    <p:sldId id="370" r:id="rId9"/>
    <p:sldId id="371" r:id="rId10"/>
    <p:sldId id="372" r:id="rId11"/>
    <p:sldId id="261" r:id="rId12"/>
    <p:sldId id="368" r:id="rId13"/>
    <p:sldId id="369" r:id="rId14"/>
    <p:sldId id="262" r:id="rId15"/>
    <p:sldId id="263" r:id="rId16"/>
    <p:sldId id="373" r:id="rId17"/>
    <p:sldId id="374" r:id="rId18"/>
    <p:sldId id="375" r:id="rId19"/>
    <p:sldId id="269" r:id="rId20"/>
    <p:sldId id="270" r:id="rId21"/>
    <p:sldId id="271" r:id="rId22"/>
    <p:sldId id="273" r:id="rId23"/>
    <p:sldId id="279" r:id="rId24"/>
    <p:sldId id="280" r:id="rId25"/>
    <p:sldId id="376" r:id="rId26"/>
    <p:sldId id="377" r:id="rId27"/>
    <p:sldId id="378" r:id="rId28"/>
    <p:sldId id="379"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393" r:id="rId43"/>
    <p:sldId id="294" r:id="rId44"/>
    <p:sldId id="383" r:id="rId45"/>
    <p:sldId id="295" r:id="rId46"/>
    <p:sldId id="296" r:id="rId47"/>
    <p:sldId id="297" r:id="rId48"/>
    <p:sldId id="298" r:id="rId49"/>
    <p:sldId id="299" r:id="rId50"/>
    <p:sldId id="300" r:id="rId51"/>
    <p:sldId id="380" r:id="rId52"/>
    <p:sldId id="381" r:id="rId53"/>
    <p:sldId id="382" r:id="rId54"/>
    <p:sldId id="302" r:id="rId55"/>
    <p:sldId id="384" r:id="rId56"/>
    <p:sldId id="385" r:id="rId57"/>
    <p:sldId id="386" r:id="rId58"/>
    <p:sldId id="387" r:id="rId59"/>
    <p:sldId id="388" r:id="rId60"/>
    <p:sldId id="391" r:id="rId61"/>
    <p:sldId id="392" r:id="rId62"/>
    <p:sldId id="389" r:id="rId63"/>
    <p:sldId id="390" r:id="rId64"/>
    <p:sldId id="394" r:id="rId65"/>
    <p:sldId id="307" r:id="rId66"/>
    <p:sldId id="308" r:id="rId67"/>
    <p:sldId id="309" r:id="rId68"/>
    <p:sldId id="310" r:id="rId69"/>
    <p:sldId id="311" r:id="rId70"/>
    <p:sldId id="312" r:id="rId71"/>
    <p:sldId id="313" r:id="rId72"/>
    <p:sldId id="395" r:id="rId73"/>
    <p:sldId id="314" r:id="rId74"/>
    <p:sldId id="315" r:id="rId75"/>
    <p:sldId id="316" r:id="rId76"/>
    <p:sldId id="396" r:id="rId77"/>
    <p:sldId id="397" r:id="rId78"/>
    <p:sldId id="398" r:id="rId79"/>
    <p:sldId id="399" r:id="rId80"/>
    <p:sldId id="317" r:id="rId81"/>
    <p:sldId id="318" r:id="rId82"/>
    <p:sldId id="319" r:id="rId83"/>
    <p:sldId id="320" r:id="rId84"/>
    <p:sldId id="321" r:id="rId85"/>
    <p:sldId id="400" r:id="rId86"/>
    <p:sldId id="401" r:id="rId87"/>
    <p:sldId id="402" r:id="rId88"/>
    <p:sldId id="403" r:id="rId89"/>
    <p:sldId id="338" r:id="rId90"/>
    <p:sldId id="339" r:id="rId91"/>
    <p:sldId id="340" r:id="rId92"/>
    <p:sldId id="341" r:id="rId93"/>
    <p:sldId id="342" r:id="rId94"/>
    <p:sldId id="343" r:id="rId95"/>
    <p:sldId id="344" r:id="rId96"/>
    <p:sldId id="404" r:id="rId97"/>
    <p:sldId id="405" r:id="rId98"/>
    <p:sldId id="406" r:id="rId99"/>
    <p:sldId id="407" r:id="rId100"/>
    <p:sldId id="408" r:id="rId101"/>
    <p:sldId id="409" r:id="rId102"/>
    <p:sldId id="358" r:id="rId103"/>
    <p:sldId id="359" r:id="rId104"/>
    <p:sldId id="360" r:id="rId105"/>
    <p:sldId id="361" r:id="rId106"/>
    <p:sldId id="362" r:id="rId107"/>
    <p:sldId id="363" r:id="rId108"/>
    <p:sldId id="364" r:id="rId109"/>
    <p:sldId id="365" r:id="rId110"/>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4" d="100"/>
          <a:sy n="64" d="100"/>
        </p:scale>
        <p:origin x="954" y="7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customXml" Target="../customXml/item2.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118" Type="http://schemas.openxmlformats.org/officeDocument/2006/relationships/customXml" Target="../customXml/item3.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customXml" Target="../customXml/item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B0C2EA94-C75F-442D-8D59-50D74623A73D}" type="datetimeFigureOut">
              <a:rPr lang="en-IN" smtClean="0"/>
              <a:t>01-03-2025</a:t>
            </a:fld>
            <a:endParaRPr lang="en-IN"/>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DC88F765-FA35-45AA-BDD4-19D96BBA61F0}" type="slidenum">
              <a:rPr lang="en-IN" smtClean="0"/>
              <a:t>‹#›</a:t>
            </a:fld>
            <a:endParaRPr lang="en-IN"/>
          </a:p>
        </p:txBody>
      </p:sp>
    </p:spTree>
    <p:extLst>
      <p:ext uri="{BB962C8B-B14F-4D97-AF65-F5344CB8AC3E}">
        <p14:creationId xmlns:p14="http://schemas.microsoft.com/office/powerpoint/2010/main" val="2794151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saloni@wilp.bits-pilani.ac.in </a:t>
            </a:r>
            <a:r>
              <a:rPr lang="en-IN"/>
              <a:t>, </a:t>
            </a:r>
            <a:r>
              <a:rPr lang="en-IN" b="0" i="0">
                <a:solidFill>
                  <a:srgbClr val="1F1F1F"/>
                </a:solidFill>
                <a:effectLst/>
                <a:latin typeface="Google Sans"/>
              </a:rPr>
              <a:t>Saloni Bhartia</a:t>
            </a:r>
            <a:endParaRPr lang="en-IN" dirty="0"/>
          </a:p>
        </p:txBody>
      </p:sp>
      <p:sp>
        <p:nvSpPr>
          <p:cNvPr id="4" name="Slide Number Placeholder 3"/>
          <p:cNvSpPr>
            <a:spLocks noGrp="1"/>
          </p:cNvSpPr>
          <p:nvPr>
            <p:ph type="sldNum" sz="quarter" idx="5"/>
          </p:nvPr>
        </p:nvSpPr>
        <p:spPr/>
        <p:txBody>
          <a:bodyPr/>
          <a:lstStyle/>
          <a:p>
            <a:fld id="{DC88F765-FA35-45AA-BDD4-19D96BBA61F0}" type="slidenum">
              <a:rPr lang="en-IN" smtClean="0"/>
              <a:t>1</a:t>
            </a:fld>
            <a:endParaRPr lang="en-IN"/>
          </a:p>
        </p:txBody>
      </p:sp>
    </p:spTree>
    <p:extLst>
      <p:ext uri="{BB962C8B-B14F-4D97-AF65-F5344CB8AC3E}">
        <p14:creationId xmlns:p14="http://schemas.microsoft.com/office/powerpoint/2010/main" val="148931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https://researchcomputing.princeton.edu/support/knowledge-base/parallel-code</a:t>
            </a:r>
          </a:p>
        </p:txBody>
      </p:sp>
      <p:sp>
        <p:nvSpPr>
          <p:cNvPr id="4" name="Slide Number Placeholder 3"/>
          <p:cNvSpPr>
            <a:spLocks noGrp="1"/>
          </p:cNvSpPr>
          <p:nvPr>
            <p:ph type="sldNum" sz="quarter" idx="5"/>
          </p:nvPr>
        </p:nvSpPr>
        <p:spPr/>
        <p:txBody>
          <a:bodyPr/>
          <a:lstStyle/>
          <a:p>
            <a:fld id="{DC88F765-FA35-45AA-BDD4-19D96BBA61F0}" type="slidenum">
              <a:rPr lang="en-IN" smtClean="0"/>
              <a:t>8</a:t>
            </a:fld>
            <a:endParaRPr lang="en-IN"/>
          </a:p>
        </p:txBody>
      </p:sp>
    </p:spTree>
    <p:extLst>
      <p:ext uri="{BB962C8B-B14F-4D97-AF65-F5344CB8AC3E}">
        <p14:creationId xmlns:p14="http://schemas.microsoft.com/office/powerpoint/2010/main" val="34132001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6173723" y="6550152"/>
            <a:ext cx="3106420" cy="48895"/>
          </a:xfrm>
          <a:custGeom>
            <a:avLst/>
            <a:gdLst/>
            <a:ahLst/>
            <a:cxnLst/>
            <a:rect l="l" t="t" r="r" b="b"/>
            <a:pathLst>
              <a:path w="3106420" h="48895">
                <a:moveTo>
                  <a:pt x="3105912" y="0"/>
                </a:moveTo>
                <a:lnTo>
                  <a:pt x="0" y="0"/>
                </a:lnTo>
                <a:lnTo>
                  <a:pt x="0" y="48768"/>
                </a:lnTo>
                <a:lnTo>
                  <a:pt x="3105912" y="48768"/>
                </a:lnTo>
                <a:lnTo>
                  <a:pt x="3105912" y="0"/>
                </a:lnTo>
                <a:close/>
              </a:path>
            </a:pathLst>
          </a:custGeom>
          <a:solidFill>
            <a:srgbClr val="76C2E4"/>
          </a:solidFill>
        </p:spPr>
        <p:txBody>
          <a:bodyPr wrap="square" lIns="0" tIns="0" rIns="0" bIns="0" rtlCol="0"/>
          <a:lstStyle/>
          <a:p>
            <a:endParaRPr/>
          </a:p>
        </p:txBody>
      </p:sp>
      <p:sp>
        <p:nvSpPr>
          <p:cNvPr id="17" name="bg object 17"/>
          <p:cNvSpPr/>
          <p:nvPr/>
        </p:nvSpPr>
        <p:spPr>
          <a:xfrm>
            <a:off x="9211055" y="6550152"/>
            <a:ext cx="2981325" cy="45720"/>
          </a:xfrm>
          <a:custGeom>
            <a:avLst/>
            <a:gdLst/>
            <a:ahLst/>
            <a:cxnLst/>
            <a:rect l="l" t="t" r="r" b="b"/>
            <a:pathLst>
              <a:path w="2981325" h="45720">
                <a:moveTo>
                  <a:pt x="2980944" y="0"/>
                </a:moveTo>
                <a:lnTo>
                  <a:pt x="0" y="0"/>
                </a:lnTo>
                <a:lnTo>
                  <a:pt x="0" y="45720"/>
                </a:lnTo>
                <a:lnTo>
                  <a:pt x="2980944" y="45720"/>
                </a:lnTo>
                <a:lnTo>
                  <a:pt x="2980944" y="0"/>
                </a:lnTo>
                <a:close/>
              </a:path>
            </a:pathLst>
          </a:custGeom>
          <a:solidFill>
            <a:srgbClr val="E21C23"/>
          </a:solidFill>
        </p:spPr>
        <p:txBody>
          <a:bodyPr wrap="square" lIns="0" tIns="0" rIns="0" bIns="0" rtlCol="0"/>
          <a:lstStyle/>
          <a:p>
            <a:endParaRPr/>
          </a:p>
        </p:txBody>
      </p:sp>
      <p:sp>
        <p:nvSpPr>
          <p:cNvPr id="18" name="bg object 18"/>
          <p:cNvSpPr/>
          <p:nvPr/>
        </p:nvSpPr>
        <p:spPr>
          <a:xfrm>
            <a:off x="2779776" y="6550152"/>
            <a:ext cx="3441700" cy="48895"/>
          </a:xfrm>
          <a:custGeom>
            <a:avLst/>
            <a:gdLst/>
            <a:ahLst/>
            <a:cxnLst/>
            <a:rect l="l" t="t" r="r" b="b"/>
            <a:pathLst>
              <a:path w="3441700" h="48895">
                <a:moveTo>
                  <a:pt x="3441191" y="0"/>
                </a:moveTo>
                <a:lnTo>
                  <a:pt x="0" y="0"/>
                </a:lnTo>
                <a:lnTo>
                  <a:pt x="0" y="48768"/>
                </a:lnTo>
                <a:lnTo>
                  <a:pt x="3441191" y="48768"/>
                </a:lnTo>
                <a:lnTo>
                  <a:pt x="3441191" y="0"/>
                </a:lnTo>
                <a:close/>
              </a:path>
            </a:pathLst>
          </a:custGeom>
          <a:solidFill>
            <a:srgbClr val="FBAF17"/>
          </a:solidFill>
        </p:spPr>
        <p:txBody>
          <a:bodyPr wrap="square" lIns="0" tIns="0" rIns="0" bIns="0" rtlCol="0"/>
          <a:lstStyle/>
          <a:p>
            <a:endParaRPr/>
          </a:p>
        </p:txBody>
      </p:sp>
      <p:sp>
        <p:nvSpPr>
          <p:cNvPr id="19" name="bg object 19"/>
          <p:cNvSpPr/>
          <p:nvPr/>
        </p:nvSpPr>
        <p:spPr>
          <a:xfrm>
            <a:off x="5993892" y="6553200"/>
            <a:ext cx="3106420" cy="45720"/>
          </a:xfrm>
          <a:custGeom>
            <a:avLst/>
            <a:gdLst/>
            <a:ahLst/>
            <a:cxnLst/>
            <a:rect l="l" t="t" r="r" b="b"/>
            <a:pathLst>
              <a:path w="3106420" h="45720">
                <a:moveTo>
                  <a:pt x="3105912" y="0"/>
                </a:moveTo>
                <a:lnTo>
                  <a:pt x="0" y="0"/>
                </a:lnTo>
                <a:lnTo>
                  <a:pt x="0" y="45720"/>
                </a:lnTo>
                <a:lnTo>
                  <a:pt x="3105912" y="45720"/>
                </a:lnTo>
                <a:lnTo>
                  <a:pt x="3105912" y="0"/>
                </a:lnTo>
                <a:close/>
              </a:path>
            </a:pathLst>
          </a:custGeom>
          <a:solidFill>
            <a:srgbClr val="76C2E4"/>
          </a:solidFill>
        </p:spPr>
        <p:txBody>
          <a:bodyPr wrap="square" lIns="0" tIns="0" rIns="0" bIns="0" rtlCol="0"/>
          <a:lstStyle/>
          <a:p>
            <a:endParaRPr/>
          </a:p>
        </p:txBody>
      </p:sp>
      <p:sp>
        <p:nvSpPr>
          <p:cNvPr id="20" name="bg object 20"/>
          <p:cNvSpPr/>
          <p:nvPr/>
        </p:nvSpPr>
        <p:spPr>
          <a:xfrm>
            <a:off x="2845308" y="6553200"/>
            <a:ext cx="3148965" cy="45720"/>
          </a:xfrm>
          <a:custGeom>
            <a:avLst/>
            <a:gdLst/>
            <a:ahLst/>
            <a:cxnLst/>
            <a:rect l="l" t="t" r="r" b="b"/>
            <a:pathLst>
              <a:path w="3148965" h="45720">
                <a:moveTo>
                  <a:pt x="3148584" y="0"/>
                </a:moveTo>
                <a:lnTo>
                  <a:pt x="0" y="0"/>
                </a:lnTo>
                <a:lnTo>
                  <a:pt x="0" y="45720"/>
                </a:lnTo>
                <a:lnTo>
                  <a:pt x="3148584" y="45720"/>
                </a:lnTo>
                <a:lnTo>
                  <a:pt x="3148584" y="0"/>
                </a:lnTo>
                <a:close/>
              </a:path>
            </a:pathLst>
          </a:custGeom>
          <a:solidFill>
            <a:srgbClr val="FBAF17"/>
          </a:solidFill>
        </p:spPr>
        <p:txBody>
          <a:bodyPr wrap="square" lIns="0" tIns="0" rIns="0" bIns="0" rtlCol="0"/>
          <a:lstStyle/>
          <a:p>
            <a:endParaRPr/>
          </a:p>
        </p:txBody>
      </p:sp>
      <p:sp>
        <p:nvSpPr>
          <p:cNvPr id="21" name="bg object 21"/>
          <p:cNvSpPr/>
          <p:nvPr/>
        </p:nvSpPr>
        <p:spPr>
          <a:xfrm>
            <a:off x="9086088" y="6553200"/>
            <a:ext cx="3106420" cy="45720"/>
          </a:xfrm>
          <a:custGeom>
            <a:avLst/>
            <a:gdLst/>
            <a:ahLst/>
            <a:cxnLst/>
            <a:rect l="l" t="t" r="r" b="b"/>
            <a:pathLst>
              <a:path w="3106420" h="45720">
                <a:moveTo>
                  <a:pt x="3105911" y="0"/>
                </a:moveTo>
                <a:lnTo>
                  <a:pt x="0" y="0"/>
                </a:lnTo>
                <a:lnTo>
                  <a:pt x="0" y="45720"/>
                </a:lnTo>
                <a:lnTo>
                  <a:pt x="3105911" y="45720"/>
                </a:lnTo>
                <a:lnTo>
                  <a:pt x="3105911" y="0"/>
                </a:lnTo>
                <a:close/>
              </a:path>
            </a:pathLst>
          </a:custGeom>
          <a:solidFill>
            <a:srgbClr val="FF0000"/>
          </a:solidFill>
        </p:spPr>
        <p:txBody>
          <a:bodyPr wrap="square" lIns="0" tIns="0" rIns="0" bIns="0" rtlCol="0"/>
          <a:lstStyle/>
          <a:p>
            <a:endParaRPr/>
          </a:p>
        </p:txBody>
      </p:sp>
      <p:sp>
        <p:nvSpPr>
          <p:cNvPr id="22" name="bg object 22"/>
          <p:cNvSpPr/>
          <p:nvPr/>
        </p:nvSpPr>
        <p:spPr>
          <a:xfrm>
            <a:off x="3150107" y="1295400"/>
            <a:ext cx="3104515" cy="45720"/>
          </a:xfrm>
          <a:custGeom>
            <a:avLst/>
            <a:gdLst/>
            <a:ahLst/>
            <a:cxnLst/>
            <a:rect l="l" t="t" r="r" b="b"/>
            <a:pathLst>
              <a:path w="3104515" h="45719">
                <a:moveTo>
                  <a:pt x="3104388" y="0"/>
                </a:moveTo>
                <a:lnTo>
                  <a:pt x="0" y="0"/>
                </a:lnTo>
                <a:lnTo>
                  <a:pt x="0" y="45720"/>
                </a:lnTo>
                <a:lnTo>
                  <a:pt x="3104388" y="45720"/>
                </a:lnTo>
                <a:lnTo>
                  <a:pt x="3104388" y="0"/>
                </a:lnTo>
                <a:close/>
              </a:path>
            </a:pathLst>
          </a:custGeom>
          <a:solidFill>
            <a:srgbClr val="76C2E4"/>
          </a:solidFill>
        </p:spPr>
        <p:txBody>
          <a:bodyPr wrap="square" lIns="0" tIns="0" rIns="0" bIns="0" rtlCol="0"/>
          <a:lstStyle/>
          <a:p>
            <a:endParaRPr/>
          </a:p>
        </p:txBody>
      </p:sp>
      <p:sp>
        <p:nvSpPr>
          <p:cNvPr id="23" name="bg object 23"/>
          <p:cNvSpPr/>
          <p:nvPr/>
        </p:nvSpPr>
        <p:spPr>
          <a:xfrm>
            <a:off x="0" y="1295400"/>
            <a:ext cx="3150235" cy="45720"/>
          </a:xfrm>
          <a:custGeom>
            <a:avLst/>
            <a:gdLst/>
            <a:ahLst/>
            <a:cxnLst/>
            <a:rect l="l" t="t" r="r" b="b"/>
            <a:pathLst>
              <a:path w="3150235" h="45719">
                <a:moveTo>
                  <a:pt x="3150108" y="0"/>
                </a:moveTo>
                <a:lnTo>
                  <a:pt x="0" y="0"/>
                </a:lnTo>
                <a:lnTo>
                  <a:pt x="0" y="45720"/>
                </a:lnTo>
                <a:lnTo>
                  <a:pt x="3150108" y="45720"/>
                </a:lnTo>
                <a:lnTo>
                  <a:pt x="3150108" y="0"/>
                </a:lnTo>
                <a:close/>
              </a:path>
            </a:pathLst>
          </a:custGeom>
          <a:solidFill>
            <a:srgbClr val="FBAF17"/>
          </a:solidFill>
        </p:spPr>
        <p:txBody>
          <a:bodyPr wrap="square" lIns="0" tIns="0" rIns="0" bIns="0" rtlCol="0"/>
          <a:lstStyle/>
          <a:p>
            <a:endParaRPr/>
          </a:p>
        </p:txBody>
      </p:sp>
      <p:sp>
        <p:nvSpPr>
          <p:cNvPr id="24" name="bg object 24"/>
          <p:cNvSpPr/>
          <p:nvPr/>
        </p:nvSpPr>
        <p:spPr>
          <a:xfrm>
            <a:off x="6242303" y="1295400"/>
            <a:ext cx="3104515" cy="45720"/>
          </a:xfrm>
          <a:custGeom>
            <a:avLst/>
            <a:gdLst/>
            <a:ahLst/>
            <a:cxnLst/>
            <a:rect l="l" t="t" r="r" b="b"/>
            <a:pathLst>
              <a:path w="3104515" h="45719">
                <a:moveTo>
                  <a:pt x="3104388" y="0"/>
                </a:moveTo>
                <a:lnTo>
                  <a:pt x="0" y="0"/>
                </a:lnTo>
                <a:lnTo>
                  <a:pt x="0" y="45720"/>
                </a:lnTo>
                <a:lnTo>
                  <a:pt x="3104388" y="45720"/>
                </a:lnTo>
                <a:lnTo>
                  <a:pt x="3104388" y="0"/>
                </a:lnTo>
                <a:close/>
              </a:path>
            </a:pathLst>
          </a:custGeom>
          <a:solidFill>
            <a:srgbClr val="FF0000"/>
          </a:solidFill>
        </p:spPr>
        <p:txBody>
          <a:bodyPr wrap="square" lIns="0" tIns="0" rIns="0" bIns="0" rtlCol="0"/>
          <a:lstStyle/>
          <a:p>
            <a:endParaRPr/>
          </a:p>
        </p:txBody>
      </p:sp>
      <p:pic>
        <p:nvPicPr>
          <p:cNvPr id="25" name="bg object 25"/>
          <p:cNvPicPr/>
          <p:nvPr/>
        </p:nvPicPr>
        <p:blipFill>
          <a:blip r:embed="rId2" cstate="print"/>
          <a:stretch>
            <a:fillRect/>
          </a:stretch>
        </p:blipFill>
        <p:spPr>
          <a:xfrm>
            <a:off x="11135099" y="231647"/>
            <a:ext cx="825252" cy="829055"/>
          </a:xfrm>
          <a:prstGeom prst="rect">
            <a:avLst/>
          </a:prstGeom>
        </p:spPr>
      </p:pic>
      <p:sp>
        <p:nvSpPr>
          <p:cNvPr id="2" name="Holder 2"/>
          <p:cNvSpPr>
            <a:spLocks noGrp="1"/>
          </p:cNvSpPr>
          <p:nvPr>
            <p:ph type="ctrTitle"/>
          </p:nvPr>
        </p:nvSpPr>
        <p:spPr>
          <a:xfrm>
            <a:off x="485343" y="280797"/>
            <a:ext cx="4768215" cy="635000"/>
          </a:xfrm>
          <a:prstGeom prst="rect">
            <a:avLst/>
          </a:prstGeom>
        </p:spPr>
        <p:txBody>
          <a:bodyPr wrap="square" lIns="0" tIns="0" rIns="0" bIns="0">
            <a:spAutoFit/>
          </a:bodyPr>
          <a:lstStyle>
            <a:lvl1pPr>
              <a:defRPr sz="4000" b="0" i="0">
                <a:solidFill>
                  <a:srgbClr val="001F5F"/>
                </a:solidFill>
                <a:latin typeface="Arial MT"/>
                <a:cs typeface="Arial MT"/>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2400" b="0" i="0">
                <a:solidFill>
                  <a:schemeClr val="tx1"/>
                </a:solidFill>
                <a:latin typeface="Arial MT"/>
                <a:cs typeface="Arial MT"/>
              </a:defRPr>
            </a:lvl1pPr>
          </a:lstStyle>
          <a:p>
            <a:endParaRPr/>
          </a:p>
        </p:txBody>
      </p:sp>
      <p:sp>
        <p:nvSpPr>
          <p:cNvPr id="4" name="Holder 4"/>
          <p:cNvSpPr>
            <a:spLocks noGrp="1"/>
          </p:cNvSpPr>
          <p:nvPr>
            <p:ph type="ftr" sz="quarter" idx="5"/>
          </p:nvPr>
        </p:nvSpPr>
        <p:spPr/>
        <p:txBody>
          <a:bodyPr lIns="0" tIns="0" rIns="0" bIns="0"/>
          <a:lstStyle>
            <a:lvl1pPr>
              <a:defRPr sz="1100" b="0" i="0">
                <a:solidFill>
                  <a:srgbClr val="0F1141"/>
                </a:solidFill>
                <a:latin typeface="Arial MT"/>
                <a:cs typeface="Arial MT"/>
              </a:defRPr>
            </a:lvl1p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6173723" y="6550152"/>
            <a:ext cx="3106420" cy="48895"/>
          </a:xfrm>
          <a:custGeom>
            <a:avLst/>
            <a:gdLst/>
            <a:ahLst/>
            <a:cxnLst/>
            <a:rect l="l" t="t" r="r" b="b"/>
            <a:pathLst>
              <a:path w="3106420" h="48895">
                <a:moveTo>
                  <a:pt x="3105912" y="0"/>
                </a:moveTo>
                <a:lnTo>
                  <a:pt x="0" y="0"/>
                </a:lnTo>
                <a:lnTo>
                  <a:pt x="0" y="48768"/>
                </a:lnTo>
                <a:lnTo>
                  <a:pt x="3105912" y="48768"/>
                </a:lnTo>
                <a:lnTo>
                  <a:pt x="3105912" y="0"/>
                </a:lnTo>
                <a:close/>
              </a:path>
            </a:pathLst>
          </a:custGeom>
          <a:solidFill>
            <a:srgbClr val="76C2E4"/>
          </a:solidFill>
        </p:spPr>
        <p:txBody>
          <a:bodyPr wrap="square" lIns="0" tIns="0" rIns="0" bIns="0" rtlCol="0"/>
          <a:lstStyle/>
          <a:p>
            <a:endParaRPr/>
          </a:p>
        </p:txBody>
      </p:sp>
      <p:sp>
        <p:nvSpPr>
          <p:cNvPr id="17" name="bg object 17"/>
          <p:cNvSpPr/>
          <p:nvPr/>
        </p:nvSpPr>
        <p:spPr>
          <a:xfrm>
            <a:off x="9211055" y="6550152"/>
            <a:ext cx="2981325" cy="45720"/>
          </a:xfrm>
          <a:custGeom>
            <a:avLst/>
            <a:gdLst/>
            <a:ahLst/>
            <a:cxnLst/>
            <a:rect l="l" t="t" r="r" b="b"/>
            <a:pathLst>
              <a:path w="2981325" h="45720">
                <a:moveTo>
                  <a:pt x="2980944" y="0"/>
                </a:moveTo>
                <a:lnTo>
                  <a:pt x="0" y="0"/>
                </a:lnTo>
                <a:lnTo>
                  <a:pt x="0" y="45720"/>
                </a:lnTo>
                <a:lnTo>
                  <a:pt x="2980944" y="45720"/>
                </a:lnTo>
                <a:lnTo>
                  <a:pt x="2980944" y="0"/>
                </a:lnTo>
                <a:close/>
              </a:path>
            </a:pathLst>
          </a:custGeom>
          <a:solidFill>
            <a:srgbClr val="E21C23"/>
          </a:solidFill>
        </p:spPr>
        <p:txBody>
          <a:bodyPr wrap="square" lIns="0" tIns="0" rIns="0" bIns="0" rtlCol="0"/>
          <a:lstStyle/>
          <a:p>
            <a:endParaRPr/>
          </a:p>
        </p:txBody>
      </p:sp>
      <p:sp>
        <p:nvSpPr>
          <p:cNvPr id="18" name="bg object 18"/>
          <p:cNvSpPr/>
          <p:nvPr/>
        </p:nvSpPr>
        <p:spPr>
          <a:xfrm>
            <a:off x="2779776" y="6550152"/>
            <a:ext cx="3441700" cy="48895"/>
          </a:xfrm>
          <a:custGeom>
            <a:avLst/>
            <a:gdLst/>
            <a:ahLst/>
            <a:cxnLst/>
            <a:rect l="l" t="t" r="r" b="b"/>
            <a:pathLst>
              <a:path w="3441700" h="48895">
                <a:moveTo>
                  <a:pt x="3441191" y="0"/>
                </a:moveTo>
                <a:lnTo>
                  <a:pt x="0" y="0"/>
                </a:lnTo>
                <a:lnTo>
                  <a:pt x="0" y="48768"/>
                </a:lnTo>
                <a:lnTo>
                  <a:pt x="3441191" y="48768"/>
                </a:lnTo>
                <a:lnTo>
                  <a:pt x="3441191" y="0"/>
                </a:lnTo>
                <a:close/>
              </a:path>
            </a:pathLst>
          </a:custGeom>
          <a:solidFill>
            <a:srgbClr val="FBAF17"/>
          </a:solidFill>
        </p:spPr>
        <p:txBody>
          <a:bodyPr wrap="square" lIns="0" tIns="0" rIns="0" bIns="0" rtlCol="0"/>
          <a:lstStyle/>
          <a:p>
            <a:endParaRPr/>
          </a:p>
        </p:txBody>
      </p:sp>
      <p:sp>
        <p:nvSpPr>
          <p:cNvPr id="19" name="bg object 19"/>
          <p:cNvSpPr/>
          <p:nvPr/>
        </p:nvSpPr>
        <p:spPr>
          <a:xfrm>
            <a:off x="5993892" y="6553200"/>
            <a:ext cx="3106420" cy="45720"/>
          </a:xfrm>
          <a:custGeom>
            <a:avLst/>
            <a:gdLst/>
            <a:ahLst/>
            <a:cxnLst/>
            <a:rect l="l" t="t" r="r" b="b"/>
            <a:pathLst>
              <a:path w="3106420" h="45720">
                <a:moveTo>
                  <a:pt x="3105912" y="0"/>
                </a:moveTo>
                <a:lnTo>
                  <a:pt x="0" y="0"/>
                </a:lnTo>
                <a:lnTo>
                  <a:pt x="0" y="45720"/>
                </a:lnTo>
                <a:lnTo>
                  <a:pt x="3105912" y="45720"/>
                </a:lnTo>
                <a:lnTo>
                  <a:pt x="3105912" y="0"/>
                </a:lnTo>
                <a:close/>
              </a:path>
            </a:pathLst>
          </a:custGeom>
          <a:solidFill>
            <a:srgbClr val="76C2E4"/>
          </a:solidFill>
        </p:spPr>
        <p:txBody>
          <a:bodyPr wrap="square" lIns="0" tIns="0" rIns="0" bIns="0" rtlCol="0"/>
          <a:lstStyle/>
          <a:p>
            <a:endParaRPr/>
          </a:p>
        </p:txBody>
      </p:sp>
      <p:sp>
        <p:nvSpPr>
          <p:cNvPr id="20" name="bg object 20"/>
          <p:cNvSpPr/>
          <p:nvPr/>
        </p:nvSpPr>
        <p:spPr>
          <a:xfrm>
            <a:off x="2845308" y="6553200"/>
            <a:ext cx="3148965" cy="45720"/>
          </a:xfrm>
          <a:custGeom>
            <a:avLst/>
            <a:gdLst/>
            <a:ahLst/>
            <a:cxnLst/>
            <a:rect l="l" t="t" r="r" b="b"/>
            <a:pathLst>
              <a:path w="3148965" h="45720">
                <a:moveTo>
                  <a:pt x="3148584" y="0"/>
                </a:moveTo>
                <a:lnTo>
                  <a:pt x="0" y="0"/>
                </a:lnTo>
                <a:lnTo>
                  <a:pt x="0" y="45720"/>
                </a:lnTo>
                <a:lnTo>
                  <a:pt x="3148584" y="45720"/>
                </a:lnTo>
                <a:lnTo>
                  <a:pt x="3148584" y="0"/>
                </a:lnTo>
                <a:close/>
              </a:path>
            </a:pathLst>
          </a:custGeom>
          <a:solidFill>
            <a:srgbClr val="FBAF17"/>
          </a:solidFill>
        </p:spPr>
        <p:txBody>
          <a:bodyPr wrap="square" lIns="0" tIns="0" rIns="0" bIns="0" rtlCol="0"/>
          <a:lstStyle/>
          <a:p>
            <a:endParaRPr/>
          </a:p>
        </p:txBody>
      </p:sp>
      <p:sp>
        <p:nvSpPr>
          <p:cNvPr id="21" name="bg object 21"/>
          <p:cNvSpPr/>
          <p:nvPr/>
        </p:nvSpPr>
        <p:spPr>
          <a:xfrm>
            <a:off x="9086088" y="6553200"/>
            <a:ext cx="3106420" cy="45720"/>
          </a:xfrm>
          <a:custGeom>
            <a:avLst/>
            <a:gdLst/>
            <a:ahLst/>
            <a:cxnLst/>
            <a:rect l="l" t="t" r="r" b="b"/>
            <a:pathLst>
              <a:path w="3106420" h="45720">
                <a:moveTo>
                  <a:pt x="3105911" y="0"/>
                </a:moveTo>
                <a:lnTo>
                  <a:pt x="0" y="0"/>
                </a:lnTo>
                <a:lnTo>
                  <a:pt x="0" y="45720"/>
                </a:lnTo>
                <a:lnTo>
                  <a:pt x="3105911" y="45720"/>
                </a:lnTo>
                <a:lnTo>
                  <a:pt x="3105911" y="0"/>
                </a:lnTo>
                <a:close/>
              </a:path>
            </a:pathLst>
          </a:custGeom>
          <a:solidFill>
            <a:srgbClr val="FF0000"/>
          </a:solidFill>
        </p:spPr>
        <p:txBody>
          <a:bodyPr wrap="square" lIns="0" tIns="0" rIns="0" bIns="0" rtlCol="0"/>
          <a:lstStyle/>
          <a:p>
            <a:endParaRPr/>
          </a:p>
        </p:txBody>
      </p:sp>
      <p:sp>
        <p:nvSpPr>
          <p:cNvPr id="22" name="bg object 22"/>
          <p:cNvSpPr/>
          <p:nvPr/>
        </p:nvSpPr>
        <p:spPr>
          <a:xfrm>
            <a:off x="3150107" y="1295400"/>
            <a:ext cx="3104515" cy="45720"/>
          </a:xfrm>
          <a:custGeom>
            <a:avLst/>
            <a:gdLst/>
            <a:ahLst/>
            <a:cxnLst/>
            <a:rect l="l" t="t" r="r" b="b"/>
            <a:pathLst>
              <a:path w="3104515" h="45719">
                <a:moveTo>
                  <a:pt x="3104388" y="0"/>
                </a:moveTo>
                <a:lnTo>
                  <a:pt x="0" y="0"/>
                </a:lnTo>
                <a:lnTo>
                  <a:pt x="0" y="45720"/>
                </a:lnTo>
                <a:lnTo>
                  <a:pt x="3104388" y="45720"/>
                </a:lnTo>
                <a:lnTo>
                  <a:pt x="3104388" y="0"/>
                </a:lnTo>
                <a:close/>
              </a:path>
            </a:pathLst>
          </a:custGeom>
          <a:solidFill>
            <a:srgbClr val="76C2E4"/>
          </a:solidFill>
        </p:spPr>
        <p:txBody>
          <a:bodyPr wrap="square" lIns="0" tIns="0" rIns="0" bIns="0" rtlCol="0"/>
          <a:lstStyle/>
          <a:p>
            <a:endParaRPr/>
          </a:p>
        </p:txBody>
      </p:sp>
      <p:sp>
        <p:nvSpPr>
          <p:cNvPr id="23" name="bg object 23"/>
          <p:cNvSpPr/>
          <p:nvPr/>
        </p:nvSpPr>
        <p:spPr>
          <a:xfrm>
            <a:off x="0" y="1295400"/>
            <a:ext cx="3150235" cy="45720"/>
          </a:xfrm>
          <a:custGeom>
            <a:avLst/>
            <a:gdLst/>
            <a:ahLst/>
            <a:cxnLst/>
            <a:rect l="l" t="t" r="r" b="b"/>
            <a:pathLst>
              <a:path w="3150235" h="45719">
                <a:moveTo>
                  <a:pt x="3150108" y="0"/>
                </a:moveTo>
                <a:lnTo>
                  <a:pt x="0" y="0"/>
                </a:lnTo>
                <a:lnTo>
                  <a:pt x="0" y="45720"/>
                </a:lnTo>
                <a:lnTo>
                  <a:pt x="3150108" y="45720"/>
                </a:lnTo>
                <a:lnTo>
                  <a:pt x="3150108" y="0"/>
                </a:lnTo>
                <a:close/>
              </a:path>
            </a:pathLst>
          </a:custGeom>
          <a:solidFill>
            <a:srgbClr val="FBAF17"/>
          </a:solidFill>
        </p:spPr>
        <p:txBody>
          <a:bodyPr wrap="square" lIns="0" tIns="0" rIns="0" bIns="0" rtlCol="0"/>
          <a:lstStyle/>
          <a:p>
            <a:endParaRPr/>
          </a:p>
        </p:txBody>
      </p:sp>
      <p:sp>
        <p:nvSpPr>
          <p:cNvPr id="24" name="bg object 24"/>
          <p:cNvSpPr/>
          <p:nvPr/>
        </p:nvSpPr>
        <p:spPr>
          <a:xfrm>
            <a:off x="6242303" y="1295400"/>
            <a:ext cx="3104515" cy="45720"/>
          </a:xfrm>
          <a:custGeom>
            <a:avLst/>
            <a:gdLst/>
            <a:ahLst/>
            <a:cxnLst/>
            <a:rect l="l" t="t" r="r" b="b"/>
            <a:pathLst>
              <a:path w="3104515" h="45719">
                <a:moveTo>
                  <a:pt x="3104388" y="0"/>
                </a:moveTo>
                <a:lnTo>
                  <a:pt x="0" y="0"/>
                </a:lnTo>
                <a:lnTo>
                  <a:pt x="0" y="45720"/>
                </a:lnTo>
                <a:lnTo>
                  <a:pt x="3104388" y="45720"/>
                </a:lnTo>
                <a:lnTo>
                  <a:pt x="3104388" y="0"/>
                </a:lnTo>
                <a:close/>
              </a:path>
            </a:pathLst>
          </a:custGeom>
          <a:solidFill>
            <a:srgbClr val="FF0000"/>
          </a:solidFill>
        </p:spPr>
        <p:txBody>
          <a:bodyPr wrap="square" lIns="0" tIns="0" rIns="0" bIns="0" rtlCol="0"/>
          <a:lstStyle/>
          <a:p>
            <a:endParaRPr/>
          </a:p>
        </p:txBody>
      </p:sp>
      <p:pic>
        <p:nvPicPr>
          <p:cNvPr id="25" name="bg object 25"/>
          <p:cNvPicPr/>
          <p:nvPr/>
        </p:nvPicPr>
        <p:blipFill>
          <a:blip r:embed="rId2" cstate="print"/>
          <a:stretch>
            <a:fillRect/>
          </a:stretch>
        </p:blipFill>
        <p:spPr>
          <a:xfrm>
            <a:off x="11135099" y="231647"/>
            <a:ext cx="825252" cy="829055"/>
          </a:xfrm>
          <a:prstGeom prst="rect">
            <a:avLst/>
          </a:prstGeom>
        </p:spPr>
      </p:pic>
      <p:sp>
        <p:nvSpPr>
          <p:cNvPr id="2" name="Holder 2"/>
          <p:cNvSpPr>
            <a:spLocks noGrp="1"/>
          </p:cNvSpPr>
          <p:nvPr>
            <p:ph type="title"/>
          </p:nvPr>
        </p:nvSpPr>
        <p:spPr/>
        <p:txBody>
          <a:bodyPr lIns="0" tIns="0" rIns="0" bIns="0"/>
          <a:lstStyle>
            <a:lvl1pPr>
              <a:defRPr sz="4000" b="0" i="0">
                <a:solidFill>
                  <a:srgbClr val="001F5F"/>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sz="2400" b="0" i="0">
                <a:solidFill>
                  <a:schemeClr val="tx1"/>
                </a:solidFill>
                <a:latin typeface="Arial MT"/>
                <a:cs typeface="Arial MT"/>
              </a:defRPr>
            </a:lvl1pPr>
          </a:lstStyle>
          <a:p>
            <a:endParaRPr/>
          </a:p>
        </p:txBody>
      </p:sp>
      <p:sp>
        <p:nvSpPr>
          <p:cNvPr id="4" name="Holder 4"/>
          <p:cNvSpPr>
            <a:spLocks noGrp="1"/>
          </p:cNvSpPr>
          <p:nvPr>
            <p:ph type="ftr" sz="quarter" idx="5"/>
          </p:nvPr>
        </p:nvSpPr>
        <p:spPr/>
        <p:txBody>
          <a:bodyPr lIns="0" tIns="0" rIns="0" bIns="0"/>
          <a:lstStyle>
            <a:lvl1pPr>
              <a:defRPr sz="1100" b="0" i="0">
                <a:solidFill>
                  <a:srgbClr val="0F1141"/>
                </a:solidFill>
                <a:latin typeface="Arial MT"/>
                <a:cs typeface="Arial MT"/>
              </a:defRPr>
            </a:lvl1p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rgbClr val="001F5F"/>
                </a:solidFill>
                <a:latin typeface="Arial MT"/>
                <a:cs typeface="Arial MT"/>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100" b="0" i="0">
                <a:solidFill>
                  <a:srgbClr val="0F1141"/>
                </a:solidFill>
                <a:latin typeface="Arial MT"/>
                <a:cs typeface="Arial MT"/>
              </a:defRPr>
            </a:lvl1p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rgbClr val="001F5F"/>
                </a:solidFill>
                <a:latin typeface="Arial MT"/>
                <a:cs typeface="Arial MT"/>
              </a:defRPr>
            </a:lvl1pPr>
          </a:lstStyle>
          <a:p>
            <a:endParaRPr/>
          </a:p>
        </p:txBody>
      </p:sp>
      <p:sp>
        <p:nvSpPr>
          <p:cNvPr id="3" name="Holder 3"/>
          <p:cNvSpPr>
            <a:spLocks noGrp="1"/>
          </p:cNvSpPr>
          <p:nvPr>
            <p:ph type="ftr" sz="quarter" idx="5"/>
          </p:nvPr>
        </p:nvSpPr>
        <p:spPr/>
        <p:txBody>
          <a:bodyPr lIns="0" tIns="0" rIns="0" bIns="0"/>
          <a:lstStyle>
            <a:lvl1pPr>
              <a:defRPr sz="1100" b="0" i="0">
                <a:solidFill>
                  <a:srgbClr val="0F1141"/>
                </a:solidFill>
                <a:latin typeface="Arial MT"/>
                <a:cs typeface="Arial MT"/>
              </a:defRPr>
            </a:lvl1p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100" b="0" i="0">
                <a:solidFill>
                  <a:srgbClr val="0F1141"/>
                </a:solidFill>
                <a:latin typeface="Arial MT"/>
                <a:cs typeface="Arial MT"/>
              </a:defRPr>
            </a:lvl1p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6173723" y="6550152"/>
            <a:ext cx="3106420" cy="48895"/>
          </a:xfrm>
          <a:custGeom>
            <a:avLst/>
            <a:gdLst/>
            <a:ahLst/>
            <a:cxnLst/>
            <a:rect l="l" t="t" r="r" b="b"/>
            <a:pathLst>
              <a:path w="3106420" h="48895">
                <a:moveTo>
                  <a:pt x="3105912" y="0"/>
                </a:moveTo>
                <a:lnTo>
                  <a:pt x="0" y="0"/>
                </a:lnTo>
                <a:lnTo>
                  <a:pt x="0" y="48768"/>
                </a:lnTo>
                <a:lnTo>
                  <a:pt x="3105912" y="48768"/>
                </a:lnTo>
                <a:lnTo>
                  <a:pt x="3105912" y="0"/>
                </a:lnTo>
                <a:close/>
              </a:path>
            </a:pathLst>
          </a:custGeom>
          <a:solidFill>
            <a:srgbClr val="76C2E4"/>
          </a:solidFill>
        </p:spPr>
        <p:txBody>
          <a:bodyPr wrap="square" lIns="0" tIns="0" rIns="0" bIns="0" rtlCol="0"/>
          <a:lstStyle/>
          <a:p>
            <a:endParaRPr/>
          </a:p>
        </p:txBody>
      </p:sp>
      <p:sp>
        <p:nvSpPr>
          <p:cNvPr id="17" name="bg object 17"/>
          <p:cNvSpPr/>
          <p:nvPr/>
        </p:nvSpPr>
        <p:spPr>
          <a:xfrm>
            <a:off x="9211055" y="6550152"/>
            <a:ext cx="2981325" cy="45720"/>
          </a:xfrm>
          <a:custGeom>
            <a:avLst/>
            <a:gdLst/>
            <a:ahLst/>
            <a:cxnLst/>
            <a:rect l="l" t="t" r="r" b="b"/>
            <a:pathLst>
              <a:path w="2981325" h="45720">
                <a:moveTo>
                  <a:pt x="2980944" y="0"/>
                </a:moveTo>
                <a:lnTo>
                  <a:pt x="0" y="0"/>
                </a:lnTo>
                <a:lnTo>
                  <a:pt x="0" y="45720"/>
                </a:lnTo>
                <a:lnTo>
                  <a:pt x="2980944" y="45720"/>
                </a:lnTo>
                <a:lnTo>
                  <a:pt x="2980944" y="0"/>
                </a:lnTo>
                <a:close/>
              </a:path>
            </a:pathLst>
          </a:custGeom>
          <a:solidFill>
            <a:srgbClr val="E21C23"/>
          </a:solidFill>
        </p:spPr>
        <p:txBody>
          <a:bodyPr wrap="square" lIns="0" tIns="0" rIns="0" bIns="0" rtlCol="0"/>
          <a:lstStyle/>
          <a:p>
            <a:endParaRPr/>
          </a:p>
        </p:txBody>
      </p:sp>
      <p:sp>
        <p:nvSpPr>
          <p:cNvPr id="18" name="bg object 18"/>
          <p:cNvSpPr/>
          <p:nvPr/>
        </p:nvSpPr>
        <p:spPr>
          <a:xfrm>
            <a:off x="2779776" y="6550152"/>
            <a:ext cx="3441700" cy="48895"/>
          </a:xfrm>
          <a:custGeom>
            <a:avLst/>
            <a:gdLst/>
            <a:ahLst/>
            <a:cxnLst/>
            <a:rect l="l" t="t" r="r" b="b"/>
            <a:pathLst>
              <a:path w="3441700" h="48895">
                <a:moveTo>
                  <a:pt x="3441191" y="0"/>
                </a:moveTo>
                <a:lnTo>
                  <a:pt x="0" y="0"/>
                </a:lnTo>
                <a:lnTo>
                  <a:pt x="0" y="48768"/>
                </a:lnTo>
                <a:lnTo>
                  <a:pt x="3441191" y="48768"/>
                </a:lnTo>
                <a:lnTo>
                  <a:pt x="3441191" y="0"/>
                </a:lnTo>
                <a:close/>
              </a:path>
            </a:pathLst>
          </a:custGeom>
          <a:solidFill>
            <a:srgbClr val="FBAF17"/>
          </a:solidFill>
        </p:spPr>
        <p:txBody>
          <a:bodyPr wrap="square" lIns="0" tIns="0" rIns="0" bIns="0" rtlCol="0"/>
          <a:lstStyle/>
          <a:p>
            <a:endParaRPr/>
          </a:p>
        </p:txBody>
      </p:sp>
      <p:sp>
        <p:nvSpPr>
          <p:cNvPr id="19" name="bg object 19"/>
          <p:cNvSpPr/>
          <p:nvPr/>
        </p:nvSpPr>
        <p:spPr>
          <a:xfrm>
            <a:off x="5993892" y="6553200"/>
            <a:ext cx="3106420" cy="45720"/>
          </a:xfrm>
          <a:custGeom>
            <a:avLst/>
            <a:gdLst/>
            <a:ahLst/>
            <a:cxnLst/>
            <a:rect l="l" t="t" r="r" b="b"/>
            <a:pathLst>
              <a:path w="3106420" h="45720">
                <a:moveTo>
                  <a:pt x="3105912" y="0"/>
                </a:moveTo>
                <a:lnTo>
                  <a:pt x="0" y="0"/>
                </a:lnTo>
                <a:lnTo>
                  <a:pt x="0" y="45720"/>
                </a:lnTo>
                <a:lnTo>
                  <a:pt x="3105912" y="45720"/>
                </a:lnTo>
                <a:lnTo>
                  <a:pt x="3105912" y="0"/>
                </a:lnTo>
                <a:close/>
              </a:path>
            </a:pathLst>
          </a:custGeom>
          <a:solidFill>
            <a:srgbClr val="76C2E4"/>
          </a:solidFill>
        </p:spPr>
        <p:txBody>
          <a:bodyPr wrap="square" lIns="0" tIns="0" rIns="0" bIns="0" rtlCol="0"/>
          <a:lstStyle/>
          <a:p>
            <a:endParaRPr/>
          </a:p>
        </p:txBody>
      </p:sp>
      <p:sp>
        <p:nvSpPr>
          <p:cNvPr id="20" name="bg object 20"/>
          <p:cNvSpPr/>
          <p:nvPr/>
        </p:nvSpPr>
        <p:spPr>
          <a:xfrm>
            <a:off x="2845308" y="6553200"/>
            <a:ext cx="3148965" cy="45720"/>
          </a:xfrm>
          <a:custGeom>
            <a:avLst/>
            <a:gdLst/>
            <a:ahLst/>
            <a:cxnLst/>
            <a:rect l="l" t="t" r="r" b="b"/>
            <a:pathLst>
              <a:path w="3148965" h="45720">
                <a:moveTo>
                  <a:pt x="3148584" y="0"/>
                </a:moveTo>
                <a:lnTo>
                  <a:pt x="0" y="0"/>
                </a:lnTo>
                <a:lnTo>
                  <a:pt x="0" y="45720"/>
                </a:lnTo>
                <a:lnTo>
                  <a:pt x="3148584" y="45720"/>
                </a:lnTo>
                <a:lnTo>
                  <a:pt x="3148584" y="0"/>
                </a:lnTo>
                <a:close/>
              </a:path>
            </a:pathLst>
          </a:custGeom>
          <a:solidFill>
            <a:srgbClr val="FBAF17"/>
          </a:solidFill>
        </p:spPr>
        <p:txBody>
          <a:bodyPr wrap="square" lIns="0" tIns="0" rIns="0" bIns="0" rtlCol="0"/>
          <a:lstStyle/>
          <a:p>
            <a:endParaRPr/>
          </a:p>
        </p:txBody>
      </p:sp>
      <p:sp>
        <p:nvSpPr>
          <p:cNvPr id="21" name="bg object 21"/>
          <p:cNvSpPr/>
          <p:nvPr/>
        </p:nvSpPr>
        <p:spPr>
          <a:xfrm>
            <a:off x="9086088" y="6553200"/>
            <a:ext cx="3106420" cy="45720"/>
          </a:xfrm>
          <a:custGeom>
            <a:avLst/>
            <a:gdLst/>
            <a:ahLst/>
            <a:cxnLst/>
            <a:rect l="l" t="t" r="r" b="b"/>
            <a:pathLst>
              <a:path w="3106420" h="45720">
                <a:moveTo>
                  <a:pt x="3105911" y="0"/>
                </a:moveTo>
                <a:lnTo>
                  <a:pt x="0" y="0"/>
                </a:lnTo>
                <a:lnTo>
                  <a:pt x="0" y="45720"/>
                </a:lnTo>
                <a:lnTo>
                  <a:pt x="3105911" y="45720"/>
                </a:lnTo>
                <a:lnTo>
                  <a:pt x="3105911" y="0"/>
                </a:lnTo>
                <a:close/>
              </a:path>
            </a:pathLst>
          </a:custGeom>
          <a:solidFill>
            <a:srgbClr val="FF0000"/>
          </a:solidFill>
        </p:spPr>
        <p:txBody>
          <a:bodyPr wrap="square" lIns="0" tIns="0" rIns="0" bIns="0" rtlCol="0"/>
          <a:lstStyle/>
          <a:p>
            <a:endParaRPr/>
          </a:p>
        </p:txBody>
      </p:sp>
      <p:sp>
        <p:nvSpPr>
          <p:cNvPr id="22" name="bg object 22"/>
          <p:cNvSpPr/>
          <p:nvPr/>
        </p:nvSpPr>
        <p:spPr>
          <a:xfrm>
            <a:off x="3150107" y="1295400"/>
            <a:ext cx="3104515" cy="45720"/>
          </a:xfrm>
          <a:custGeom>
            <a:avLst/>
            <a:gdLst/>
            <a:ahLst/>
            <a:cxnLst/>
            <a:rect l="l" t="t" r="r" b="b"/>
            <a:pathLst>
              <a:path w="3104515" h="45719">
                <a:moveTo>
                  <a:pt x="3104388" y="0"/>
                </a:moveTo>
                <a:lnTo>
                  <a:pt x="0" y="0"/>
                </a:lnTo>
                <a:lnTo>
                  <a:pt x="0" y="45720"/>
                </a:lnTo>
                <a:lnTo>
                  <a:pt x="3104388" y="45720"/>
                </a:lnTo>
                <a:lnTo>
                  <a:pt x="3104388" y="0"/>
                </a:lnTo>
                <a:close/>
              </a:path>
            </a:pathLst>
          </a:custGeom>
          <a:solidFill>
            <a:srgbClr val="76C2E4"/>
          </a:solidFill>
        </p:spPr>
        <p:txBody>
          <a:bodyPr wrap="square" lIns="0" tIns="0" rIns="0" bIns="0" rtlCol="0"/>
          <a:lstStyle/>
          <a:p>
            <a:endParaRPr/>
          </a:p>
        </p:txBody>
      </p:sp>
      <p:sp>
        <p:nvSpPr>
          <p:cNvPr id="23" name="bg object 23"/>
          <p:cNvSpPr/>
          <p:nvPr/>
        </p:nvSpPr>
        <p:spPr>
          <a:xfrm>
            <a:off x="0" y="1295400"/>
            <a:ext cx="3150235" cy="45720"/>
          </a:xfrm>
          <a:custGeom>
            <a:avLst/>
            <a:gdLst/>
            <a:ahLst/>
            <a:cxnLst/>
            <a:rect l="l" t="t" r="r" b="b"/>
            <a:pathLst>
              <a:path w="3150235" h="45719">
                <a:moveTo>
                  <a:pt x="3150108" y="0"/>
                </a:moveTo>
                <a:lnTo>
                  <a:pt x="0" y="0"/>
                </a:lnTo>
                <a:lnTo>
                  <a:pt x="0" y="45720"/>
                </a:lnTo>
                <a:lnTo>
                  <a:pt x="3150108" y="45720"/>
                </a:lnTo>
                <a:lnTo>
                  <a:pt x="3150108" y="0"/>
                </a:lnTo>
                <a:close/>
              </a:path>
            </a:pathLst>
          </a:custGeom>
          <a:solidFill>
            <a:srgbClr val="FBAF17"/>
          </a:solidFill>
        </p:spPr>
        <p:txBody>
          <a:bodyPr wrap="square" lIns="0" tIns="0" rIns="0" bIns="0" rtlCol="0"/>
          <a:lstStyle/>
          <a:p>
            <a:endParaRPr/>
          </a:p>
        </p:txBody>
      </p:sp>
      <p:sp>
        <p:nvSpPr>
          <p:cNvPr id="24" name="bg object 24"/>
          <p:cNvSpPr/>
          <p:nvPr/>
        </p:nvSpPr>
        <p:spPr>
          <a:xfrm>
            <a:off x="6242303" y="1295400"/>
            <a:ext cx="3104515" cy="45720"/>
          </a:xfrm>
          <a:custGeom>
            <a:avLst/>
            <a:gdLst/>
            <a:ahLst/>
            <a:cxnLst/>
            <a:rect l="l" t="t" r="r" b="b"/>
            <a:pathLst>
              <a:path w="3104515" h="45719">
                <a:moveTo>
                  <a:pt x="3104388" y="0"/>
                </a:moveTo>
                <a:lnTo>
                  <a:pt x="0" y="0"/>
                </a:lnTo>
                <a:lnTo>
                  <a:pt x="0" y="45720"/>
                </a:lnTo>
                <a:lnTo>
                  <a:pt x="3104388" y="45720"/>
                </a:lnTo>
                <a:lnTo>
                  <a:pt x="3104388" y="0"/>
                </a:lnTo>
                <a:close/>
              </a:path>
            </a:pathLst>
          </a:custGeom>
          <a:solidFill>
            <a:srgbClr val="FF0000"/>
          </a:solidFill>
        </p:spPr>
        <p:txBody>
          <a:bodyPr wrap="square" lIns="0" tIns="0" rIns="0" bIns="0" rtlCol="0"/>
          <a:lstStyle/>
          <a:p>
            <a:endParaRPr/>
          </a:p>
        </p:txBody>
      </p:sp>
      <p:sp>
        <p:nvSpPr>
          <p:cNvPr id="2" name="Holder 2"/>
          <p:cNvSpPr>
            <a:spLocks noGrp="1"/>
          </p:cNvSpPr>
          <p:nvPr>
            <p:ph type="title"/>
          </p:nvPr>
        </p:nvSpPr>
        <p:spPr>
          <a:xfrm>
            <a:off x="485343" y="280797"/>
            <a:ext cx="11221313" cy="635000"/>
          </a:xfrm>
          <a:prstGeom prst="rect">
            <a:avLst/>
          </a:prstGeom>
        </p:spPr>
        <p:txBody>
          <a:bodyPr wrap="square" lIns="0" tIns="0" rIns="0" bIns="0">
            <a:spAutoFit/>
          </a:bodyPr>
          <a:lstStyle>
            <a:lvl1pPr>
              <a:defRPr sz="4000" b="0" i="0">
                <a:solidFill>
                  <a:srgbClr val="001F5F"/>
                </a:solidFill>
                <a:latin typeface="Arial MT"/>
                <a:cs typeface="Arial MT"/>
              </a:defRPr>
            </a:lvl1pPr>
          </a:lstStyle>
          <a:p>
            <a:endParaRPr/>
          </a:p>
        </p:txBody>
      </p:sp>
      <p:sp>
        <p:nvSpPr>
          <p:cNvPr id="3" name="Holder 3"/>
          <p:cNvSpPr>
            <a:spLocks noGrp="1"/>
          </p:cNvSpPr>
          <p:nvPr>
            <p:ph type="body" idx="1"/>
          </p:nvPr>
        </p:nvSpPr>
        <p:spPr>
          <a:xfrm>
            <a:off x="485343" y="1519809"/>
            <a:ext cx="10569575" cy="1981200"/>
          </a:xfrm>
          <a:prstGeom prst="rect">
            <a:avLst/>
          </a:prstGeom>
        </p:spPr>
        <p:txBody>
          <a:bodyPr wrap="square" lIns="0" tIns="0" rIns="0" bIns="0">
            <a:spAutoFit/>
          </a:bodyPr>
          <a:lstStyle>
            <a:lvl1pPr>
              <a:defRPr sz="2400" b="0" i="0">
                <a:solidFill>
                  <a:schemeClr val="tx1"/>
                </a:solidFill>
                <a:latin typeface="Arial MT"/>
                <a:cs typeface="Arial MT"/>
              </a:defRPr>
            </a:lvl1pPr>
          </a:lstStyle>
          <a:p>
            <a:endParaRPr/>
          </a:p>
        </p:txBody>
      </p:sp>
      <p:sp>
        <p:nvSpPr>
          <p:cNvPr id="4" name="Holder 4"/>
          <p:cNvSpPr>
            <a:spLocks noGrp="1"/>
          </p:cNvSpPr>
          <p:nvPr>
            <p:ph type="ftr" sz="quarter" idx="5"/>
          </p:nvPr>
        </p:nvSpPr>
        <p:spPr>
          <a:xfrm>
            <a:off x="11438001" y="6639430"/>
            <a:ext cx="722629" cy="182245"/>
          </a:xfrm>
          <a:prstGeom prst="rect">
            <a:avLst/>
          </a:prstGeom>
        </p:spPr>
        <p:txBody>
          <a:bodyPr wrap="square" lIns="0" tIns="0" rIns="0" bIns="0">
            <a:spAutoFit/>
          </a:bodyPr>
          <a:lstStyle>
            <a:lvl1pPr>
              <a:defRPr sz="1100" b="0" i="0">
                <a:solidFill>
                  <a:srgbClr val="0F1141"/>
                </a:solidFill>
                <a:latin typeface="Arial MT"/>
                <a:cs typeface="Arial MT"/>
              </a:defRPr>
            </a:lvl1p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3/1/2025</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jpg"/><Relationship Id="rId1" Type="http://schemas.openxmlformats.org/officeDocument/2006/relationships/slideLayout" Target="../slideLayouts/slideLayout4.xml"/><Relationship Id="rId6" Type="http://schemas.openxmlformats.org/officeDocument/2006/relationships/image" Target="../media/image55.png"/><Relationship Id="rId11" Type="http://schemas.openxmlformats.org/officeDocument/2006/relationships/image" Target="../media/image1.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0.jp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g"/><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70.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jpg"/><Relationship Id="rId7" Type="http://schemas.openxmlformats.org/officeDocument/2006/relationships/image" Target="../media/image75.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image" Target="../media/image84.jpg"/><Relationship Id="rId1" Type="http://schemas.openxmlformats.org/officeDocument/2006/relationships/slideLayout" Target="../slideLayouts/slideLayout2.xml"/><Relationship Id="rId4" Type="http://schemas.openxmlformats.org/officeDocument/2006/relationships/image" Target="../media/image86.jpg"/></Relationships>
</file>

<file path=ppt/slides/_rels/slide46.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93.png"/><Relationship Id="rId4" Type="http://schemas.openxmlformats.org/officeDocument/2006/relationships/image" Target="../media/image92.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6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117.png"/><Relationship Id="rId4" Type="http://schemas.openxmlformats.org/officeDocument/2006/relationships/image" Target="../media/image116.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0.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8.gif"/></Relationships>
</file>

<file path=ppt/slides/_rels/slide80.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12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4.xml"/><Relationship Id="rId6" Type="http://schemas.openxmlformats.org/officeDocument/2006/relationships/image" Target="../media/image130.png"/><Relationship Id="rId5" Type="http://schemas.openxmlformats.org/officeDocument/2006/relationships/image" Target="../media/image1.png"/><Relationship Id="rId4" Type="http://schemas.openxmlformats.org/officeDocument/2006/relationships/image" Target="../media/image129.png"/></Relationships>
</file>

<file path=ppt/slides/_rels/slide8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image" Target="../media/image141.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942430"/>
            <a:ext cx="6428740" cy="4987925"/>
            <a:chOff x="0" y="942430"/>
            <a:chExt cx="6428740" cy="4987925"/>
          </a:xfrm>
        </p:grpSpPr>
        <p:pic>
          <p:nvPicPr>
            <p:cNvPr id="3" name="object 3"/>
            <p:cNvPicPr/>
            <p:nvPr/>
          </p:nvPicPr>
          <p:blipFill>
            <a:blip r:embed="rId3" cstate="print"/>
            <a:stretch>
              <a:fillRect/>
            </a:stretch>
          </p:blipFill>
          <p:spPr>
            <a:xfrm>
              <a:off x="3048" y="942430"/>
              <a:ext cx="6425683" cy="4968898"/>
            </a:xfrm>
            <a:prstGeom prst="rect">
              <a:avLst/>
            </a:prstGeom>
          </p:spPr>
        </p:pic>
        <p:sp>
          <p:nvSpPr>
            <p:cNvPr id="4" name="object 4"/>
            <p:cNvSpPr/>
            <p:nvPr/>
          </p:nvSpPr>
          <p:spPr>
            <a:xfrm>
              <a:off x="0" y="5876544"/>
              <a:ext cx="3792220" cy="53340"/>
            </a:xfrm>
            <a:custGeom>
              <a:avLst/>
              <a:gdLst/>
              <a:ahLst/>
              <a:cxnLst/>
              <a:rect l="l" t="t" r="r" b="b"/>
              <a:pathLst>
                <a:path w="3792220" h="53339">
                  <a:moveTo>
                    <a:pt x="0" y="53339"/>
                  </a:moveTo>
                  <a:lnTo>
                    <a:pt x="3791712" y="53339"/>
                  </a:lnTo>
                  <a:lnTo>
                    <a:pt x="3791712" y="0"/>
                  </a:lnTo>
                  <a:lnTo>
                    <a:pt x="0" y="0"/>
                  </a:lnTo>
                  <a:lnTo>
                    <a:pt x="0" y="53339"/>
                  </a:lnTo>
                  <a:close/>
                </a:path>
              </a:pathLst>
            </a:custGeom>
            <a:solidFill>
              <a:srgbClr val="FBAF17"/>
            </a:solidFill>
          </p:spPr>
          <p:txBody>
            <a:bodyPr wrap="square" lIns="0" tIns="0" rIns="0" bIns="0" rtlCol="0"/>
            <a:lstStyle/>
            <a:p>
              <a:endParaRPr/>
            </a:p>
          </p:txBody>
        </p:sp>
      </p:grpSp>
      <p:grpSp>
        <p:nvGrpSpPr>
          <p:cNvPr id="5" name="object 5"/>
          <p:cNvGrpSpPr/>
          <p:nvPr/>
        </p:nvGrpSpPr>
        <p:grpSpPr>
          <a:xfrm>
            <a:off x="3791711" y="5053584"/>
            <a:ext cx="8400415" cy="1440180"/>
            <a:chOff x="3791711" y="5053584"/>
            <a:chExt cx="8400415" cy="1440180"/>
          </a:xfrm>
        </p:grpSpPr>
        <p:sp>
          <p:nvSpPr>
            <p:cNvPr id="6" name="object 6"/>
            <p:cNvSpPr/>
            <p:nvPr/>
          </p:nvSpPr>
          <p:spPr>
            <a:xfrm>
              <a:off x="8400288" y="5876544"/>
              <a:ext cx="3792220" cy="53340"/>
            </a:xfrm>
            <a:custGeom>
              <a:avLst/>
              <a:gdLst/>
              <a:ahLst/>
              <a:cxnLst/>
              <a:rect l="l" t="t" r="r" b="b"/>
              <a:pathLst>
                <a:path w="3792220" h="53339">
                  <a:moveTo>
                    <a:pt x="0" y="53339"/>
                  </a:moveTo>
                  <a:lnTo>
                    <a:pt x="3791711" y="53339"/>
                  </a:lnTo>
                  <a:lnTo>
                    <a:pt x="3791711" y="0"/>
                  </a:lnTo>
                  <a:lnTo>
                    <a:pt x="0" y="0"/>
                  </a:lnTo>
                  <a:lnTo>
                    <a:pt x="0" y="53339"/>
                  </a:lnTo>
                  <a:close/>
                </a:path>
              </a:pathLst>
            </a:custGeom>
            <a:solidFill>
              <a:srgbClr val="EC1C23"/>
            </a:solidFill>
          </p:spPr>
          <p:txBody>
            <a:bodyPr wrap="square" lIns="0" tIns="0" rIns="0" bIns="0" rtlCol="0"/>
            <a:lstStyle/>
            <a:p>
              <a:endParaRPr/>
            </a:p>
          </p:txBody>
        </p:sp>
        <p:sp>
          <p:nvSpPr>
            <p:cNvPr id="7" name="object 7"/>
            <p:cNvSpPr/>
            <p:nvPr/>
          </p:nvSpPr>
          <p:spPr>
            <a:xfrm>
              <a:off x="3791711" y="5876544"/>
              <a:ext cx="4608830" cy="53340"/>
            </a:xfrm>
            <a:custGeom>
              <a:avLst/>
              <a:gdLst/>
              <a:ahLst/>
              <a:cxnLst/>
              <a:rect l="l" t="t" r="r" b="b"/>
              <a:pathLst>
                <a:path w="4608830" h="53339">
                  <a:moveTo>
                    <a:pt x="4608576" y="0"/>
                  </a:moveTo>
                  <a:lnTo>
                    <a:pt x="0" y="0"/>
                  </a:lnTo>
                  <a:lnTo>
                    <a:pt x="0" y="53339"/>
                  </a:lnTo>
                  <a:lnTo>
                    <a:pt x="4608576" y="53339"/>
                  </a:lnTo>
                  <a:lnTo>
                    <a:pt x="4608576" y="0"/>
                  </a:lnTo>
                  <a:close/>
                </a:path>
              </a:pathLst>
            </a:custGeom>
            <a:solidFill>
              <a:srgbClr val="76C2E4"/>
            </a:solidFill>
          </p:spPr>
          <p:txBody>
            <a:bodyPr wrap="square" lIns="0" tIns="0" rIns="0" bIns="0" rtlCol="0"/>
            <a:lstStyle/>
            <a:p>
              <a:endParaRPr/>
            </a:p>
          </p:txBody>
        </p:sp>
        <p:pic>
          <p:nvPicPr>
            <p:cNvPr id="8" name="object 8"/>
            <p:cNvPicPr/>
            <p:nvPr/>
          </p:nvPicPr>
          <p:blipFill>
            <a:blip r:embed="rId4" cstate="print"/>
            <a:stretch>
              <a:fillRect/>
            </a:stretch>
          </p:blipFill>
          <p:spPr>
            <a:xfrm>
              <a:off x="5369051" y="5053584"/>
              <a:ext cx="1440179" cy="1440180"/>
            </a:xfrm>
            <a:prstGeom prst="rect">
              <a:avLst/>
            </a:prstGeom>
          </p:spPr>
        </p:pic>
      </p:grpSp>
      <p:sp>
        <p:nvSpPr>
          <p:cNvPr id="9" name="object 9"/>
          <p:cNvSpPr/>
          <p:nvPr/>
        </p:nvSpPr>
        <p:spPr>
          <a:xfrm>
            <a:off x="7679435" y="2510027"/>
            <a:ext cx="70485" cy="1301750"/>
          </a:xfrm>
          <a:custGeom>
            <a:avLst/>
            <a:gdLst/>
            <a:ahLst/>
            <a:cxnLst/>
            <a:rect l="l" t="t" r="r" b="b"/>
            <a:pathLst>
              <a:path w="70484" h="1301750">
                <a:moveTo>
                  <a:pt x="70103" y="0"/>
                </a:moveTo>
                <a:lnTo>
                  <a:pt x="0" y="0"/>
                </a:lnTo>
                <a:lnTo>
                  <a:pt x="0" y="1301496"/>
                </a:lnTo>
                <a:lnTo>
                  <a:pt x="70103" y="1301496"/>
                </a:lnTo>
                <a:lnTo>
                  <a:pt x="70103" y="0"/>
                </a:lnTo>
                <a:close/>
              </a:path>
            </a:pathLst>
          </a:custGeom>
          <a:solidFill>
            <a:srgbClr val="76C2E4"/>
          </a:solidFill>
        </p:spPr>
        <p:txBody>
          <a:bodyPr wrap="square" lIns="0" tIns="0" rIns="0" bIns="0" rtlCol="0"/>
          <a:lstStyle/>
          <a:p>
            <a:endParaRPr/>
          </a:p>
        </p:txBody>
      </p:sp>
      <p:sp>
        <p:nvSpPr>
          <p:cNvPr id="10" name="object 10"/>
          <p:cNvSpPr txBox="1">
            <a:spLocks noGrp="1"/>
          </p:cNvSpPr>
          <p:nvPr>
            <p:ph type="title"/>
          </p:nvPr>
        </p:nvSpPr>
        <p:spPr>
          <a:xfrm>
            <a:off x="3599434" y="1206753"/>
            <a:ext cx="8240395" cy="880744"/>
          </a:xfrm>
          <a:prstGeom prst="rect">
            <a:avLst/>
          </a:prstGeom>
        </p:spPr>
        <p:txBody>
          <a:bodyPr vert="horz" wrap="square" lIns="0" tIns="12700" rIns="0" bIns="0" rtlCol="0">
            <a:spAutoFit/>
          </a:bodyPr>
          <a:lstStyle/>
          <a:p>
            <a:pPr marR="2540" algn="ctr">
              <a:lnSpc>
                <a:spcPts val="2645"/>
              </a:lnSpc>
              <a:spcBef>
                <a:spcPts val="100"/>
              </a:spcBef>
            </a:pPr>
            <a:r>
              <a:rPr sz="2400" b="1" dirty="0">
                <a:solidFill>
                  <a:srgbClr val="201D6F"/>
                </a:solidFill>
                <a:latin typeface="Arial"/>
                <a:cs typeface="Arial"/>
              </a:rPr>
              <a:t>Introduction</a:t>
            </a:r>
            <a:r>
              <a:rPr sz="2400" b="1" spc="-65" dirty="0">
                <a:solidFill>
                  <a:srgbClr val="201D6F"/>
                </a:solidFill>
                <a:latin typeface="Arial"/>
                <a:cs typeface="Arial"/>
              </a:rPr>
              <a:t> </a:t>
            </a:r>
            <a:r>
              <a:rPr sz="2400" b="1" spc="-25" dirty="0">
                <a:solidFill>
                  <a:srgbClr val="201D6F"/>
                </a:solidFill>
                <a:latin typeface="Arial"/>
                <a:cs typeface="Arial"/>
              </a:rPr>
              <a:t>to</a:t>
            </a:r>
            <a:endParaRPr sz="2400">
              <a:latin typeface="Arial"/>
              <a:cs typeface="Arial"/>
            </a:endParaRPr>
          </a:p>
          <a:p>
            <a:pPr algn="ctr">
              <a:lnSpc>
                <a:spcPts val="4085"/>
              </a:lnSpc>
            </a:pPr>
            <a:r>
              <a:rPr sz="3600" b="1" dirty="0">
                <a:solidFill>
                  <a:srgbClr val="201D6F"/>
                </a:solidFill>
                <a:latin typeface="Arial"/>
                <a:cs typeface="Arial"/>
              </a:rPr>
              <a:t>Parallel</a:t>
            </a:r>
            <a:r>
              <a:rPr sz="3600" b="1" spc="-20" dirty="0">
                <a:solidFill>
                  <a:srgbClr val="201D6F"/>
                </a:solidFill>
                <a:latin typeface="Arial"/>
                <a:cs typeface="Arial"/>
              </a:rPr>
              <a:t> </a:t>
            </a:r>
            <a:r>
              <a:rPr sz="3600" b="1" dirty="0">
                <a:solidFill>
                  <a:srgbClr val="201D6F"/>
                </a:solidFill>
                <a:latin typeface="Arial"/>
                <a:cs typeface="Arial"/>
              </a:rPr>
              <a:t>and</a:t>
            </a:r>
            <a:r>
              <a:rPr sz="3600" b="1" spc="-10" dirty="0">
                <a:solidFill>
                  <a:srgbClr val="201D6F"/>
                </a:solidFill>
                <a:latin typeface="Arial"/>
                <a:cs typeface="Arial"/>
              </a:rPr>
              <a:t> </a:t>
            </a:r>
            <a:r>
              <a:rPr sz="3600" b="1" dirty="0">
                <a:solidFill>
                  <a:srgbClr val="201D6F"/>
                </a:solidFill>
                <a:latin typeface="Arial"/>
                <a:cs typeface="Arial"/>
              </a:rPr>
              <a:t>Distributed</a:t>
            </a:r>
            <a:r>
              <a:rPr sz="3600" b="1" spc="-5" dirty="0">
                <a:solidFill>
                  <a:srgbClr val="201D6F"/>
                </a:solidFill>
                <a:latin typeface="Arial"/>
                <a:cs typeface="Arial"/>
              </a:rPr>
              <a:t> </a:t>
            </a:r>
            <a:r>
              <a:rPr sz="3600" b="1" spc="-10" dirty="0">
                <a:solidFill>
                  <a:srgbClr val="201D6F"/>
                </a:solidFill>
                <a:latin typeface="Arial"/>
                <a:cs typeface="Arial"/>
              </a:rPr>
              <a:t>Programming</a:t>
            </a:r>
            <a:endParaRPr sz="3600">
              <a:latin typeface="Arial"/>
              <a:cs typeface="Arial"/>
            </a:endParaRPr>
          </a:p>
        </p:txBody>
      </p:sp>
      <p:sp>
        <p:nvSpPr>
          <p:cNvPr id="11" name="object 11"/>
          <p:cNvSpPr txBox="1"/>
          <p:nvPr/>
        </p:nvSpPr>
        <p:spPr>
          <a:xfrm>
            <a:off x="3455923" y="2832862"/>
            <a:ext cx="4063365" cy="635635"/>
          </a:xfrm>
          <a:prstGeom prst="rect">
            <a:avLst/>
          </a:prstGeom>
        </p:spPr>
        <p:txBody>
          <a:bodyPr vert="horz" wrap="square" lIns="0" tIns="13335" rIns="0" bIns="0" rtlCol="0">
            <a:spAutoFit/>
          </a:bodyPr>
          <a:lstStyle/>
          <a:p>
            <a:pPr marR="5080" algn="r">
              <a:lnSpc>
                <a:spcPct val="100000"/>
              </a:lnSpc>
              <a:spcBef>
                <a:spcPts val="105"/>
              </a:spcBef>
            </a:pPr>
            <a:r>
              <a:rPr sz="2000" spc="-25" dirty="0">
                <a:latin typeface="Arial MT"/>
                <a:cs typeface="Arial MT"/>
              </a:rPr>
              <a:t>CS</a:t>
            </a:r>
            <a:r>
              <a:rPr lang="en-US" sz="2000" spc="-25" dirty="0">
                <a:latin typeface="Arial MT"/>
                <a:cs typeface="Arial MT"/>
              </a:rPr>
              <a:t>6</a:t>
            </a:r>
            <a:endParaRPr sz="2000" dirty="0">
              <a:latin typeface="Arial MT"/>
              <a:cs typeface="Arial MT"/>
            </a:endParaRPr>
          </a:p>
          <a:p>
            <a:pPr marL="12700">
              <a:lnSpc>
                <a:spcPct val="100000"/>
              </a:lnSpc>
            </a:pPr>
            <a:r>
              <a:rPr sz="2000" spc="-10" dirty="0">
                <a:latin typeface="Arial MT"/>
                <a:cs typeface="Arial MT"/>
              </a:rPr>
              <a:t>Multi-</a:t>
            </a:r>
            <a:r>
              <a:rPr sz="2000" dirty="0">
                <a:latin typeface="Arial MT"/>
                <a:cs typeface="Arial MT"/>
              </a:rPr>
              <a:t>core</a:t>
            </a:r>
            <a:r>
              <a:rPr sz="2000" spc="-50" dirty="0">
                <a:latin typeface="Arial MT"/>
                <a:cs typeface="Arial MT"/>
              </a:rPr>
              <a:t> </a:t>
            </a:r>
            <a:r>
              <a:rPr sz="2000" dirty="0">
                <a:latin typeface="Arial MT"/>
                <a:cs typeface="Arial MT"/>
              </a:rPr>
              <a:t>Programming</a:t>
            </a:r>
            <a:r>
              <a:rPr sz="2000" spc="-30" dirty="0">
                <a:latin typeface="Arial MT"/>
                <a:cs typeface="Arial MT"/>
              </a:rPr>
              <a:t> </a:t>
            </a:r>
            <a:r>
              <a:rPr sz="2000" dirty="0">
                <a:latin typeface="Arial MT"/>
                <a:cs typeface="Arial MT"/>
              </a:rPr>
              <a:t>-</a:t>
            </a:r>
            <a:r>
              <a:rPr sz="2000" spc="-10" dirty="0">
                <a:latin typeface="Arial MT"/>
                <a:cs typeface="Arial MT"/>
              </a:rPr>
              <a:t> PThreads</a:t>
            </a:r>
            <a:endParaRPr sz="2000" dirty="0">
              <a:latin typeface="Arial MT"/>
              <a:cs typeface="Arial MT"/>
            </a:endParaRPr>
          </a:p>
        </p:txBody>
      </p:sp>
      <p:pic>
        <p:nvPicPr>
          <p:cNvPr id="12" name="object 12"/>
          <p:cNvPicPr/>
          <p:nvPr/>
        </p:nvPicPr>
        <p:blipFill>
          <a:blip r:embed="rId5" cstate="print"/>
          <a:stretch>
            <a:fillRect/>
          </a:stretch>
        </p:blipFill>
        <p:spPr>
          <a:xfrm>
            <a:off x="11376659" y="5042915"/>
            <a:ext cx="668985" cy="725423"/>
          </a:xfrm>
          <a:prstGeom prst="rect">
            <a:avLst/>
          </a:prstGeom>
        </p:spPr>
      </p:pic>
      <p:sp>
        <p:nvSpPr>
          <p:cNvPr id="13" name="object 13"/>
          <p:cNvSpPr txBox="1"/>
          <p:nvPr/>
        </p:nvSpPr>
        <p:spPr>
          <a:xfrm>
            <a:off x="7920608" y="3055365"/>
            <a:ext cx="1686560" cy="299720"/>
          </a:xfrm>
          <a:prstGeom prst="rect">
            <a:avLst/>
          </a:prstGeom>
        </p:spPr>
        <p:txBody>
          <a:bodyPr vert="horz" wrap="square" lIns="0" tIns="12700" rIns="0" bIns="0" rtlCol="0">
            <a:spAutoFit/>
          </a:bodyPr>
          <a:lstStyle/>
          <a:p>
            <a:pPr marL="12700">
              <a:lnSpc>
                <a:spcPct val="100000"/>
              </a:lnSpc>
              <a:spcBef>
                <a:spcPts val="100"/>
              </a:spcBef>
            </a:pPr>
            <a:r>
              <a:rPr lang="en-US" sz="1800" dirty="0">
                <a:latin typeface="Arial MT"/>
                <a:cs typeface="Arial MT"/>
              </a:rPr>
              <a:t>Sachin D N</a:t>
            </a:r>
            <a:endParaRPr sz="1800" dirty="0">
              <a:latin typeface="Arial MT"/>
              <a:cs typeface="Arial MT"/>
            </a:endParaRPr>
          </a:p>
        </p:txBody>
      </p:sp>
      <p:pic>
        <p:nvPicPr>
          <p:cNvPr id="14" name="object 14"/>
          <p:cNvPicPr/>
          <p:nvPr/>
        </p:nvPicPr>
        <p:blipFill>
          <a:blip r:embed="rId6" cstate="print"/>
          <a:stretch>
            <a:fillRect/>
          </a:stretch>
        </p:blipFill>
        <p:spPr>
          <a:xfrm>
            <a:off x="7287946" y="4857203"/>
            <a:ext cx="1249318" cy="998003"/>
          </a:xfrm>
          <a:prstGeom prst="rect">
            <a:avLst/>
          </a:prstGeom>
        </p:spPr>
      </p:pic>
      <p:pic>
        <p:nvPicPr>
          <p:cNvPr id="15" name="object 15"/>
          <p:cNvPicPr/>
          <p:nvPr/>
        </p:nvPicPr>
        <p:blipFill>
          <a:blip r:embed="rId7" cstate="print"/>
          <a:stretch>
            <a:fillRect/>
          </a:stretch>
        </p:blipFill>
        <p:spPr>
          <a:xfrm>
            <a:off x="8843507" y="5024628"/>
            <a:ext cx="2320927" cy="82660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3EB68-FB19-6BB5-E371-D74E6D0915F7}"/>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7EAED71B-6086-B8C8-C3C0-B6B24108B39E}"/>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080186D2-84D7-6D65-231C-34C0F837B1D8}"/>
              </a:ext>
            </a:extLst>
          </p:cNvPr>
          <p:cNvPicPr>
            <a:picLocks noChangeAspect="1"/>
          </p:cNvPicPr>
          <p:nvPr/>
        </p:nvPicPr>
        <p:blipFill>
          <a:blip r:embed="rId2"/>
          <a:stretch>
            <a:fillRect/>
          </a:stretch>
        </p:blipFill>
        <p:spPr>
          <a:xfrm>
            <a:off x="5334000" y="454659"/>
            <a:ext cx="5785830" cy="5720081"/>
          </a:xfrm>
          <a:prstGeom prst="rect">
            <a:avLst/>
          </a:prstGeom>
        </p:spPr>
      </p:pic>
      <p:pic>
        <p:nvPicPr>
          <p:cNvPr id="4098" name="Picture 2" descr="I generated images with the prompt: 'AI-generated image of &quot;Parallel Programming in the Grand Restaurant&quot; examples, showcasing a bustling restaurant scene where each table represents a different parallel programming concept, with chefs and servers illustrating processes and threads.'">
            <a:extLst>
              <a:ext uri="{FF2B5EF4-FFF2-40B4-BE49-F238E27FC236}">
                <a16:creationId xmlns:a16="http://schemas.microsoft.com/office/drawing/2014/main" id="{F4296FEF-3A76-1188-10CD-EA26C2B770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5343" y="1752600"/>
            <a:ext cx="4165600"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66502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AB814-3365-408B-D7A6-D9A1F98D881A}"/>
              </a:ext>
            </a:extLst>
          </p:cNvPr>
          <p:cNvSpPr>
            <a:spLocks noGrp="1"/>
          </p:cNvSpPr>
          <p:nvPr>
            <p:ph type="title"/>
          </p:nvPr>
        </p:nvSpPr>
        <p:spPr/>
        <p:txBody>
          <a:bodyPr/>
          <a:lstStyle/>
          <a:p>
            <a:r>
              <a:rPr lang="en-IN" dirty="0"/>
              <a:t>Real-World Analogy</a:t>
            </a:r>
          </a:p>
        </p:txBody>
      </p:sp>
      <p:sp>
        <p:nvSpPr>
          <p:cNvPr id="5" name="Rectangle 2">
            <a:extLst>
              <a:ext uri="{FF2B5EF4-FFF2-40B4-BE49-F238E27FC236}">
                <a16:creationId xmlns:a16="http://schemas.microsoft.com/office/drawing/2014/main" id="{E7B4D4F0-4AC9-E983-2CE9-766E561092AF}"/>
              </a:ext>
            </a:extLst>
          </p:cNvPr>
          <p:cNvSpPr>
            <a:spLocks noChangeArrowheads="1"/>
          </p:cNvSpPr>
          <p:nvPr/>
        </p:nvSpPr>
        <p:spPr bwMode="auto">
          <a:xfrm>
            <a:off x="520320" y="1582340"/>
            <a:ext cx="9039657"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Multiple Bank Tellers (Mutexes)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Only one teller can update an account at a time to avoid messing up the balance.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Library Reading Room (Read-Write Lock)</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Multiple people can read books concurrently, but if someone wants to reorganize the shelves (write), everyone must pause their reading first.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Restaurant Waitlist (Condition Variables)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Customers (threads) wait until the hostess signals that a table is free (the “condition”). They don’t stand in the doorway blocking others (no busy waiting).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313206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ECDBC-88BF-E39E-06F2-31F8001ED66C}"/>
              </a:ext>
            </a:extLst>
          </p:cNvPr>
          <p:cNvSpPr>
            <a:spLocks noGrp="1"/>
          </p:cNvSpPr>
          <p:nvPr>
            <p:ph type="title"/>
          </p:nvPr>
        </p:nvSpPr>
        <p:spPr/>
        <p:txBody>
          <a:bodyPr/>
          <a:lstStyle/>
          <a:p>
            <a:endParaRPr lang="en-IN"/>
          </a:p>
        </p:txBody>
      </p:sp>
      <p:sp>
        <p:nvSpPr>
          <p:cNvPr id="7" name="TextBox 6">
            <a:extLst>
              <a:ext uri="{FF2B5EF4-FFF2-40B4-BE49-F238E27FC236}">
                <a16:creationId xmlns:a16="http://schemas.microsoft.com/office/drawing/2014/main" id="{452D9C08-4F1C-0A5F-B110-3DD2FE769A8A}"/>
              </a:ext>
            </a:extLst>
          </p:cNvPr>
          <p:cNvSpPr txBox="1"/>
          <p:nvPr/>
        </p:nvSpPr>
        <p:spPr>
          <a:xfrm>
            <a:off x="485342" y="1676400"/>
            <a:ext cx="11221313" cy="3347840"/>
          </a:xfrm>
          <a:prstGeom prst="rect">
            <a:avLst/>
          </a:prstGeom>
          <a:noFill/>
        </p:spPr>
        <p:txBody>
          <a:bodyPr wrap="square">
            <a:spAutoFit/>
          </a:bodyPr>
          <a:lstStyle/>
          <a:p>
            <a:pPr>
              <a:lnSpc>
                <a:spcPct val="150000"/>
              </a:lnSpc>
            </a:pPr>
            <a:r>
              <a:rPr lang="en-IN" sz="2400" b="1" dirty="0"/>
              <a:t>Thread safety</a:t>
            </a:r>
            <a:r>
              <a:rPr lang="en-IN" sz="2400" dirty="0"/>
              <a:t> is about ensuring correctness when multiple threads operate in parallel. It goes beyond just “locking data”: it requires choosing appropriate </a:t>
            </a:r>
            <a:r>
              <a:rPr lang="en-IN" sz="2400" b="1" dirty="0"/>
              <a:t>synchronization primitives</a:t>
            </a:r>
            <a:r>
              <a:rPr lang="en-IN" sz="2400" dirty="0"/>
              <a:t> (mutexes, semaphores, condition variables, etc.) and applying them consistently. By systematically preventing race conditions, deadlocks, and other concurrency hazards, you can scale your applications’ performance while maintaining data integrity.</a:t>
            </a:r>
          </a:p>
        </p:txBody>
      </p:sp>
    </p:spTree>
    <p:extLst>
      <p:ext uri="{BB962C8B-B14F-4D97-AF65-F5344CB8AC3E}">
        <p14:creationId xmlns:p14="http://schemas.microsoft.com/office/powerpoint/2010/main" val="10192060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prstGeom prst="rect">
            <a:avLst/>
          </a:prstGeom>
        </p:spPr>
        <p:txBody>
          <a:bodyPr vert="horz" wrap="square" lIns="0" tIns="12700" rIns="0" bIns="0" rtlCol="0">
            <a:spAutoFit/>
          </a:bodyPr>
          <a:lstStyle/>
          <a:p>
            <a:pPr marL="354965" marR="763270" indent="-342900">
              <a:lnSpc>
                <a:spcPct val="100000"/>
              </a:lnSpc>
              <a:spcBef>
                <a:spcPts val="100"/>
              </a:spcBef>
              <a:buFont typeface="Arial MT"/>
              <a:buChar char="•"/>
              <a:tabLst>
                <a:tab pos="354965" algn="l"/>
              </a:tabLst>
            </a:pPr>
            <a:r>
              <a:rPr dirty="0"/>
              <a:t>A</a:t>
            </a:r>
            <a:r>
              <a:rPr spc="-55" dirty="0"/>
              <a:t> </a:t>
            </a:r>
            <a:r>
              <a:rPr dirty="0"/>
              <a:t>thread</a:t>
            </a:r>
            <a:r>
              <a:rPr spc="-65" dirty="0"/>
              <a:t> </a:t>
            </a:r>
            <a:r>
              <a:rPr dirty="0"/>
              <a:t>in</a:t>
            </a:r>
            <a:r>
              <a:rPr spc="-45" dirty="0"/>
              <a:t> </a:t>
            </a:r>
            <a:r>
              <a:rPr spc="-25" dirty="0"/>
              <a:t>shared-</a:t>
            </a:r>
            <a:r>
              <a:rPr dirty="0"/>
              <a:t>memory</a:t>
            </a:r>
            <a:r>
              <a:rPr spc="-50" dirty="0"/>
              <a:t> </a:t>
            </a:r>
            <a:r>
              <a:rPr dirty="0"/>
              <a:t>programming</a:t>
            </a:r>
            <a:r>
              <a:rPr spc="-35" dirty="0"/>
              <a:t> </a:t>
            </a:r>
            <a:r>
              <a:rPr dirty="0"/>
              <a:t>is</a:t>
            </a:r>
            <a:r>
              <a:rPr spc="-55" dirty="0"/>
              <a:t> </a:t>
            </a:r>
            <a:r>
              <a:rPr dirty="0"/>
              <a:t>analogous</a:t>
            </a:r>
            <a:r>
              <a:rPr spc="-20" dirty="0"/>
              <a:t> </a:t>
            </a:r>
            <a:r>
              <a:rPr dirty="0"/>
              <a:t>to</a:t>
            </a:r>
            <a:r>
              <a:rPr spc="-55" dirty="0"/>
              <a:t> </a:t>
            </a:r>
            <a:r>
              <a:rPr dirty="0"/>
              <a:t>a</a:t>
            </a:r>
            <a:r>
              <a:rPr spc="-60" dirty="0"/>
              <a:t> </a:t>
            </a:r>
            <a:r>
              <a:rPr dirty="0"/>
              <a:t>process</a:t>
            </a:r>
            <a:r>
              <a:rPr spc="-45" dirty="0"/>
              <a:t> </a:t>
            </a:r>
            <a:r>
              <a:rPr spc="-25" dirty="0"/>
              <a:t>in </a:t>
            </a:r>
            <a:r>
              <a:rPr dirty="0"/>
              <a:t>distributed</a:t>
            </a:r>
            <a:r>
              <a:rPr spc="-100" dirty="0"/>
              <a:t> </a:t>
            </a:r>
            <a:r>
              <a:rPr dirty="0"/>
              <a:t>memory</a:t>
            </a:r>
            <a:r>
              <a:rPr spc="-105" dirty="0"/>
              <a:t> </a:t>
            </a:r>
            <a:r>
              <a:rPr spc="-10" dirty="0"/>
              <a:t>programming.</a:t>
            </a:r>
          </a:p>
          <a:p>
            <a:pPr marL="354965" indent="-342265">
              <a:lnSpc>
                <a:spcPct val="100000"/>
              </a:lnSpc>
              <a:spcBef>
                <a:spcPts val="490"/>
              </a:spcBef>
              <a:buChar char="•"/>
              <a:tabLst>
                <a:tab pos="354965" algn="l"/>
              </a:tabLst>
            </a:pPr>
            <a:r>
              <a:rPr dirty="0"/>
              <a:t>However,</a:t>
            </a:r>
            <a:r>
              <a:rPr spc="-40" dirty="0"/>
              <a:t> </a:t>
            </a:r>
            <a:r>
              <a:rPr dirty="0"/>
              <a:t>a</a:t>
            </a:r>
            <a:r>
              <a:rPr spc="-55" dirty="0"/>
              <a:t> </a:t>
            </a:r>
            <a:r>
              <a:rPr dirty="0"/>
              <a:t>thread</a:t>
            </a:r>
            <a:r>
              <a:rPr spc="-50" dirty="0"/>
              <a:t> </a:t>
            </a:r>
            <a:r>
              <a:rPr dirty="0"/>
              <a:t>is</a:t>
            </a:r>
            <a:r>
              <a:rPr spc="-55" dirty="0"/>
              <a:t> </a:t>
            </a:r>
            <a:r>
              <a:rPr dirty="0"/>
              <a:t>often</a:t>
            </a:r>
            <a:r>
              <a:rPr spc="-65" dirty="0"/>
              <a:t> </a:t>
            </a:r>
            <a:r>
              <a:rPr spc="-10" dirty="0"/>
              <a:t>lighter-</a:t>
            </a:r>
            <a:r>
              <a:rPr dirty="0"/>
              <a:t>weight</a:t>
            </a:r>
            <a:r>
              <a:rPr spc="-15" dirty="0"/>
              <a:t> </a:t>
            </a:r>
            <a:r>
              <a:rPr dirty="0"/>
              <a:t>than</a:t>
            </a:r>
            <a:r>
              <a:rPr spc="-65" dirty="0"/>
              <a:t> </a:t>
            </a:r>
            <a:r>
              <a:rPr dirty="0"/>
              <a:t>a</a:t>
            </a:r>
            <a:r>
              <a:rPr spc="-50" dirty="0"/>
              <a:t> </a:t>
            </a:r>
            <a:r>
              <a:rPr spc="-10" dirty="0"/>
              <a:t>full-</a:t>
            </a:r>
            <a:r>
              <a:rPr dirty="0"/>
              <a:t>fledged</a:t>
            </a:r>
            <a:r>
              <a:rPr spc="-25" dirty="0"/>
              <a:t> </a:t>
            </a:r>
            <a:r>
              <a:rPr spc="-10" dirty="0"/>
              <a:t>process.</a:t>
            </a:r>
          </a:p>
          <a:p>
            <a:pPr marL="354965" marR="5080" indent="-342900">
              <a:lnSpc>
                <a:spcPct val="100000"/>
              </a:lnSpc>
              <a:spcBef>
                <a:spcPts val="505"/>
              </a:spcBef>
              <a:buChar char="•"/>
              <a:tabLst>
                <a:tab pos="354965" algn="l"/>
              </a:tabLst>
            </a:pPr>
            <a:r>
              <a:rPr dirty="0"/>
              <a:t>In</a:t>
            </a:r>
            <a:r>
              <a:rPr spc="-75" dirty="0"/>
              <a:t> </a:t>
            </a:r>
            <a:r>
              <a:rPr dirty="0"/>
              <a:t>Pthreads</a:t>
            </a:r>
            <a:r>
              <a:rPr spc="-70" dirty="0"/>
              <a:t> </a:t>
            </a:r>
            <a:r>
              <a:rPr dirty="0"/>
              <a:t>programs,</a:t>
            </a:r>
            <a:r>
              <a:rPr spc="-60" dirty="0"/>
              <a:t> </a:t>
            </a:r>
            <a:r>
              <a:rPr dirty="0"/>
              <a:t>all</a:t>
            </a:r>
            <a:r>
              <a:rPr spc="-55" dirty="0"/>
              <a:t> </a:t>
            </a:r>
            <a:r>
              <a:rPr dirty="0"/>
              <a:t>the</a:t>
            </a:r>
            <a:r>
              <a:rPr spc="-65" dirty="0"/>
              <a:t> </a:t>
            </a:r>
            <a:r>
              <a:rPr dirty="0"/>
              <a:t>threads</a:t>
            </a:r>
            <a:r>
              <a:rPr spc="-65" dirty="0"/>
              <a:t> </a:t>
            </a:r>
            <a:r>
              <a:rPr dirty="0"/>
              <a:t>have</a:t>
            </a:r>
            <a:r>
              <a:rPr spc="-75" dirty="0"/>
              <a:t> </a:t>
            </a:r>
            <a:r>
              <a:rPr dirty="0"/>
              <a:t>access</a:t>
            </a:r>
            <a:r>
              <a:rPr spc="-60" dirty="0"/>
              <a:t> </a:t>
            </a:r>
            <a:r>
              <a:rPr dirty="0"/>
              <a:t>to</a:t>
            </a:r>
            <a:r>
              <a:rPr spc="-85" dirty="0"/>
              <a:t> </a:t>
            </a:r>
            <a:r>
              <a:rPr dirty="0"/>
              <a:t>global</a:t>
            </a:r>
            <a:r>
              <a:rPr spc="-40" dirty="0"/>
              <a:t> </a:t>
            </a:r>
            <a:r>
              <a:rPr dirty="0"/>
              <a:t>variables,</a:t>
            </a:r>
            <a:r>
              <a:rPr spc="-40" dirty="0"/>
              <a:t> </a:t>
            </a:r>
            <a:r>
              <a:rPr spc="-10" dirty="0"/>
              <a:t>while </a:t>
            </a:r>
            <a:r>
              <a:rPr dirty="0"/>
              <a:t>local</a:t>
            </a:r>
            <a:r>
              <a:rPr spc="-60" dirty="0"/>
              <a:t> </a:t>
            </a:r>
            <a:r>
              <a:rPr dirty="0"/>
              <a:t>variables</a:t>
            </a:r>
            <a:r>
              <a:rPr spc="-50" dirty="0"/>
              <a:t> </a:t>
            </a:r>
            <a:r>
              <a:rPr dirty="0"/>
              <a:t>usually</a:t>
            </a:r>
            <a:r>
              <a:rPr spc="-50" dirty="0"/>
              <a:t> </a:t>
            </a:r>
            <a:r>
              <a:rPr dirty="0"/>
              <a:t>are</a:t>
            </a:r>
            <a:r>
              <a:rPr spc="-70" dirty="0"/>
              <a:t> </a:t>
            </a:r>
            <a:r>
              <a:rPr dirty="0"/>
              <a:t>private</a:t>
            </a:r>
            <a:r>
              <a:rPr spc="-70" dirty="0"/>
              <a:t> </a:t>
            </a:r>
            <a:r>
              <a:rPr dirty="0"/>
              <a:t>to</a:t>
            </a:r>
            <a:r>
              <a:rPr spc="-70" dirty="0"/>
              <a:t> </a:t>
            </a:r>
            <a:r>
              <a:rPr dirty="0"/>
              <a:t>the</a:t>
            </a:r>
            <a:r>
              <a:rPr spc="-85" dirty="0"/>
              <a:t> </a:t>
            </a:r>
            <a:r>
              <a:rPr dirty="0"/>
              <a:t>thread</a:t>
            </a:r>
            <a:r>
              <a:rPr spc="-75" dirty="0"/>
              <a:t> </a:t>
            </a:r>
            <a:r>
              <a:rPr dirty="0"/>
              <a:t>running</a:t>
            </a:r>
            <a:r>
              <a:rPr spc="-55" dirty="0"/>
              <a:t> </a:t>
            </a:r>
            <a:r>
              <a:rPr dirty="0"/>
              <a:t>the</a:t>
            </a:r>
            <a:r>
              <a:rPr spc="-65" dirty="0"/>
              <a:t> </a:t>
            </a:r>
            <a:r>
              <a:rPr spc="-10" dirty="0"/>
              <a:t>function.</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Concluding</a:t>
            </a:r>
            <a:r>
              <a:rPr spc="-204" dirty="0"/>
              <a:t> </a:t>
            </a:r>
            <a:r>
              <a:rPr dirty="0"/>
              <a:t>Remarks</a:t>
            </a:r>
            <a:r>
              <a:rPr spc="-185" dirty="0"/>
              <a:t> </a:t>
            </a:r>
            <a:r>
              <a:rPr spc="-25" dirty="0"/>
              <a:t>(1)</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1519809"/>
            <a:ext cx="10619740" cy="1489075"/>
          </a:xfrm>
          <a:prstGeom prst="rect">
            <a:avLst/>
          </a:prstGeom>
        </p:spPr>
        <p:txBody>
          <a:bodyPr vert="horz" wrap="square" lIns="0" tIns="12700" rIns="0" bIns="0" rtlCol="0">
            <a:spAutoFit/>
          </a:bodyPr>
          <a:lstStyle/>
          <a:p>
            <a:pPr marL="354965" marR="5080" indent="-342900">
              <a:lnSpc>
                <a:spcPct val="100000"/>
              </a:lnSpc>
              <a:spcBef>
                <a:spcPts val="100"/>
              </a:spcBef>
              <a:buFont typeface="Arial MT"/>
              <a:buChar char="•"/>
              <a:tabLst>
                <a:tab pos="354965" algn="l"/>
              </a:tabLst>
            </a:pPr>
            <a:r>
              <a:rPr sz="2400" dirty="0">
                <a:latin typeface="Arial MT"/>
                <a:cs typeface="Arial MT"/>
              </a:rPr>
              <a:t>When</a:t>
            </a:r>
            <a:r>
              <a:rPr sz="2400" spc="-80" dirty="0">
                <a:latin typeface="Arial MT"/>
                <a:cs typeface="Arial MT"/>
              </a:rPr>
              <a:t> </a:t>
            </a:r>
            <a:r>
              <a:rPr sz="2400" dirty="0">
                <a:latin typeface="Arial MT"/>
                <a:cs typeface="Arial MT"/>
              </a:rPr>
              <a:t>indeterminacy</a:t>
            </a:r>
            <a:r>
              <a:rPr sz="2400" spc="-60" dirty="0">
                <a:latin typeface="Arial MT"/>
                <a:cs typeface="Arial MT"/>
              </a:rPr>
              <a:t> </a:t>
            </a:r>
            <a:r>
              <a:rPr sz="2400" dirty="0">
                <a:latin typeface="Arial MT"/>
                <a:cs typeface="Arial MT"/>
              </a:rPr>
              <a:t>results</a:t>
            </a:r>
            <a:r>
              <a:rPr sz="2400" spc="-75" dirty="0">
                <a:latin typeface="Arial MT"/>
                <a:cs typeface="Arial MT"/>
              </a:rPr>
              <a:t> </a:t>
            </a:r>
            <a:r>
              <a:rPr sz="2400" dirty="0">
                <a:latin typeface="Arial MT"/>
                <a:cs typeface="Arial MT"/>
              </a:rPr>
              <a:t>from</a:t>
            </a:r>
            <a:r>
              <a:rPr sz="2400" spc="-90" dirty="0">
                <a:latin typeface="Arial MT"/>
                <a:cs typeface="Arial MT"/>
              </a:rPr>
              <a:t> </a:t>
            </a:r>
            <a:r>
              <a:rPr sz="2400" dirty="0">
                <a:latin typeface="Arial MT"/>
                <a:cs typeface="Arial MT"/>
              </a:rPr>
              <a:t>multiple</a:t>
            </a:r>
            <a:r>
              <a:rPr sz="2400" spc="-60" dirty="0">
                <a:latin typeface="Arial MT"/>
                <a:cs typeface="Arial MT"/>
              </a:rPr>
              <a:t> </a:t>
            </a:r>
            <a:r>
              <a:rPr sz="2400" dirty="0">
                <a:latin typeface="Arial MT"/>
                <a:cs typeface="Arial MT"/>
              </a:rPr>
              <a:t>threads</a:t>
            </a:r>
            <a:r>
              <a:rPr sz="2400" spc="-75" dirty="0">
                <a:latin typeface="Arial MT"/>
                <a:cs typeface="Arial MT"/>
              </a:rPr>
              <a:t> </a:t>
            </a:r>
            <a:r>
              <a:rPr sz="2400" dirty="0">
                <a:latin typeface="Arial MT"/>
                <a:cs typeface="Arial MT"/>
              </a:rPr>
              <a:t>attempting</a:t>
            </a:r>
            <a:r>
              <a:rPr sz="2400" spc="-80" dirty="0">
                <a:latin typeface="Arial MT"/>
                <a:cs typeface="Arial MT"/>
              </a:rPr>
              <a:t> </a:t>
            </a:r>
            <a:r>
              <a:rPr sz="2400" dirty="0">
                <a:latin typeface="Arial MT"/>
                <a:cs typeface="Arial MT"/>
              </a:rPr>
              <a:t>to</a:t>
            </a:r>
            <a:r>
              <a:rPr sz="2400" spc="-95" dirty="0">
                <a:latin typeface="Arial MT"/>
                <a:cs typeface="Arial MT"/>
              </a:rPr>
              <a:t> </a:t>
            </a:r>
            <a:r>
              <a:rPr sz="2400" dirty="0">
                <a:latin typeface="Arial MT"/>
                <a:cs typeface="Arial MT"/>
              </a:rPr>
              <a:t>access</a:t>
            </a:r>
            <a:r>
              <a:rPr sz="2400" spc="-65" dirty="0">
                <a:latin typeface="Arial MT"/>
                <a:cs typeface="Arial MT"/>
              </a:rPr>
              <a:t> </a:t>
            </a:r>
            <a:r>
              <a:rPr sz="2400" spc="-50" dirty="0">
                <a:latin typeface="Arial MT"/>
                <a:cs typeface="Arial MT"/>
              </a:rPr>
              <a:t>a </a:t>
            </a:r>
            <a:r>
              <a:rPr sz="2400" dirty="0">
                <a:latin typeface="Arial MT"/>
                <a:cs typeface="Arial MT"/>
              </a:rPr>
              <a:t>shared</a:t>
            </a:r>
            <a:r>
              <a:rPr sz="2400" spc="-55" dirty="0">
                <a:latin typeface="Arial MT"/>
                <a:cs typeface="Arial MT"/>
              </a:rPr>
              <a:t> </a:t>
            </a:r>
            <a:r>
              <a:rPr sz="2400" dirty="0">
                <a:latin typeface="Arial MT"/>
                <a:cs typeface="Arial MT"/>
              </a:rPr>
              <a:t>resource</a:t>
            </a:r>
            <a:r>
              <a:rPr sz="2400" spc="-60" dirty="0">
                <a:latin typeface="Arial MT"/>
                <a:cs typeface="Arial MT"/>
              </a:rPr>
              <a:t> </a:t>
            </a:r>
            <a:r>
              <a:rPr sz="2400" dirty="0">
                <a:latin typeface="Arial MT"/>
                <a:cs typeface="Arial MT"/>
              </a:rPr>
              <a:t>such</a:t>
            </a:r>
            <a:r>
              <a:rPr sz="2400" spc="-55" dirty="0">
                <a:latin typeface="Arial MT"/>
                <a:cs typeface="Arial MT"/>
              </a:rPr>
              <a:t> </a:t>
            </a:r>
            <a:r>
              <a:rPr sz="2400" dirty="0">
                <a:latin typeface="Arial MT"/>
                <a:cs typeface="Arial MT"/>
              </a:rPr>
              <a:t>as</a:t>
            </a:r>
            <a:r>
              <a:rPr sz="2400" spc="-55" dirty="0">
                <a:latin typeface="Arial MT"/>
                <a:cs typeface="Arial MT"/>
              </a:rPr>
              <a:t> </a:t>
            </a:r>
            <a:r>
              <a:rPr sz="2400" dirty="0">
                <a:latin typeface="Arial MT"/>
                <a:cs typeface="Arial MT"/>
              </a:rPr>
              <a:t>a</a:t>
            </a:r>
            <a:r>
              <a:rPr sz="2400" spc="-60" dirty="0">
                <a:latin typeface="Arial MT"/>
                <a:cs typeface="Arial MT"/>
              </a:rPr>
              <a:t> </a:t>
            </a:r>
            <a:r>
              <a:rPr sz="2400" dirty="0">
                <a:latin typeface="Arial MT"/>
                <a:cs typeface="Arial MT"/>
              </a:rPr>
              <a:t>shared</a:t>
            </a:r>
            <a:r>
              <a:rPr sz="2400" spc="-55" dirty="0">
                <a:latin typeface="Arial MT"/>
                <a:cs typeface="Arial MT"/>
              </a:rPr>
              <a:t> </a:t>
            </a:r>
            <a:r>
              <a:rPr sz="2400" dirty="0">
                <a:latin typeface="Arial MT"/>
                <a:cs typeface="Arial MT"/>
              </a:rPr>
              <a:t>variable</a:t>
            </a:r>
            <a:r>
              <a:rPr sz="2400" spc="-30" dirty="0">
                <a:latin typeface="Arial MT"/>
                <a:cs typeface="Arial MT"/>
              </a:rPr>
              <a:t> </a:t>
            </a:r>
            <a:r>
              <a:rPr sz="2400" dirty="0">
                <a:latin typeface="Arial MT"/>
                <a:cs typeface="Arial MT"/>
              </a:rPr>
              <a:t>or</a:t>
            </a:r>
            <a:r>
              <a:rPr sz="2400" spc="-55" dirty="0">
                <a:latin typeface="Arial MT"/>
                <a:cs typeface="Arial MT"/>
              </a:rPr>
              <a:t> </a:t>
            </a:r>
            <a:r>
              <a:rPr sz="2400" dirty="0">
                <a:latin typeface="Arial MT"/>
                <a:cs typeface="Arial MT"/>
              </a:rPr>
              <a:t>a</a:t>
            </a:r>
            <a:r>
              <a:rPr sz="2400" spc="-70" dirty="0">
                <a:latin typeface="Arial MT"/>
                <a:cs typeface="Arial MT"/>
              </a:rPr>
              <a:t> </a:t>
            </a:r>
            <a:r>
              <a:rPr sz="2400" dirty="0">
                <a:latin typeface="Arial MT"/>
                <a:cs typeface="Arial MT"/>
              </a:rPr>
              <a:t>shared</a:t>
            </a:r>
            <a:r>
              <a:rPr sz="2400" spc="-55" dirty="0">
                <a:latin typeface="Arial MT"/>
                <a:cs typeface="Arial MT"/>
              </a:rPr>
              <a:t> </a:t>
            </a:r>
            <a:r>
              <a:rPr sz="2400" dirty="0">
                <a:latin typeface="Arial MT"/>
                <a:cs typeface="Arial MT"/>
              </a:rPr>
              <a:t>file,</a:t>
            </a:r>
            <a:r>
              <a:rPr sz="2400" spc="-55" dirty="0">
                <a:latin typeface="Arial MT"/>
                <a:cs typeface="Arial MT"/>
              </a:rPr>
              <a:t> </a:t>
            </a:r>
            <a:r>
              <a:rPr sz="2400" dirty="0">
                <a:latin typeface="Arial MT"/>
                <a:cs typeface="Arial MT"/>
              </a:rPr>
              <a:t>at</a:t>
            </a:r>
            <a:r>
              <a:rPr sz="2400" spc="-60" dirty="0">
                <a:latin typeface="Arial MT"/>
                <a:cs typeface="Arial MT"/>
              </a:rPr>
              <a:t> </a:t>
            </a:r>
            <a:r>
              <a:rPr sz="2400" dirty="0">
                <a:latin typeface="Arial MT"/>
                <a:cs typeface="Arial MT"/>
              </a:rPr>
              <a:t>least</a:t>
            </a:r>
            <a:r>
              <a:rPr sz="2400" spc="-60" dirty="0">
                <a:latin typeface="Arial MT"/>
                <a:cs typeface="Arial MT"/>
              </a:rPr>
              <a:t> </a:t>
            </a:r>
            <a:r>
              <a:rPr sz="2400" dirty="0">
                <a:latin typeface="Arial MT"/>
                <a:cs typeface="Arial MT"/>
              </a:rPr>
              <a:t>one</a:t>
            </a:r>
            <a:r>
              <a:rPr sz="2400" spc="-45" dirty="0">
                <a:latin typeface="Arial MT"/>
                <a:cs typeface="Arial MT"/>
              </a:rPr>
              <a:t> </a:t>
            </a:r>
            <a:r>
              <a:rPr sz="2400" spc="-25" dirty="0">
                <a:latin typeface="Arial MT"/>
                <a:cs typeface="Arial MT"/>
              </a:rPr>
              <a:t>of </a:t>
            </a:r>
            <a:r>
              <a:rPr sz="2400" dirty="0">
                <a:latin typeface="Arial MT"/>
                <a:cs typeface="Arial MT"/>
              </a:rPr>
              <a:t>the</a:t>
            </a:r>
            <a:r>
              <a:rPr sz="2400" spc="-55" dirty="0">
                <a:latin typeface="Arial MT"/>
                <a:cs typeface="Arial MT"/>
              </a:rPr>
              <a:t> </a:t>
            </a:r>
            <a:r>
              <a:rPr sz="2400" dirty="0">
                <a:latin typeface="Arial MT"/>
                <a:cs typeface="Arial MT"/>
              </a:rPr>
              <a:t>accesses</a:t>
            </a:r>
            <a:r>
              <a:rPr sz="2400" spc="-40" dirty="0">
                <a:latin typeface="Arial MT"/>
                <a:cs typeface="Arial MT"/>
              </a:rPr>
              <a:t> </a:t>
            </a:r>
            <a:r>
              <a:rPr sz="2400" dirty="0">
                <a:latin typeface="Arial MT"/>
                <a:cs typeface="Arial MT"/>
              </a:rPr>
              <a:t>is</a:t>
            </a:r>
            <a:r>
              <a:rPr sz="2400" spc="-55" dirty="0">
                <a:latin typeface="Arial MT"/>
                <a:cs typeface="Arial MT"/>
              </a:rPr>
              <a:t> </a:t>
            </a:r>
            <a:r>
              <a:rPr sz="2400" dirty="0">
                <a:latin typeface="Arial MT"/>
                <a:cs typeface="Arial MT"/>
              </a:rPr>
              <a:t>an</a:t>
            </a:r>
            <a:r>
              <a:rPr sz="2400" spc="-50" dirty="0">
                <a:latin typeface="Arial MT"/>
                <a:cs typeface="Arial MT"/>
              </a:rPr>
              <a:t> </a:t>
            </a:r>
            <a:r>
              <a:rPr sz="2400" dirty="0">
                <a:latin typeface="Arial MT"/>
                <a:cs typeface="Arial MT"/>
              </a:rPr>
              <a:t>update,</a:t>
            </a:r>
            <a:r>
              <a:rPr sz="2400" spc="-45" dirty="0">
                <a:latin typeface="Arial MT"/>
                <a:cs typeface="Arial MT"/>
              </a:rPr>
              <a:t> </a:t>
            </a:r>
            <a:r>
              <a:rPr sz="2400" dirty="0">
                <a:latin typeface="Arial MT"/>
                <a:cs typeface="Arial MT"/>
              </a:rPr>
              <a:t>and</a:t>
            </a:r>
            <a:r>
              <a:rPr sz="2400" spc="-45" dirty="0">
                <a:latin typeface="Arial MT"/>
                <a:cs typeface="Arial MT"/>
              </a:rPr>
              <a:t> </a:t>
            </a:r>
            <a:r>
              <a:rPr sz="2400" dirty="0">
                <a:latin typeface="Arial MT"/>
                <a:cs typeface="Arial MT"/>
              </a:rPr>
              <a:t>the</a:t>
            </a:r>
            <a:r>
              <a:rPr sz="2400" spc="-50" dirty="0">
                <a:latin typeface="Arial MT"/>
                <a:cs typeface="Arial MT"/>
              </a:rPr>
              <a:t> </a:t>
            </a:r>
            <a:r>
              <a:rPr sz="2400" dirty="0">
                <a:latin typeface="Arial MT"/>
                <a:cs typeface="Arial MT"/>
              </a:rPr>
              <a:t>accesses</a:t>
            </a:r>
            <a:r>
              <a:rPr sz="2400" spc="-50" dirty="0">
                <a:latin typeface="Arial MT"/>
                <a:cs typeface="Arial MT"/>
              </a:rPr>
              <a:t> </a:t>
            </a:r>
            <a:r>
              <a:rPr sz="2400" dirty="0">
                <a:latin typeface="Arial MT"/>
                <a:cs typeface="Arial MT"/>
              </a:rPr>
              <a:t>can</a:t>
            </a:r>
            <a:r>
              <a:rPr sz="2400" spc="-50" dirty="0">
                <a:latin typeface="Arial MT"/>
                <a:cs typeface="Arial MT"/>
              </a:rPr>
              <a:t> </a:t>
            </a:r>
            <a:r>
              <a:rPr sz="2400" dirty="0">
                <a:latin typeface="Arial MT"/>
                <a:cs typeface="Arial MT"/>
              </a:rPr>
              <a:t>result</a:t>
            </a:r>
            <a:r>
              <a:rPr sz="2400" spc="-50" dirty="0">
                <a:latin typeface="Arial MT"/>
                <a:cs typeface="Arial MT"/>
              </a:rPr>
              <a:t> </a:t>
            </a:r>
            <a:r>
              <a:rPr sz="2400" dirty="0">
                <a:latin typeface="Arial MT"/>
                <a:cs typeface="Arial MT"/>
              </a:rPr>
              <a:t>in</a:t>
            </a:r>
            <a:r>
              <a:rPr sz="2400" spc="-40" dirty="0">
                <a:latin typeface="Arial MT"/>
                <a:cs typeface="Arial MT"/>
              </a:rPr>
              <a:t> </a:t>
            </a:r>
            <a:r>
              <a:rPr sz="2400" dirty="0">
                <a:latin typeface="Arial MT"/>
                <a:cs typeface="Arial MT"/>
              </a:rPr>
              <a:t>an</a:t>
            </a:r>
            <a:r>
              <a:rPr sz="2400" spc="-55" dirty="0">
                <a:latin typeface="Arial MT"/>
                <a:cs typeface="Arial MT"/>
              </a:rPr>
              <a:t> </a:t>
            </a:r>
            <a:r>
              <a:rPr sz="2400" dirty="0">
                <a:latin typeface="Arial MT"/>
                <a:cs typeface="Arial MT"/>
              </a:rPr>
              <a:t>error,</a:t>
            </a:r>
            <a:r>
              <a:rPr sz="2400" spc="-65" dirty="0">
                <a:latin typeface="Arial MT"/>
                <a:cs typeface="Arial MT"/>
              </a:rPr>
              <a:t> </a:t>
            </a:r>
            <a:r>
              <a:rPr sz="2400" dirty="0">
                <a:latin typeface="Arial MT"/>
                <a:cs typeface="Arial MT"/>
              </a:rPr>
              <a:t>we</a:t>
            </a:r>
            <a:r>
              <a:rPr sz="2400" spc="-45" dirty="0">
                <a:latin typeface="Arial MT"/>
                <a:cs typeface="Arial MT"/>
              </a:rPr>
              <a:t> </a:t>
            </a:r>
            <a:r>
              <a:rPr sz="2400" spc="-20" dirty="0">
                <a:latin typeface="Arial MT"/>
                <a:cs typeface="Arial MT"/>
              </a:rPr>
              <a:t>have </a:t>
            </a:r>
            <a:r>
              <a:rPr sz="2400" dirty="0">
                <a:latin typeface="Arial MT"/>
                <a:cs typeface="Arial MT"/>
              </a:rPr>
              <a:t>a</a:t>
            </a:r>
            <a:r>
              <a:rPr sz="2400" spc="-40" dirty="0">
                <a:latin typeface="Arial MT"/>
                <a:cs typeface="Arial MT"/>
              </a:rPr>
              <a:t> </a:t>
            </a:r>
            <a:r>
              <a:rPr sz="2400" dirty="0">
                <a:solidFill>
                  <a:srgbClr val="FF0000"/>
                </a:solidFill>
                <a:latin typeface="Arial MT"/>
                <a:cs typeface="Arial MT"/>
              </a:rPr>
              <a:t>race</a:t>
            </a:r>
            <a:r>
              <a:rPr sz="2400" spc="-55" dirty="0">
                <a:solidFill>
                  <a:srgbClr val="FF0000"/>
                </a:solidFill>
                <a:latin typeface="Arial MT"/>
                <a:cs typeface="Arial MT"/>
              </a:rPr>
              <a:t> </a:t>
            </a:r>
            <a:r>
              <a:rPr sz="2400" spc="-10" dirty="0">
                <a:solidFill>
                  <a:srgbClr val="FF0000"/>
                </a:solidFill>
                <a:latin typeface="Arial MT"/>
                <a:cs typeface="Arial MT"/>
              </a:rPr>
              <a:t>condition</a:t>
            </a:r>
            <a:r>
              <a:rPr sz="2400" spc="-10" dirty="0">
                <a:latin typeface="Arial MT"/>
                <a:cs typeface="Arial MT"/>
              </a:rPr>
              <a:t>.</a:t>
            </a:r>
            <a:endParaRPr sz="2400">
              <a:latin typeface="Arial MT"/>
              <a:cs typeface="Arial MT"/>
            </a:endParaRP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Concluding</a:t>
            </a:r>
            <a:r>
              <a:rPr spc="-204" dirty="0"/>
              <a:t> </a:t>
            </a:r>
            <a:r>
              <a:rPr dirty="0"/>
              <a:t>Remarks</a:t>
            </a:r>
            <a:r>
              <a:rPr spc="-185" dirty="0"/>
              <a:t> </a:t>
            </a:r>
            <a:r>
              <a:rPr spc="-25" dirty="0"/>
              <a:t>(2)</a:t>
            </a:r>
          </a:p>
        </p:txBody>
      </p:sp>
      <p:sp>
        <p:nvSpPr>
          <p:cNvPr id="4" name="object 4"/>
          <p:cNvSpPr/>
          <p:nvPr/>
        </p:nvSpPr>
        <p:spPr>
          <a:xfrm>
            <a:off x="1131747" y="2969260"/>
            <a:ext cx="1266190" cy="99695"/>
          </a:xfrm>
          <a:custGeom>
            <a:avLst/>
            <a:gdLst/>
            <a:ahLst/>
            <a:cxnLst/>
            <a:rect l="l" t="t" r="r" b="b"/>
            <a:pathLst>
              <a:path w="1266189" h="99694">
                <a:moveTo>
                  <a:pt x="1237779" y="81296"/>
                </a:moveTo>
                <a:lnTo>
                  <a:pt x="1233002" y="84345"/>
                </a:lnTo>
                <a:lnTo>
                  <a:pt x="1228166" y="87502"/>
                </a:lnTo>
                <a:lnTo>
                  <a:pt x="1213307" y="94487"/>
                </a:lnTo>
                <a:lnTo>
                  <a:pt x="1212164" y="94995"/>
                </a:lnTo>
                <a:lnTo>
                  <a:pt x="1211656" y="96265"/>
                </a:lnTo>
                <a:lnTo>
                  <a:pt x="1212418" y="98551"/>
                </a:lnTo>
                <a:lnTo>
                  <a:pt x="1213561" y="99187"/>
                </a:lnTo>
                <a:lnTo>
                  <a:pt x="1213997" y="99187"/>
                </a:lnTo>
                <a:lnTo>
                  <a:pt x="1230253" y="96265"/>
                </a:lnTo>
                <a:lnTo>
                  <a:pt x="1230621" y="96265"/>
                </a:lnTo>
                <a:lnTo>
                  <a:pt x="1231976" y="95757"/>
                </a:lnTo>
                <a:lnTo>
                  <a:pt x="1245057" y="89915"/>
                </a:lnTo>
                <a:lnTo>
                  <a:pt x="1245565" y="89662"/>
                </a:lnTo>
                <a:lnTo>
                  <a:pt x="1254780" y="84345"/>
                </a:lnTo>
                <a:lnTo>
                  <a:pt x="1260260" y="81787"/>
                </a:lnTo>
                <a:lnTo>
                  <a:pt x="1261821" y="81787"/>
                </a:lnTo>
                <a:lnTo>
                  <a:pt x="1258646" y="81534"/>
                </a:lnTo>
                <a:lnTo>
                  <a:pt x="1240866" y="81534"/>
                </a:lnTo>
                <a:lnTo>
                  <a:pt x="1237779" y="81296"/>
                </a:lnTo>
                <a:close/>
              </a:path>
              <a:path w="1266189" h="99694">
                <a:moveTo>
                  <a:pt x="1253735" y="71039"/>
                </a:moveTo>
                <a:lnTo>
                  <a:pt x="1249629" y="73278"/>
                </a:lnTo>
                <a:lnTo>
                  <a:pt x="1248994" y="73660"/>
                </a:lnTo>
                <a:lnTo>
                  <a:pt x="1239596" y="80137"/>
                </a:lnTo>
                <a:lnTo>
                  <a:pt x="1237779" y="81296"/>
                </a:lnTo>
                <a:lnTo>
                  <a:pt x="1240866" y="81534"/>
                </a:lnTo>
                <a:lnTo>
                  <a:pt x="1258646" y="81534"/>
                </a:lnTo>
                <a:lnTo>
                  <a:pt x="1261821" y="81787"/>
                </a:lnTo>
                <a:lnTo>
                  <a:pt x="1260260" y="81787"/>
                </a:lnTo>
                <a:lnTo>
                  <a:pt x="1260805" y="81534"/>
                </a:lnTo>
                <a:lnTo>
                  <a:pt x="1262329" y="80644"/>
                </a:lnTo>
                <a:lnTo>
                  <a:pt x="1264682" y="79233"/>
                </a:lnTo>
                <a:lnTo>
                  <a:pt x="1265377" y="76453"/>
                </a:lnTo>
                <a:lnTo>
                  <a:pt x="1265695" y="74860"/>
                </a:lnTo>
                <a:lnTo>
                  <a:pt x="1265732" y="74675"/>
                </a:lnTo>
                <a:lnTo>
                  <a:pt x="1265382" y="73660"/>
                </a:lnTo>
                <a:lnTo>
                  <a:pt x="1265048" y="72516"/>
                </a:lnTo>
                <a:lnTo>
                  <a:pt x="1252804" y="72516"/>
                </a:lnTo>
                <a:lnTo>
                  <a:pt x="1253312" y="71754"/>
                </a:lnTo>
                <a:lnTo>
                  <a:pt x="1253735" y="71039"/>
                </a:lnTo>
                <a:close/>
              </a:path>
              <a:path w="1266189" h="99694">
                <a:moveTo>
                  <a:pt x="1264682" y="79233"/>
                </a:moveTo>
                <a:lnTo>
                  <a:pt x="1262329" y="80644"/>
                </a:lnTo>
                <a:lnTo>
                  <a:pt x="1260805" y="81534"/>
                </a:lnTo>
                <a:lnTo>
                  <a:pt x="1260260" y="81787"/>
                </a:lnTo>
                <a:lnTo>
                  <a:pt x="1261821" y="81787"/>
                </a:lnTo>
                <a:lnTo>
                  <a:pt x="1264615" y="79501"/>
                </a:lnTo>
                <a:lnTo>
                  <a:pt x="1264682" y="79233"/>
                </a:lnTo>
                <a:close/>
              </a:path>
              <a:path w="1266189" h="99694">
                <a:moveTo>
                  <a:pt x="1046556" y="65531"/>
                </a:moveTo>
                <a:lnTo>
                  <a:pt x="1045821" y="65531"/>
                </a:lnTo>
                <a:lnTo>
                  <a:pt x="1074496" y="69214"/>
                </a:lnTo>
                <a:lnTo>
                  <a:pt x="1074750" y="69214"/>
                </a:lnTo>
                <a:lnTo>
                  <a:pt x="1103452" y="72136"/>
                </a:lnTo>
                <a:lnTo>
                  <a:pt x="1133170" y="74675"/>
                </a:lnTo>
                <a:lnTo>
                  <a:pt x="1159840" y="76453"/>
                </a:lnTo>
                <a:lnTo>
                  <a:pt x="1184805" y="77234"/>
                </a:lnTo>
                <a:lnTo>
                  <a:pt x="1184222" y="77234"/>
                </a:lnTo>
                <a:lnTo>
                  <a:pt x="1219276" y="79755"/>
                </a:lnTo>
                <a:lnTo>
                  <a:pt x="1230960" y="80772"/>
                </a:lnTo>
                <a:lnTo>
                  <a:pt x="1237779" y="81296"/>
                </a:lnTo>
                <a:lnTo>
                  <a:pt x="1239596" y="80137"/>
                </a:lnTo>
                <a:lnTo>
                  <a:pt x="1248994" y="73660"/>
                </a:lnTo>
                <a:lnTo>
                  <a:pt x="1249629" y="73278"/>
                </a:lnTo>
                <a:lnTo>
                  <a:pt x="1253735" y="71039"/>
                </a:lnTo>
                <a:lnTo>
                  <a:pt x="1254963" y="68961"/>
                </a:lnTo>
                <a:lnTo>
                  <a:pt x="1256106" y="68579"/>
                </a:lnTo>
                <a:lnTo>
                  <a:pt x="1241755" y="68579"/>
                </a:lnTo>
                <a:lnTo>
                  <a:pt x="1232103" y="67944"/>
                </a:lnTo>
                <a:lnTo>
                  <a:pt x="1220292" y="66801"/>
                </a:lnTo>
                <a:lnTo>
                  <a:pt x="1204290" y="65786"/>
                </a:lnTo>
                <a:lnTo>
                  <a:pt x="1047064" y="65786"/>
                </a:lnTo>
                <a:lnTo>
                  <a:pt x="1046556" y="65531"/>
                </a:lnTo>
                <a:close/>
              </a:path>
              <a:path w="1266189" h="99694">
                <a:moveTo>
                  <a:pt x="1265695" y="74860"/>
                </a:moveTo>
                <a:lnTo>
                  <a:pt x="1265453" y="76073"/>
                </a:lnTo>
                <a:lnTo>
                  <a:pt x="1265377" y="76453"/>
                </a:lnTo>
                <a:lnTo>
                  <a:pt x="1264682" y="79233"/>
                </a:lnTo>
                <a:lnTo>
                  <a:pt x="1264827" y="79233"/>
                </a:lnTo>
                <a:lnTo>
                  <a:pt x="1266012" y="76073"/>
                </a:lnTo>
                <a:lnTo>
                  <a:pt x="1265695" y="74860"/>
                </a:lnTo>
                <a:close/>
              </a:path>
              <a:path w="1266189" h="99694">
                <a:moveTo>
                  <a:pt x="1264465" y="70303"/>
                </a:moveTo>
                <a:lnTo>
                  <a:pt x="1264578" y="71039"/>
                </a:lnTo>
                <a:lnTo>
                  <a:pt x="1265283" y="73278"/>
                </a:lnTo>
                <a:lnTo>
                  <a:pt x="1265647" y="74675"/>
                </a:lnTo>
                <a:lnTo>
                  <a:pt x="1265936" y="73660"/>
                </a:lnTo>
                <a:lnTo>
                  <a:pt x="1266012" y="73278"/>
                </a:lnTo>
                <a:lnTo>
                  <a:pt x="1264465" y="70303"/>
                </a:lnTo>
                <a:close/>
              </a:path>
              <a:path w="1266189" h="99694">
                <a:moveTo>
                  <a:pt x="1255140" y="70303"/>
                </a:moveTo>
                <a:lnTo>
                  <a:pt x="1253735" y="71039"/>
                </a:lnTo>
                <a:lnTo>
                  <a:pt x="1253312" y="71754"/>
                </a:lnTo>
                <a:lnTo>
                  <a:pt x="1252804" y="72516"/>
                </a:lnTo>
                <a:lnTo>
                  <a:pt x="1255140" y="70303"/>
                </a:lnTo>
                <a:close/>
              </a:path>
              <a:path w="1266189" h="99694">
                <a:moveTo>
                  <a:pt x="1264343" y="70303"/>
                </a:moveTo>
                <a:lnTo>
                  <a:pt x="1255140" y="70303"/>
                </a:lnTo>
                <a:lnTo>
                  <a:pt x="1252804" y="72516"/>
                </a:lnTo>
                <a:lnTo>
                  <a:pt x="1265048" y="72516"/>
                </a:lnTo>
                <a:lnTo>
                  <a:pt x="1264343" y="70303"/>
                </a:lnTo>
                <a:close/>
              </a:path>
              <a:path w="1266189" h="99694">
                <a:moveTo>
                  <a:pt x="1258716" y="67944"/>
                </a:moveTo>
                <a:lnTo>
                  <a:pt x="1258011" y="67944"/>
                </a:lnTo>
                <a:lnTo>
                  <a:pt x="1254963" y="68961"/>
                </a:lnTo>
                <a:lnTo>
                  <a:pt x="1253735" y="71039"/>
                </a:lnTo>
                <a:lnTo>
                  <a:pt x="1255083" y="70303"/>
                </a:lnTo>
                <a:lnTo>
                  <a:pt x="1264465" y="70303"/>
                </a:lnTo>
                <a:lnTo>
                  <a:pt x="1263854" y="69914"/>
                </a:lnTo>
                <a:lnTo>
                  <a:pt x="1261313" y="68961"/>
                </a:lnTo>
                <a:lnTo>
                  <a:pt x="1258716" y="67944"/>
                </a:lnTo>
                <a:close/>
              </a:path>
              <a:path w="1266189" h="99694">
                <a:moveTo>
                  <a:pt x="1264219" y="69914"/>
                </a:moveTo>
                <a:lnTo>
                  <a:pt x="1263854" y="69914"/>
                </a:lnTo>
                <a:lnTo>
                  <a:pt x="1264465" y="70303"/>
                </a:lnTo>
                <a:lnTo>
                  <a:pt x="1264219" y="69914"/>
                </a:lnTo>
                <a:close/>
              </a:path>
              <a:path w="1266189" h="99694">
                <a:moveTo>
                  <a:pt x="1261766" y="68579"/>
                </a:moveTo>
                <a:lnTo>
                  <a:pt x="1260339" y="68579"/>
                </a:lnTo>
                <a:lnTo>
                  <a:pt x="1263854" y="69914"/>
                </a:lnTo>
                <a:lnTo>
                  <a:pt x="1261766" y="68579"/>
                </a:lnTo>
                <a:close/>
              </a:path>
              <a:path w="1266189" h="99694">
                <a:moveTo>
                  <a:pt x="862181" y="29786"/>
                </a:moveTo>
                <a:lnTo>
                  <a:pt x="918159" y="40139"/>
                </a:lnTo>
                <a:lnTo>
                  <a:pt x="970495" y="50446"/>
                </a:lnTo>
                <a:lnTo>
                  <a:pt x="970349" y="50446"/>
                </a:lnTo>
                <a:lnTo>
                  <a:pt x="996518" y="56514"/>
                </a:lnTo>
                <a:lnTo>
                  <a:pt x="1020013" y="61213"/>
                </a:lnTo>
                <a:lnTo>
                  <a:pt x="1020267" y="61213"/>
                </a:lnTo>
                <a:lnTo>
                  <a:pt x="1046556" y="65531"/>
                </a:lnTo>
                <a:lnTo>
                  <a:pt x="1047064" y="65786"/>
                </a:lnTo>
                <a:lnTo>
                  <a:pt x="1204290" y="65786"/>
                </a:lnTo>
                <a:lnTo>
                  <a:pt x="1184859" y="64262"/>
                </a:lnTo>
                <a:lnTo>
                  <a:pt x="1160892" y="63637"/>
                </a:lnTo>
                <a:lnTo>
                  <a:pt x="1134059" y="61849"/>
                </a:lnTo>
                <a:lnTo>
                  <a:pt x="1105595" y="59384"/>
                </a:lnTo>
                <a:lnTo>
                  <a:pt x="1077273" y="56514"/>
                </a:lnTo>
                <a:lnTo>
                  <a:pt x="1077004" y="56514"/>
                </a:lnTo>
                <a:lnTo>
                  <a:pt x="1049645" y="52984"/>
                </a:lnTo>
                <a:lnTo>
                  <a:pt x="1022879" y="48586"/>
                </a:lnTo>
                <a:lnTo>
                  <a:pt x="1022411" y="48586"/>
                </a:lnTo>
                <a:lnTo>
                  <a:pt x="997788" y="43561"/>
                </a:lnTo>
                <a:lnTo>
                  <a:pt x="973697" y="37973"/>
                </a:lnTo>
                <a:lnTo>
                  <a:pt x="974166" y="37973"/>
                </a:lnTo>
                <a:lnTo>
                  <a:pt x="948131" y="32765"/>
                </a:lnTo>
                <a:lnTo>
                  <a:pt x="948678" y="32765"/>
                </a:lnTo>
                <a:lnTo>
                  <a:pt x="934092" y="30018"/>
                </a:lnTo>
                <a:lnTo>
                  <a:pt x="863730" y="30018"/>
                </a:lnTo>
                <a:lnTo>
                  <a:pt x="862181" y="29786"/>
                </a:lnTo>
                <a:close/>
              </a:path>
              <a:path w="1266189" h="99694">
                <a:moveTo>
                  <a:pt x="10536" y="46862"/>
                </a:moveTo>
                <a:lnTo>
                  <a:pt x="10051" y="46862"/>
                </a:lnTo>
                <a:lnTo>
                  <a:pt x="13306" y="48204"/>
                </a:lnTo>
                <a:lnTo>
                  <a:pt x="15303" y="49149"/>
                </a:lnTo>
                <a:lnTo>
                  <a:pt x="18719" y="50446"/>
                </a:lnTo>
                <a:lnTo>
                  <a:pt x="22034" y="51942"/>
                </a:lnTo>
                <a:lnTo>
                  <a:pt x="24891" y="52577"/>
                </a:lnTo>
                <a:lnTo>
                  <a:pt x="30619" y="52577"/>
                </a:lnTo>
                <a:lnTo>
                  <a:pt x="34484" y="52984"/>
                </a:lnTo>
                <a:lnTo>
                  <a:pt x="34203" y="52984"/>
                </a:lnTo>
                <a:lnTo>
                  <a:pt x="37515" y="53720"/>
                </a:lnTo>
                <a:lnTo>
                  <a:pt x="73558" y="62102"/>
                </a:lnTo>
                <a:lnTo>
                  <a:pt x="75895" y="62611"/>
                </a:lnTo>
                <a:lnTo>
                  <a:pt x="78037" y="61213"/>
                </a:lnTo>
                <a:lnTo>
                  <a:pt x="78200" y="61213"/>
                </a:lnTo>
                <a:lnTo>
                  <a:pt x="79349" y="56514"/>
                </a:lnTo>
                <a:lnTo>
                  <a:pt x="77927" y="54101"/>
                </a:lnTo>
                <a:lnTo>
                  <a:pt x="76184" y="53720"/>
                </a:lnTo>
                <a:lnTo>
                  <a:pt x="49795" y="47116"/>
                </a:lnTo>
                <a:lnTo>
                  <a:pt x="12103" y="47116"/>
                </a:lnTo>
                <a:lnTo>
                  <a:pt x="10536" y="46862"/>
                </a:lnTo>
                <a:close/>
              </a:path>
              <a:path w="1266189" h="99694">
                <a:moveTo>
                  <a:pt x="1020553" y="48204"/>
                </a:moveTo>
                <a:lnTo>
                  <a:pt x="1022411" y="48586"/>
                </a:lnTo>
                <a:lnTo>
                  <a:pt x="1022879" y="48586"/>
                </a:lnTo>
                <a:lnTo>
                  <a:pt x="1020553" y="48204"/>
                </a:lnTo>
                <a:close/>
              </a:path>
              <a:path w="1266189" h="99694">
                <a:moveTo>
                  <a:pt x="11231" y="44195"/>
                </a:moveTo>
                <a:lnTo>
                  <a:pt x="2784" y="44195"/>
                </a:lnTo>
                <a:lnTo>
                  <a:pt x="4025" y="45465"/>
                </a:lnTo>
                <a:lnTo>
                  <a:pt x="3657" y="46100"/>
                </a:lnTo>
                <a:lnTo>
                  <a:pt x="5307" y="46100"/>
                </a:lnTo>
                <a:lnTo>
                  <a:pt x="6845" y="46862"/>
                </a:lnTo>
                <a:lnTo>
                  <a:pt x="8305" y="47116"/>
                </a:lnTo>
                <a:lnTo>
                  <a:pt x="10647" y="47116"/>
                </a:lnTo>
                <a:lnTo>
                  <a:pt x="10051" y="46862"/>
                </a:lnTo>
                <a:lnTo>
                  <a:pt x="48783" y="46862"/>
                </a:lnTo>
                <a:lnTo>
                  <a:pt x="46759" y="46354"/>
                </a:lnTo>
                <a:lnTo>
                  <a:pt x="8254" y="46354"/>
                </a:lnTo>
                <a:lnTo>
                  <a:pt x="2887" y="45465"/>
                </a:lnTo>
                <a:lnTo>
                  <a:pt x="7990" y="46100"/>
                </a:lnTo>
                <a:lnTo>
                  <a:pt x="3852" y="44653"/>
                </a:lnTo>
                <a:lnTo>
                  <a:pt x="11131" y="44653"/>
                </a:lnTo>
                <a:lnTo>
                  <a:pt x="11231" y="44195"/>
                </a:lnTo>
                <a:close/>
              </a:path>
              <a:path w="1266189" h="99694">
                <a:moveTo>
                  <a:pt x="48783" y="46862"/>
                </a:moveTo>
                <a:lnTo>
                  <a:pt x="10536" y="46862"/>
                </a:lnTo>
                <a:lnTo>
                  <a:pt x="12103" y="47116"/>
                </a:lnTo>
                <a:lnTo>
                  <a:pt x="49795" y="47116"/>
                </a:lnTo>
                <a:lnTo>
                  <a:pt x="48783" y="46862"/>
                </a:lnTo>
                <a:close/>
              </a:path>
              <a:path w="1266189" h="99694">
                <a:moveTo>
                  <a:pt x="7264" y="34416"/>
                </a:moveTo>
                <a:lnTo>
                  <a:pt x="3121" y="34416"/>
                </a:lnTo>
                <a:lnTo>
                  <a:pt x="723" y="36322"/>
                </a:lnTo>
                <a:lnTo>
                  <a:pt x="640" y="37036"/>
                </a:lnTo>
                <a:lnTo>
                  <a:pt x="531" y="37973"/>
                </a:lnTo>
                <a:lnTo>
                  <a:pt x="428" y="38862"/>
                </a:lnTo>
                <a:lnTo>
                  <a:pt x="8254" y="46354"/>
                </a:lnTo>
                <a:lnTo>
                  <a:pt x="8644" y="46100"/>
                </a:lnTo>
                <a:lnTo>
                  <a:pt x="5307" y="46100"/>
                </a:lnTo>
                <a:lnTo>
                  <a:pt x="4025" y="45465"/>
                </a:lnTo>
                <a:lnTo>
                  <a:pt x="3231" y="44653"/>
                </a:lnTo>
                <a:lnTo>
                  <a:pt x="3852" y="44653"/>
                </a:lnTo>
                <a:lnTo>
                  <a:pt x="2545" y="44195"/>
                </a:lnTo>
                <a:lnTo>
                  <a:pt x="11231" y="44195"/>
                </a:lnTo>
                <a:lnTo>
                  <a:pt x="11533" y="42799"/>
                </a:lnTo>
                <a:lnTo>
                  <a:pt x="11588" y="42544"/>
                </a:lnTo>
                <a:lnTo>
                  <a:pt x="8224" y="42544"/>
                </a:lnTo>
                <a:lnTo>
                  <a:pt x="11852" y="39369"/>
                </a:lnTo>
                <a:lnTo>
                  <a:pt x="11984" y="38862"/>
                </a:lnTo>
                <a:lnTo>
                  <a:pt x="12087" y="38226"/>
                </a:lnTo>
                <a:lnTo>
                  <a:pt x="12128" y="37973"/>
                </a:lnTo>
                <a:lnTo>
                  <a:pt x="17240" y="37973"/>
                </a:lnTo>
                <a:lnTo>
                  <a:pt x="15892" y="37337"/>
                </a:lnTo>
                <a:lnTo>
                  <a:pt x="12128" y="37337"/>
                </a:lnTo>
                <a:lnTo>
                  <a:pt x="10396" y="36194"/>
                </a:lnTo>
                <a:lnTo>
                  <a:pt x="14617" y="36194"/>
                </a:lnTo>
                <a:lnTo>
                  <a:pt x="4559" y="35687"/>
                </a:lnTo>
                <a:lnTo>
                  <a:pt x="9994" y="35687"/>
                </a:lnTo>
                <a:lnTo>
                  <a:pt x="7264" y="34416"/>
                </a:lnTo>
                <a:close/>
              </a:path>
              <a:path w="1266189" h="99694">
                <a:moveTo>
                  <a:pt x="39979" y="44653"/>
                </a:moveTo>
                <a:lnTo>
                  <a:pt x="10863" y="44653"/>
                </a:lnTo>
                <a:lnTo>
                  <a:pt x="8254" y="46354"/>
                </a:lnTo>
                <a:lnTo>
                  <a:pt x="46759" y="46354"/>
                </a:lnTo>
                <a:lnTo>
                  <a:pt x="39979" y="44653"/>
                </a:lnTo>
                <a:close/>
              </a:path>
              <a:path w="1266189" h="99694">
                <a:moveTo>
                  <a:pt x="10863" y="44653"/>
                </a:moveTo>
                <a:lnTo>
                  <a:pt x="3852" y="44653"/>
                </a:lnTo>
                <a:lnTo>
                  <a:pt x="7990" y="46100"/>
                </a:lnTo>
                <a:lnTo>
                  <a:pt x="8644" y="46100"/>
                </a:lnTo>
                <a:lnTo>
                  <a:pt x="10863" y="44653"/>
                </a:lnTo>
                <a:close/>
              </a:path>
              <a:path w="1266189" h="99694">
                <a:moveTo>
                  <a:pt x="1688" y="44653"/>
                </a:moveTo>
                <a:lnTo>
                  <a:pt x="2217" y="45465"/>
                </a:lnTo>
                <a:lnTo>
                  <a:pt x="2794" y="45465"/>
                </a:lnTo>
                <a:lnTo>
                  <a:pt x="1688" y="44653"/>
                </a:lnTo>
                <a:close/>
              </a:path>
              <a:path w="1266189" h="99694">
                <a:moveTo>
                  <a:pt x="991" y="43850"/>
                </a:moveTo>
                <a:lnTo>
                  <a:pt x="1066" y="44195"/>
                </a:lnTo>
                <a:lnTo>
                  <a:pt x="1688" y="44653"/>
                </a:lnTo>
                <a:lnTo>
                  <a:pt x="1253" y="44195"/>
                </a:lnTo>
                <a:lnTo>
                  <a:pt x="991" y="43850"/>
                </a:lnTo>
                <a:close/>
              </a:path>
              <a:path w="1266189" h="99694">
                <a:moveTo>
                  <a:pt x="2784" y="44195"/>
                </a:moveTo>
                <a:lnTo>
                  <a:pt x="2545" y="44195"/>
                </a:lnTo>
                <a:lnTo>
                  <a:pt x="3852" y="44653"/>
                </a:lnTo>
                <a:lnTo>
                  <a:pt x="3231" y="44653"/>
                </a:lnTo>
                <a:lnTo>
                  <a:pt x="2784" y="44195"/>
                </a:lnTo>
                <a:close/>
              </a:path>
              <a:path w="1266189" h="99694">
                <a:moveTo>
                  <a:pt x="19949" y="39369"/>
                </a:moveTo>
                <a:lnTo>
                  <a:pt x="19264" y="39369"/>
                </a:lnTo>
                <a:lnTo>
                  <a:pt x="16691" y="40139"/>
                </a:lnTo>
                <a:lnTo>
                  <a:pt x="16078" y="40139"/>
                </a:lnTo>
                <a:lnTo>
                  <a:pt x="14795" y="40893"/>
                </a:lnTo>
                <a:lnTo>
                  <a:pt x="14247" y="40893"/>
                </a:lnTo>
                <a:lnTo>
                  <a:pt x="11809" y="41525"/>
                </a:lnTo>
                <a:lnTo>
                  <a:pt x="11368" y="43561"/>
                </a:lnTo>
                <a:lnTo>
                  <a:pt x="11305" y="43850"/>
                </a:lnTo>
                <a:lnTo>
                  <a:pt x="11231" y="44195"/>
                </a:lnTo>
                <a:lnTo>
                  <a:pt x="11131" y="44653"/>
                </a:lnTo>
                <a:lnTo>
                  <a:pt x="39811" y="44653"/>
                </a:lnTo>
                <a:lnTo>
                  <a:pt x="36446" y="43561"/>
                </a:lnTo>
                <a:lnTo>
                  <a:pt x="36941" y="43561"/>
                </a:lnTo>
                <a:lnTo>
                  <a:pt x="31622" y="42799"/>
                </a:lnTo>
                <a:lnTo>
                  <a:pt x="26606" y="42799"/>
                </a:lnTo>
                <a:lnTo>
                  <a:pt x="25463" y="42544"/>
                </a:lnTo>
                <a:lnTo>
                  <a:pt x="26135" y="42544"/>
                </a:lnTo>
                <a:lnTo>
                  <a:pt x="23075" y="40893"/>
                </a:lnTo>
                <a:lnTo>
                  <a:pt x="19949" y="39369"/>
                </a:lnTo>
                <a:close/>
              </a:path>
              <a:path w="1266189" h="99694">
                <a:moveTo>
                  <a:pt x="279" y="40139"/>
                </a:moveTo>
                <a:lnTo>
                  <a:pt x="192" y="40893"/>
                </a:lnTo>
                <a:lnTo>
                  <a:pt x="118" y="41525"/>
                </a:lnTo>
                <a:lnTo>
                  <a:pt x="0" y="42544"/>
                </a:lnTo>
                <a:lnTo>
                  <a:pt x="991" y="43850"/>
                </a:lnTo>
                <a:lnTo>
                  <a:pt x="342" y="40893"/>
                </a:lnTo>
                <a:lnTo>
                  <a:pt x="279" y="40139"/>
                </a:lnTo>
                <a:close/>
              </a:path>
              <a:path w="1266189" h="99694">
                <a:moveTo>
                  <a:pt x="26135" y="42544"/>
                </a:moveTo>
                <a:lnTo>
                  <a:pt x="25463" y="42544"/>
                </a:lnTo>
                <a:lnTo>
                  <a:pt x="26606" y="42799"/>
                </a:lnTo>
                <a:lnTo>
                  <a:pt x="26135" y="42544"/>
                </a:lnTo>
                <a:close/>
              </a:path>
              <a:path w="1266189" h="99694">
                <a:moveTo>
                  <a:pt x="28913" y="42544"/>
                </a:moveTo>
                <a:lnTo>
                  <a:pt x="26135" y="42544"/>
                </a:lnTo>
                <a:lnTo>
                  <a:pt x="26606" y="42799"/>
                </a:lnTo>
                <a:lnTo>
                  <a:pt x="31622" y="42799"/>
                </a:lnTo>
                <a:lnTo>
                  <a:pt x="28913" y="42544"/>
                </a:lnTo>
                <a:close/>
              </a:path>
              <a:path w="1266189" h="99694">
                <a:moveTo>
                  <a:pt x="12222" y="39369"/>
                </a:moveTo>
                <a:lnTo>
                  <a:pt x="12095" y="39369"/>
                </a:lnTo>
                <a:lnTo>
                  <a:pt x="12077" y="40139"/>
                </a:lnTo>
                <a:lnTo>
                  <a:pt x="10973" y="40139"/>
                </a:lnTo>
                <a:lnTo>
                  <a:pt x="8224" y="42544"/>
                </a:lnTo>
                <a:lnTo>
                  <a:pt x="7879" y="42544"/>
                </a:lnTo>
                <a:lnTo>
                  <a:pt x="11812" y="41525"/>
                </a:lnTo>
                <a:lnTo>
                  <a:pt x="11932" y="40893"/>
                </a:lnTo>
                <a:lnTo>
                  <a:pt x="11591" y="40893"/>
                </a:lnTo>
                <a:lnTo>
                  <a:pt x="11904" y="40139"/>
                </a:lnTo>
                <a:lnTo>
                  <a:pt x="11902" y="39369"/>
                </a:lnTo>
                <a:lnTo>
                  <a:pt x="12222" y="39369"/>
                </a:lnTo>
                <a:close/>
              </a:path>
              <a:path w="1266189" h="99694">
                <a:moveTo>
                  <a:pt x="11809" y="41525"/>
                </a:moveTo>
                <a:lnTo>
                  <a:pt x="7879" y="42544"/>
                </a:lnTo>
                <a:lnTo>
                  <a:pt x="11588" y="42544"/>
                </a:lnTo>
                <a:lnTo>
                  <a:pt x="11809" y="41525"/>
                </a:lnTo>
                <a:close/>
              </a:path>
              <a:path w="1266189" h="99694">
                <a:moveTo>
                  <a:pt x="16078" y="40139"/>
                </a:moveTo>
                <a:lnTo>
                  <a:pt x="12076" y="40139"/>
                </a:lnTo>
                <a:lnTo>
                  <a:pt x="11932" y="40893"/>
                </a:lnTo>
                <a:lnTo>
                  <a:pt x="11812" y="41525"/>
                </a:lnTo>
                <a:lnTo>
                  <a:pt x="14247" y="40893"/>
                </a:lnTo>
                <a:lnTo>
                  <a:pt x="14795" y="40893"/>
                </a:lnTo>
                <a:lnTo>
                  <a:pt x="16078" y="40139"/>
                </a:lnTo>
                <a:close/>
              </a:path>
              <a:path w="1266189" h="99694">
                <a:moveTo>
                  <a:pt x="12433" y="38862"/>
                </a:moveTo>
                <a:lnTo>
                  <a:pt x="11902" y="39369"/>
                </a:lnTo>
                <a:lnTo>
                  <a:pt x="11777" y="40139"/>
                </a:lnTo>
                <a:lnTo>
                  <a:pt x="11655" y="40893"/>
                </a:lnTo>
                <a:lnTo>
                  <a:pt x="11932" y="40893"/>
                </a:lnTo>
                <a:lnTo>
                  <a:pt x="12076" y="40139"/>
                </a:lnTo>
                <a:lnTo>
                  <a:pt x="12107" y="38862"/>
                </a:lnTo>
                <a:lnTo>
                  <a:pt x="12222" y="39369"/>
                </a:lnTo>
                <a:lnTo>
                  <a:pt x="12433" y="38862"/>
                </a:lnTo>
                <a:close/>
              </a:path>
              <a:path w="1266189" h="99694">
                <a:moveTo>
                  <a:pt x="60383" y="29008"/>
                </a:moveTo>
                <a:lnTo>
                  <a:pt x="11938" y="29008"/>
                </a:lnTo>
                <a:lnTo>
                  <a:pt x="5308" y="30734"/>
                </a:lnTo>
                <a:lnTo>
                  <a:pt x="372" y="37036"/>
                </a:lnTo>
                <a:lnTo>
                  <a:pt x="305" y="37337"/>
                </a:lnTo>
                <a:lnTo>
                  <a:pt x="216" y="40139"/>
                </a:lnTo>
                <a:lnTo>
                  <a:pt x="369" y="39369"/>
                </a:lnTo>
                <a:lnTo>
                  <a:pt x="428" y="38862"/>
                </a:lnTo>
                <a:lnTo>
                  <a:pt x="531" y="37973"/>
                </a:lnTo>
                <a:lnTo>
                  <a:pt x="640" y="37036"/>
                </a:lnTo>
                <a:lnTo>
                  <a:pt x="723" y="36322"/>
                </a:lnTo>
                <a:lnTo>
                  <a:pt x="3121" y="34416"/>
                </a:lnTo>
                <a:lnTo>
                  <a:pt x="37000" y="34416"/>
                </a:lnTo>
                <a:lnTo>
                  <a:pt x="44162" y="32471"/>
                </a:lnTo>
                <a:lnTo>
                  <a:pt x="44448" y="32316"/>
                </a:lnTo>
                <a:lnTo>
                  <a:pt x="60383" y="29008"/>
                </a:lnTo>
                <a:close/>
              </a:path>
              <a:path w="1266189" h="99694">
                <a:moveTo>
                  <a:pt x="18958" y="38862"/>
                </a:moveTo>
                <a:lnTo>
                  <a:pt x="12433" y="38862"/>
                </a:lnTo>
                <a:lnTo>
                  <a:pt x="11904" y="40139"/>
                </a:lnTo>
                <a:lnTo>
                  <a:pt x="16691" y="40139"/>
                </a:lnTo>
                <a:lnTo>
                  <a:pt x="19264" y="39369"/>
                </a:lnTo>
                <a:lnTo>
                  <a:pt x="19900" y="39369"/>
                </a:lnTo>
                <a:lnTo>
                  <a:pt x="18958" y="38862"/>
                </a:lnTo>
                <a:close/>
              </a:path>
              <a:path w="1266189" h="99694">
                <a:moveTo>
                  <a:pt x="17240" y="37973"/>
                </a:moveTo>
                <a:lnTo>
                  <a:pt x="12128" y="37973"/>
                </a:lnTo>
                <a:lnTo>
                  <a:pt x="12095" y="39369"/>
                </a:lnTo>
                <a:lnTo>
                  <a:pt x="11852" y="39369"/>
                </a:lnTo>
                <a:lnTo>
                  <a:pt x="12433" y="38862"/>
                </a:lnTo>
                <a:lnTo>
                  <a:pt x="18958" y="38862"/>
                </a:lnTo>
                <a:lnTo>
                  <a:pt x="17779" y="38226"/>
                </a:lnTo>
                <a:lnTo>
                  <a:pt x="17240" y="37973"/>
                </a:lnTo>
                <a:close/>
              </a:path>
              <a:path w="1266189" h="99694">
                <a:moveTo>
                  <a:pt x="30454" y="36194"/>
                </a:moveTo>
                <a:lnTo>
                  <a:pt x="12646" y="36194"/>
                </a:lnTo>
                <a:lnTo>
                  <a:pt x="14274" y="36575"/>
                </a:lnTo>
                <a:lnTo>
                  <a:pt x="17779" y="38226"/>
                </a:lnTo>
                <a:lnTo>
                  <a:pt x="19900" y="39369"/>
                </a:lnTo>
                <a:lnTo>
                  <a:pt x="19264" y="39369"/>
                </a:lnTo>
                <a:lnTo>
                  <a:pt x="27064" y="37036"/>
                </a:lnTo>
                <a:lnTo>
                  <a:pt x="27355" y="37036"/>
                </a:lnTo>
                <a:lnTo>
                  <a:pt x="30454" y="36194"/>
                </a:lnTo>
                <a:close/>
              </a:path>
              <a:path w="1266189" h="99694">
                <a:moveTo>
                  <a:pt x="27352" y="37036"/>
                </a:moveTo>
                <a:lnTo>
                  <a:pt x="27064" y="37036"/>
                </a:lnTo>
                <a:lnTo>
                  <a:pt x="23934" y="37973"/>
                </a:lnTo>
                <a:lnTo>
                  <a:pt x="27352" y="37036"/>
                </a:lnTo>
                <a:close/>
              </a:path>
              <a:path w="1266189" h="99694">
                <a:moveTo>
                  <a:pt x="8140" y="35687"/>
                </a:moveTo>
                <a:lnTo>
                  <a:pt x="4559" y="35687"/>
                </a:lnTo>
                <a:lnTo>
                  <a:pt x="14617" y="36194"/>
                </a:lnTo>
                <a:lnTo>
                  <a:pt x="10396" y="36194"/>
                </a:lnTo>
                <a:lnTo>
                  <a:pt x="12128" y="37337"/>
                </a:lnTo>
                <a:lnTo>
                  <a:pt x="11202" y="36322"/>
                </a:lnTo>
                <a:lnTo>
                  <a:pt x="11087" y="36194"/>
                </a:lnTo>
                <a:lnTo>
                  <a:pt x="8140" y="35687"/>
                </a:lnTo>
                <a:close/>
              </a:path>
              <a:path w="1266189" h="99694">
                <a:moveTo>
                  <a:pt x="37000" y="34416"/>
                </a:moveTo>
                <a:lnTo>
                  <a:pt x="7264" y="34416"/>
                </a:lnTo>
                <a:lnTo>
                  <a:pt x="11087" y="36194"/>
                </a:lnTo>
                <a:lnTo>
                  <a:pt x="12128" y="37337"/>
                </a:lnTo>
                <a:lnTo>
                  <a:pt x="15892" y="37337"/>
                </a:lnTo>
                <a:lnTo>
                  <a:pt x="14274" y="36575"/>
                </a:lnTo>
                <a:lnTo>
                  <a:pt x="12646" y="36194"/>
                </a:lnTo>
                <a:lnTo>
                  <a:pt x="30454" y="36194"/>
                </a:lnTo>
                <a:lnTo>
                  <a:pt x="37000" y="34416"/>
                </a:lnTo>
                <a:close/>
              </a:path>
              <a:path w="1266189" h="99694">
                <a:moveTo>
                  <a:pt x="9626" y="35687"/>
                </a:moveTo>
                <a:lnTo>
                  <a:pt x="8140" y="35687"/>
                </a:lnTo>
                <a:lnTo>
                  <a:pt x="11036" y="36194"/>
                </a:lnTo>
                <a:lnTo>
                  <a:pt x="10396" y="36194"/>
                </a:lnTo>
                <a:lnTo>
                  <a:pt x="9626" y="35687"/>
                </a:lnTo>
                <a:close/>
              </a:path>
              <a:path w="1266189" h="99694">
                <a:moveTo>
                  <a:pt x="9626" y="35687"/>
                </a:moveTo>
                <a:lnTo>
                  <a:pt x="10396" y="36194"/>
                </a:lnTo>
                <a:lnTo>
                  <a:pt x="11036" y="36194"/>
                </a:lnTo>
                <a:lnTo>
                  <a:pt x="9626" y="35687"/>
                </a:lnTo>
                <a:close/>
              </a:path>
              <a:path w="1266189" h="99694">
                <a:moveTo>
                  <a:pt x="9994" y="35687"/>
                </a:moveTo>
                <a:lnTo>
                  <a:pt x="9626" y="35687"/>
                </a:lnTo>
                <a:lnTo>
                  <a:pt x="11036" y="36194"/>
                </a:lnTo>
                <a:lnTo>
                  <a:pt x="9994" y="35687"/>
                </a:lnTo>
                <a:close/>
              </a:path>
              <a:path w="1266189" h="99694">
                <a:moveTo>
                  <a:pt x="45578" y="32081"/>
                </a:moveTo>
                <a:lnTo>
                  <a:pt x="44448" y="32316"/>
                </a:lnTo>
                <a:lnTo>
                  <a:pt x="44143" y="32471"/>
                </a:lnTo>
                <a:lnTo>
                  <a:pt x="45578" y="32081"/>
                </a:lnTo>
                <a:close/>
              </a:path>
              <a:path w="1266189" h="99694">
                <a:moveTo>
                  <a:pt x="836117" y="12826"/>
                </a:moveTo>
                <a:lnTo>
                  <a:pt x="683163" y="12826"/>
                </a:lnTo>
                <a:lnTo>
                  <a:pt x="745947" y="16255"/>
                </a:lnTo>
                <a:lnTo>
                  <a:pt x="776868" y="18446"/>
                </a:lnTo>
                <a:lnTo>
                  <a:pt x="776423" y="18446"/>
                </a:lnTo>
                <a:lnTo>
                  <a:pt x="834466" y="25653"/>
                </a:lnTo>
                <a:lnTo>
                  <a:pt x="863730" y="30018"/>
                </a:lnTo>
                <a:lnTo>
                  <a:pt x="934092" y="30018"/>
                </a:lnTo>
                <a:lnTo>
                  <a:pt x="865581" y="17272"/>
                </a:lnTo>
                <a:lnTo>
                  <a:pt x="865327" y="17144"/>
                </a:lnTo>
                <a:lnTo>
                  <a:pt x="836117" y="12826"/>
                </a:lnTo>
                <a:close/>
              </a:path>
              <a:path w="1266189" h="99694">
                <a:moveTo>
                  <a:pt x="683916" y="0"/>
                </a:moveTo>
                <a:lnTo>
                  <a:pt x="216103" y="0"/>
                </a:lnTo>
                <a:lnTo>
                  <a:pt x="191338" y="1142"/>
                </a:lnTo>
                <a:lnTo>
                  <a:pt x="165684" y="2666"/>
                </a:lnTo>
                <a:lnTo>
                  <a:pt x="141808" y="4444"/>
                </a:lnTo>
                <a:lnTo>
                  <a:pt x="141427" y="4444"/>
                </a:lnTo>
                <a:lnTo>
                  <a:pt x="115531" y="7619"/>
                </a:lnTo>
                <a:lnTo>
                  <a:pt x="115430" y="7747"/>
                </a:lnTo>
                <a:lnTo>
                  <a:pt x="89877" y="11302"/>
                </a:lnTo>
                <a:lnTo>
                  <a:pt x="89725" y="11302"/>
                </a:lnTo>
                <a:lnTo>
                  <a:pt x="63804" y="15748"/>
                </a:lnTo>
                <a:lnTo>
                  <a:pt x="63525" y="15748"/>
                </a:lnTo>
                <a:lnTo>
                  <a:pt x="40986" y="20574"/>
                </a:lnTo>
                <a:lnTo>
                  <a:pt x="41262" y="20574"/>
                </a:lnTo>
                <a:lnTo>
                  <a:pt x="23990" y="25273"/>
                </a:lnTo>
                <a:lnTo>
                  <a:pt x="23799" y="25273"/>
                </a:lnTo>
                <a:lnTo>
                  <a:pt x="10800" y="29304"/>
                </a:lnTo>
                <a:lnTo>
                  <a:pt x="11938" y="29008"/>
                </a:lnTo>
                <a:lnTo>
                  <a:pt x="60383" y="29008"/>
                </a:lnTo>
                <a:lnTo>
                  <a:pt x="65717" y="27893"/>
                </a:lnTo>
                <a:lnTo>
                  <a:pt x="91606" y="23646"/>
                </a:lnTo>
                <a:lnTo>
                  <a:pt x="91427" y="23646"/>
                </a:lnTo>
                <a:lnTo>
                  <a:pt x="117170" y="20065"/>
                </a:lnTo>
                <a:lnTo>
                  <a:pt x="142186" y="16869"/>
                </a:lnTo>
                <a:lnTo>
                  <a:pt x="141742" y="16869"/>
                </a:lnTo>
                <a:lnTo>
                  <a:pt x="166537" y="14979"/>
                </a:lnTo>
                <a:lnTo>
                  <a:pt x="191846" y="13588"/>
                </a:lnTo>
                <a:lnTo>
                  <a:pt x="210419" y="12826"/>
                </a:lnTo>
                <a:lnTo>
                  <a:pt x="836117" y="12826"/>
                </a:lnTo>
                <a:lnTo>
                  <a:pt x="777697" y="5714"/>
                </a:lnTo>
                <a:lnTo>
                  <a:pt x="777316" y="5714"/>
                </a:lnTo>
                <a:lnTo>
                  <a:pt x="746709" y="3555"/>
                </a:lnTo>
                <a:lnTo>
                  <a:pt x="683916" y="0"/>
                </a:lnTo>
                <a:close/>
              </a:path>
              <a:path w="1266189" h="99694">
                <a:moveTo>
                  <a:pt x="66116" y="27893"/>
                </a:moveTo>
                <a:lnTo>
                  <a:pt x="65760" y="27893"/>
                </a:lnTo>
                <a:lnTo>
                  <a:pt x="64108" y="28227"/>
                </a:lnTo>
                <a:lnTo>
                  <a:pt x="66116" y="27893"/>
                </a:lnTo>
                <a:close/>
              </a:path>
              <a:path w="1266189" h="99694">
                <a:moveTo>
                  <a:pt x="142959" y="16869"/>
                </a:moveTo>
                <a:lnTo>
                  <a:pt x="142124" y="16869"/>
                </a:lnTo>
                <a:lnTo>
                  <a:pt x="139976" y="17144"/>
                </a:lnTo>
                <a:lnTo>
                  <a:pt x="139530" y="17144"/>
                </a:lnTo>
                <a:lnTo>
                  <a:pt x="142959" y="16869"/>
                </a:lnTo>
                <a:close/>
              </a:path>
            </a:pathLst>
          </a:custGeom>
          <a:solidFill>
            <a:srgbClr val="FF0000"/>
          </a:solidFill>
        </p:spPr>
        <p:txBody>
          <a:bodyPr wrap="square" lIns="0" tIns="0" rIns="0" bIns="0" rtlCol="0"/>
          <a:lstStyle/>
          <a:p>
            <a:endParaRPr/>
          </a:p>
        </p:txBody>
      </p:sp>
      <p:sp>
        <p:nvSpPr>
          <p:cNvPr id="5" name="object 5"/>
          <p:cNvSpPr/>
          <p:nvPr/>
        </p:nvSpPr>
        <p:spPr>
          <a:xfrm>
            <a:off x="896251" y="2205735"/>
            <a:ext cx="1993900" cy="66040"/>
          </a:xfrm>
          <a:custGeom>
            <a:avLst/>
            <a:gdLst/>
            <a:ahLst/>
            <a:cxnLst/>
            <a:rect l="l" t="t" r="r" b="b"/>
            <a:pathLst>
              <a:path w="1993900" h="66039">
                <a:moveTo>
                  <a:pt x="1993887" y="8382"/>
                </a:moveTo>
                <a:lnTo>
                  <a:pt x="1993823" y="6477"/>
                </a:lnTo>
                <a:lnTo>
                  <a:pt x="1993760" y="4216"/>
                </a:lnTo>
                <a:lnTo>
                  <a:pt x="1993404" y="3429"/>
                </a:lnTo>
                <a:lnTo>
                  <a:pt x="1993061" y="2794"/>
                </a:lnTo>
                <a:lnTo>
                  <a:pt x="1992566" y="2286"/>
                </a:lnTo>
                <a:lnTo>
                  <a:pt x="1991855" y="1651"/>
                </a:lnTo>
                <a:lnTo>
                  <a:pt x="1991461" y="1270"/>
                </a:lnTo>
                <a:lnTo>
                  <a:pt x="1990725" y="533"/>
                </a:lnTo>
                <a:lnTo>
                  <a:pt x="1989061" y="0"/>
                </a:lnTo>
                <a:lnTo>
                  <a:pt x="1983257" y="469"/>
                </a:lnTo>
                <a:lnTo>
                  <a:pt x="1983257" y="5715"/>
                </a:lnTo>
                <a:lnTo>
                  <a:pt x="1982685" y="6273"/>
                </a:lnTo>
                <a:lnTo>
                  <a:pt x="1982457" y="6477"/>
                </a:lnTo>
                <a:lnTo>
                  <a:pt x="1982673" y="6261"/>
                </a:lnTo>
                <a:lnTo>
                  <a:pt x="1983257" y="5715"/>
                </a:lnTo>
                <a:lnTo>
                  <a:pt x="1983257" y="469"/>
                </a:lnTo>
                <a:lnTo>
                  <a:pt x="1982381" y="533"/>
                </a:lnTo>
                <a:lnTo>
                  <a:pt x="1957311" y="1270"/>
                </a:lnTo>
                <a:lnTo>
                  <a:pt x="1942388" y="2032"/>
                </a:lnTo>
                <a:lnTo>
                  <a:pt x="1940674" y="2032"/>
                </a:lnTo>
                <a:lnTo>
                  <a:pt x="1939912" y="2159"/>
                </a:lnTo>
                <a:lnTo>
                  <a:pt x="1939150" y="2286"/>
                </a:lnTo>
                <a:lnTo>
                  <a:pt x="1937423" y="2286"/>
                </a:lnTo>
                <a:lnTo>
                  <a:pt x="1937207" y="2286"/>
                </a:lnTo>
                <a:lnTo>
                  <a:pt x="1937207" y="2794"/>
                </a:lnTo>
                <a:lnTo>
                  <a:pt x="1927961" y="5232"/>
                </a:lnTo>
                <a:lnTo>
                  <a:pt x="1927542" y="5334"/>
                </a:lnTo>
                <a:lnTo>
                  <a:pt x="1926450" y="5334"/>
                </a:lnTo>
                <a:lnTo>
                  <a:pt x="1914385" y="6477"/>
                </a:lnTo>
                <a:lnTo>
                  <a:pt x="1884337" y="9906"/>
                </a:lnTo>
                <a:lnTo>
                  <a:pt x="1883841" y="9906"/>
                </a:lnTo>
                <a:lnTo>
                  <a:pt x="1874037" y="10541"/>
                </a:lnTo>
                <a:lnTo>
                  <a:pt x="1873199" y="10541"/>
                </a:lnTo>
                <a:lnTo>
                  <a:pt x="1854758" y="11938"/>
                </a:lnTo>
                <a:lnTo>
                  <a:pt x="1847469" y="11938"/>
                </a:lnTo>
                <a:lnTo>
                  <a:pt x="1848078" y="12433"/>
                </a:lnTo>
                <a:lnTo>
                  <a:pt x="1848586" y="12827"/>
                </a:lnTo>
                <a:lnTo>
                  <a:pt x="1842909" y="12827"/>
                </a:lnTo>
                <a:lnTo>
                  <a:pt x="1842731" y="12827"/>
                </a:lnTo>
                <a:lnTo>
                  <a:pt x="1836826" y="12827"/>
                </a:lnTo>
                <a:lnTo>
                  <a:pt x="1825866" y="13208"/>
                </a:lnTo>
                <a:lnTo>
                  <a:pt x="1699882" y="13208"/>
                </a:lnTo>
                <a:lnTo>
                  <a:pt x="1637906" y="14605"/>
                </a:lnTo>
                <a:lnTo>
                  <a:pt x="1594154" y="16256"/>
                </a:lnTo>
                <a:lnTo>
                  <a:pt x="1595805" y="16256"/>
                </a:lnTo>
                <a:lnTo>
                  <a:pt x="1347203" y="34798"/>
                </a:lnTo>
                <a:lnTo>
                  <a:pt x="1265669" y="37973"/>
                </a:lnTo>
                <a:lnTo>
                  <a:pt x="1084440" y="37973"/>
                </a:lnTo>
                <a:lnTo>
                  <a:pt x="988047" y="36830"/>
                </a:lnTo>
                <a:lnTo>
                  <a:pt x="895477" y="34036"/>
                </a:lnTo>
                <a:lnTo>
                  <a:pt x="893724" y="34036"/>
                </a:lnTo>
                <a:lnTo>
                  <a:pt x="795261" y="28956"/>
                </a:lnTo>
                <a:lnTo>
                  <a:pt x="704062" y="23241"/>
                </a:lnTo>
                <a:lnTo>
                  <a:pt x="703859" y="23241"/>
                </a:lnTo>
                <a:lnTo>
                  <a:pt x="614667" y="17018"/>
                </a:lnTo>
                <a:lnTo>
                  <a:pt x="492518" y="11557"/>
                </a:lnTo>
                <a:lnTo>
                  <a:pt x="452107" y="9906"/>
                </a:lnTo>
                <a:lnTo>
                  <a:pt x="389077" y="8382"/>
                </a:lnTo>
                <a:lnTo>
                  <a:pt x="385470" y="8382"/>
                </a:lnTo>
                <a:lnTo>
                  <a:pt x="314337" y="5715"/>
                </a:lnTo>
                <a:lnTo>
                  <a:pt x="319455" y="5715"/>
                </a:lnTo>
                <a:lnTo>
                  <a:pt x="251447" y="4699"/>
                </a:lnTo>
                <a:lnTo>
                  <a:pt x="203288" y="2794"/>
                </a:lnTo>
                <a:lnTo>
                  <a:pt x="208749" y="2794"/>
                </a:lnTo>
                <a:lnTo>
                  <a:pt x="1937207" y="2794"/>
                </a:lnTo>
                <a:lnTo>
                  <a:pt x="1937207" y="2286"/>
                </a:lnTo>
                <a:lnTo>
                  <a:pt x="174078" y="2286"/>
                </a:lnTo>
                <a:lnTo>
                  <a:pt x="156743" y="2032"/>
                </a:lnTo>
                <a:lnTo>
                  <a:pt x="82270" y="2616"/>
                </a:lnTo>
                <a:lnTo>
                  <a:pt x="59423" y="2794"/>
                </a:lnTo>
                <a:lnTo>
                  <a:pt x="63550" y="2794"/>
                </a:lnTo>
                <a:lnTo>
                  <a:pt x="1651" y="6477"/>
                </a:lnTo>
                <a:lnTo>
                  <a:pt x="342" y="7874"/>
                </a:lnTo>
                <a:lnTo>
                  <a:pt x="0" y="8382"/>
                </a:lnTo>
                <a:lnTo>
                  <a:pt x="114" y="10541"/>
                </a:lnTo>
                <a:lnTo>
                  <a:pt x="241" y="12827"/>
                </a:lnTo>
                <a:lnTo>
                  <a:pt x="508" y="12827"/>
                </a:lnTo>
                <a:lnTo>
                  <a:pt x="2044" y="14211"/>
                </a:lnTo>
                <a:lnTo>
                  <a:pt x="56210" y="11557"/>
                </a:lnTo>
                <a:lnTo>
                  <a:pt x="105333" y="11557"/>
                </a:lnTo>
                <a:lnTo>
                  <a:pt x="156654" y="11938"/>
                </a:lnTo>
                <a:lnTo>
                  <a:pt x="199656" y="12827"/>
                </a:lnTo>
                <a:lnTo>
                  <a:pt x="251129" y="15113"/>
                </a:lnTo>
                <a:lnTo>
                  <a:pt x="310654" y="16256"/>
                </a:lnTo>
                <a:lnTo>
                  <a:pt x="378193" y="18796"/>
                </a:lnTo>
                <a:lnTo>
                  <a:pt x="451713" y="20713"/>
                </a:lnTo>
                <a:lnTo>
                  <a:pt x="532561" y="24003"/>
                </a:lnTo>
                <a:lnTo>
                  <a:pt x="532091" y="24003"/>
                </a:lnTo>
                <a:lnTo>
                  <a:pt x="614019" y="27952"/>
                </a:lnTo>
                <a:lnTo>
                  <a:pt x="701281" y="34036"/>
                </a:lnTo>
                <a:lnTo>
                  <a:pt x="890765" y="44831"/>
                </a:lnTo>
                <a:lnTo>
                  <a:pt x="987793" y="47752"/>
                </a:lnTo>
                <a:lnTo>
                  <a:pt x="1084313" y="48768"/>
                </a:lnTo>
                <a:lnTo>
                  <a:pt x="1262773" y="48768"/>
                </a:lnTo>
                <a:lnTo>
                  <a:pt x="1347711" y="45466"/>
                </a:lnTo>
                <a:lnTo>
                  <a:pt x="1347965" y="45466"/>
                </a:lnTo>
                <a:lnTo>
                  <a:pt x="1446491" y="37973"/>
                </a:lnTo>
                <a:lnTo>
                  <a:pt x="1597901" y="26695"/>
                </a:lnTo>
                <a:lnTo>
                  <a:pt x="1597355" y="26695"/>
                </a:lnTo>
                <a:lnTo>
                  <a:pt x="1638287" y="25273"/>
                </a:lnTo>
                <a:lnTo>
                  <a:pt x="1674152" y="24472"/>
                </a:lnTo>
                <a:lnTo>
                  <a:pt x="1673593" y="25654"/>
                </a:lnTo>
                <a:lnTo>
                  <a:pt x="1659242" y="57531"/>
                </a:lnTo>
                <a:lnTo>
                  <a:pt x="1658353" y="59436"/>
                </a:lnTo>
                <a:lnTo>
                  <a:pt x="1658607" y="61595"/>
                </a:lnTo>
                <a:lnTo>
                  <a:pt x="1659750" y="63246"/>
                </a:lnTo>
                <a:lnTo>
                  <a:pt x="1661020" y="64897"/>
                </a:lnTo>
                <a:lnTo>
                  <a:pt x="1662925" y="65786"/>
                </a:lnTo>
                <a:lnTo>
                  <a:pt x="1666989" y="65278"/>
                </a:lnTo>
                <a:lnTo>
                  <a:pt x="1668767" y="64008"/>
                </a:lnTo>
                <a:lnTo>
                  <a:pt x="1669529" y="62103"/>
                </a:lnTo>
                <a:lnTo>
                  <a:pt x="1681886" y="33147"/>
                </a:lnTo>
                <a:lnTo>
                  <a:pt x="1682419" y="31877"/>
                </a:lnTo>
                <a:lnTo>
                  <a:pt x="1679943" y="33020"/>
                </a:lnTo>
                <a:lnTo>
                  <a:pt x="1682356" y="31877"/>
                </a:lnTo>
                <a:lnTo>
                  <a:pt x="1682534" y="31623"/>
                </a:lnTo>
                <a:lnTo>
                  <a:pt x="1682419" y="31877"/>
                </a:lnTo>
                <a:lnTo>
                  <a:pt x="1683880" y="30734"/>
                </a:lnTo>
                <a:lnTo>
                  <a:pt x="1684223" y="29972"/>
                </a:lnTo>
                <a:lnTo>
                  <a:pt x="1684515" y="29337"/>
                </a:lnTo>
                <a:lnTo>
                  <a:pt x="1684515" y="26416"/>
                </a:lnTo>
                <a:lnTo>
                  <a:pt x="1683880" y="25019"/>
                </a:lnTo>
                <a:lnTo>
                  <a:pt x="1682902" y="24269"/>
                </a:lnTo>
                <a:lnTo>
                  <a:pt x="1694370" y="24003"/>
                </a:lnTo>
                <a:lnTo>
                  <a:pt x="1821649" y="24003"/>
                </a:lnTo>
                <a:lnTo>
                  <a:pt x="1848472" y="23241"/>
                </a:lnTo>
                <a:lnTo>
                  <a:pt x="1848726" y="23241"/>
                </a:lnTo>
                <a:lnTo>
                  <a:pt x="1886356" y="20713"/>
                </a:lnTo>
                <a:lnTo>
                  <a:pt x="1886635" y="20713"/>
                </a:lnTo>
                <a:lnTo>
                  <a:pt x="1915617" y="17653"/>
                </a:lnTo>
                <a:lnTo>
                  <a:pt x="1927428" y="16637"/>
                </a:lnTo>
                <a:lnTo>
                  <a:pt x="1937626" y="15875"/>
                </a:lnTo>
                <a:lnTo>
                  <a:pt x="1947913" y="15621"/>
                </a:lnTo>
                <a:lnTo>
                  <a:pt x="1968233" y="14224"/>
                </a:lnTo>
                <a:lnTo>
                  <a:pt x="1976615" y="13462"/>
                </a:lnTo>
                <a:lnTo>
                  <a:pt x="1983854" y="13462"/>
                </a:lnTo>
                <a:lnTo>
                  <a:pt x="1987448" y="12827"/>
                </a:lnTo>
                <a:lnTo>
                  <a:pt x="1989569" y="12827"/>
                </a:lnTo>
                <a:lnTo>
                  <a:pt x="1991690" y="11938"/>
                </a:lnTo>
                <a:lnTo>
                  <a:pt x="1991334" y="11938"/>
                </a:lnTo>
                <a:lnTo>
                  <a:pt x="1991588" y="11684"/>
                </a:lnTo>
                <a:lnTo>
                  <a:pt x="1992680" y="10541"/>
                </a:lnTo>
                <a:lnTo>
                  <a:pt x="1993252" y="9906"/>
                </a:lnTo>
                <a:lnTo>
                  <a:pt x="1993887" y="8382"/>
                </a:lnTo>
                <a:close/>
              </a:path>
            </a:pathLst>
          </a:custGeom>
          <a:solidFill>
            <a:srgbClr val="FF0000"/>
          </a:solidFill>
        </p:spPr>
        <p:txBody>
          <a:bodyPr wrap="square" lIns="0" tIns="0" rIns="0" bIns="0" rtlCol="0"/>
          <a:lstStyle/>
          <a:p>
            <a:endParaRPr/>
          </a:p>
        </p:txBody>
      </p:sp>
      <p:sp>
        <p:nvSpPr>
          <p:cNvPr id="6" name="object 6"/>
          <p:cNvSpPr/>
          <p:nvPr/>
        </p:nvSpPr>
        <p:spPr>
          <a:xfrm>
            <a:off x="9209278" y="2674492"/>
            <a:ext cx="530225" cy="64135"/>
          </a:xfrm>
          <a:custGeom>
            <a:avLst/>
            <a:gdLst/>
            <a:ahLst/>
            <a:cxnLst/>
            <a:rect l="l" t="t" r="r" b="b"/>
            <a:pathLst>
              <a:path w="530225" h="64135">
                <a:moveTo>
                  <a:pt x="505205" y="63500"/>
                </a:moveTo>
                <a:lnTo>
                  <a:pt x="504316" y="63500"/>
                </a:lnTo>
                <a:lnTo>
                  <a:pt x="524891" y="63754"/>
                </a:lnTo>
                <a:lnTo>
                  <a:pt x="505205" y="63500"/>
                </a:lnTo>
                <a:close/>
              </a:path>
              <a:path w="530225" h="64135">
                <a:moveTo>
                  <a:pt x="69976" y="0"/>
                </a:moveTo>
                <a:lnTo>
                  <a:pt x="46990" y="381"/>
                </a:lnTo>
                <a:lnTo>
                  <a:pt x="4064" y="635"/>
                </a:lnTo>
                <a:lnTo>
                  <a:pt x="1777" y="635"/>
                </a:lnTo>
                <a:lnTo>
                  <a:pt x="0" y="2540"/>
                </a:lnTo>
                <a:lnTo>
                  <a:pt x="0" y="7112"/>
                </a:lnTo>
                <a:lnTo>
                  <a:pt x="1777" y="8890"/>
                </a:lnTo>
                <a:lnTo>
                  <a:pt x="69977" y="9525"/>
                </a:lnTo>
                <a:lnTo>
                  <a:pt x="69469" y="9525"/>
                </a:lnTo>
                <a:lnTo>
                  <a:pt x="96774" y="12573"/>
                </a:lnTo>
                <a:lnTo>
                  <a:pt x="97027" y="12573"/>
                </a:lnTo>
                <a:lnTo>
                  <a:pt x="130709" y="15024"/>
                </a:lnTo>
                <a:lnTo>
                  <a:pt x="166370" y="20701"/>
                </a:lnTo>
                <a:lnTo>
                  <a:pt x="206755" y="26670"/>
                </a:lnTo>
                <a:lnTo>
                  <a:pt x="343407" y="49149"/>
                </a:lnTo>
                <a:lnTo>
                  <a:pt x="343662" y="49149"/>
                </a:lnTo>
                <a:lnTo>
                  <a:pt x="385318" y="54610"/>
                </a:lnTo>
                <a:lnTo>
                  <a:pt x="449961" y="61595"/>
                </a:lnTo>
                <a:lnTo>
                  <a:pt x="476777" y="63500"/>
                </a:lnTo>
                <a:lnTo>
                  <a:pt x="505205" y="63500"/>
                </a:lnTo>
                <a:lnTo>
                  <a:pt x="524001" y="63754"/>
                </a:lnTo>
                <a:lnTo>
                  <a:pt x="524891" y="63754"/>
                </a:lnTo>
                <a:lnTo>
                  <a:pt x="526923" y="62737"/>
                </a:lnTo>
                <a:lnTo>
                  <a:pt x="528066" y="60960"/>
                </a:lnTo>
                <a:lnTo>
                  <a:pt x="528827" y="59944"/>
                </a:lnTo>
                <a:lnTo>
                  <a:pt x="529971" y="56261"/>
                </a:lnTo>
                <a:lnTo>
                  <a:pt x="517271" y="56261"/>
                </a:lnTo>
                <a:lnTo>
                  <a:pt x="517271" y="51435"/>
                </a:lnTo>
                <a:lnTo>
                  <a:pt x="473964" y="51435"/>
                </a:lnTo>
                <a:lnTo>
                  <a:pt x="451487" y="50200"/>
                </a:lnTo>
                <a:lnTo>
                  <a:pt x="386715" y="43561"/>
                </a:lnTo>
                <a:lnTo>
                  <a:pt x="345750" y="38315"/>
                </a:lnTo>
                <a:lnTo>
                  <a:pt x="299093" y="30987"/>
                </a:lnTo>
                <a:lnTo>
                  <a:pt x="253111" y="23241"/>
                </a:lnTo>
                <a:lnTo>
                  <a:pt x="252983" y="23241"/>
                </a:lnTo>
                <a:lnTo>
                  <a:pt x="208406" y="16002"/>
                </a:lnTo>
                <a:lnTo>
                  <a:pt x="167894" y="10414"/>
                </a:lnTo>
                <a:lnTo>
                  <a:pt x="131318" y="4699"/>
                </a:lnTo>
                <a:lnTo>
                  <a:pt x="130810" y="4699"/>
                </a:lnTo>
                <a:lnTo>
                  <a:pt x="98284" y="2829"/>
                </a:lnTo>
                <a:lnTo>
                  <a:pt x="70485" y="127"/>
                </a:lnTo>
                <a:lnTo>
                  <a:pt x="69976" y="0"/>
                </a:lnTo>
                <a:close/>
              </a:path>
              <a:path w="530225" h="64135">
                <a:moveTo>
                  <a:pt x="517271" y="48234"/>
                </a:moveTo>
                <a:lnTo>
                  <a:pt x="517271" y="56261"/>
                </a:lnTo>
                <a:lnTo>
                  <a:pt x="517948" y="53975"/>
                </a:lnTo>
                <a:lnTo>
                  <a:pt x="517525" y="53975"/>
                </a:lnTo>
                <a:lnTo>
                  <a:pt x="518287" y="52832"/>
                </a:lnTo>
                <a:lnTo>
                  <a:pt x="519612" y="52832"/>
                </a:lnTo>
                <a:lnTo>
                  <a:pt x="522163" y="51435"/>
                </a:lnTo>
                <a:lnTo>
                  <a:pt x="529971" y="51435"/>
                </a:lnTo>
                <a:lnTo>
                  <a:pt x="529971" y="50200"/>
                </a:lnTo>
                <a:lnTo>
                  <a:pt x="519857" y="50200"/>
                </a:lnTo>
                <a:lnTo>
                  <a:pt x="517271" y="48234"/>
                </a:lnTo>
                <a:close/>
              </a:path>
              <a:path w="530225" h="64135">
                <a:moveTo>
                  <a:pt x="529971" y="51435"/>
                </a:moveTo>
                <a:lnTo>
                  <a:pt x="522163" y="51435"/>
                </a:lnTo>
                <a:lnTo>
                  <a:pt x="518030" y="53698"/>
                </a:lnTo>
                <a:lnTo>
                  <a:pt x="517271" y="56261"/>
                </a:lnTo>
                <a:lnTo>
                  <a:pt x="529971" y="56261"/>
                </a:lnTo>
                <a:lnTo>
                  <a:pt x="529971" y="51435"/>
                </a:lnTo>
                <a:close/>
              </a:path>
              <a:path w="530225" h="64135">
                <a:moveTo>
                  <a:pt x="518287" y="52832"/>
                </a:moveTo>
                <a:lnTo>
                  <a:pt x="517525" y="53975"/>
                </a:lnTo>
                <a:lnTo>
                  <a:pt x="518030" y="53698"/>
                </a:lnTo>
                <a:lnTo>
                  <a:pt x="518287" y="52832"/>
                </a:lnTo>
                <a:close/>
              </a:path>
              <a:path w="530225" h="64135">
                <a:moveTo>
                  <a:pt x="518030" y="53698"/>
                </a:moveTo>
                <a:lnTo>
                  <a:pt x="517525" y="53975"/>
                </a:lnTo>
                <a:lnTo>
                  <a:pt x="517948" y="53975"/>
                </a:lnTo>
                <a:lnTo>
                  <a:pt x="518030" y="53698"/>
                </a:lnTo>
                <a:close/>
              </a:path>
              <a:path w="530225" h="64135">
                <a:moveTo>
                  <a:pt x="519612" y="52832"/>
                </a:moveTo>
                <a:lnTo>
                  <a:pt x="518287" y="52832"/>
                </a:lnTo>
                <a:lnTo>
                  <a:pt x="518030" y="53698"/>
                </a:lnTo>
                <a:lnTo>
                  <a:pt x="519612" y="52832"/>
                </a:lnTo>
                <a:close/>
              </a:path>
              <a:path w="530225" h="64135">
                <a:moveTo>
                  <a:pt x="517398" y="45339"/>
                </a:moveTo>
                <a:lnTo>
                  <a:pt x="517271" y="48234"/>
                </a:lnTo>
                <a:lnTo>
                  <a:pt x="519857" y="50200"/>
                </a:lnTo>
                <a:lnTo>
                  <a:pt x="519302" y="49149"/>
                </a:lnTo>
                <a:lnTo>
                  <a:pt x="517398" y="45339"/>
                </a:lnTo>
                <a:close/>
              </a:path>
              <a:path w="530225" h="64135">
                <a:moveTo>
                  <a:pt x="529971" y="45085"/>
                </a:moveTo>
                <a:lnTo>
                  <a:pt x="517271" y="45085"/>
                </a:lnTo>
                <a:lnTo>
                  <a:pt x="519828" y="50200"/>
                </a:lnTo>
                <a:lnTo>
                  <a:pt x="529971" y="50200"/>
                </a:lnTo>
                <a:lnTo>
                  <a:pt x="529971" y="45085"/>
                </a:lnTo>
                <a:close/>
              </a:path>
              <a:path w="530225" h="64135">
                <a:moveTo>
                  <a:pt x="514205" y="45905"/>
                </a:moveTo>
                <a:lnTo>
                  <a:pt x="517271" y="48234"/>
                </a:lnTo>
                <a:lnTo>
                  <a:pt x="517271" y="46228"/>
                </a:lnTo>
                <a:lnTo>
                  <a:pt x="515112" y="46228"/>
                </a:lnTo>
                <a:lnTo>
                  <a:pt x="514205" y="45905"/>
                </a:lnTo>
                <a:close/>
              </a:path>
              <a:path w="530225" h="64135">
                <a:moveTo>
                  <a:pt x="513461" y="45339"/>
                </a:moveTo>
                <a:lnTo>
                  <a:pt x="514205" y="45905"/>
                </a:lnTo>
                <a:lnTo>
                  <a:pt x="515112" y="46228"/>
                </a:lnTo>
                <a:lnTo>
                  <a:pt x="513461" y="45339"/>
                </a:lnTo>
                <a:close/>
              </a:path>
              <a:path w="530225" h="64135">
                <a:moveTo>
                  <a:pt x="517271" y="45339"/>
                </a:moveTo>
                <a:lnTo>
                  <a:pt x="513461" y="45339"/>
                </a:lnTo>
                <a:lnTo>
                  <a:pt x="515112" y="46228"/>
                </a:lnTo>
                <a:lnTo>
                  <a:pt x="517271" y="46228"/>
                </a:lnTo>
                <a:lnTo>
                  <a:pt x="517271" y="45339"/>
                </a:lnTo>
                <a:close/>
              </a:path>
              <a:path w="530225" h="64135">
                <a:moveTo>
                  <a:pt x="504063" y="42291"/>
                </a:moveTo>
                <a:lnTo>
                  <a:pt x="514205" y="45905"/>
                </a:lnTo>
                <a:lnTo>
                  <a:pt x="513461" y="45339"/>
                </a:lnTo>
                <a:lnTo>
                  <a:pt x="517271" y="45339"/>
                </a:lnTo>
                <a:lnTo>
                  <a:pt x="517271" y="45085"/>
                </a:lnTo>
                <a:lnTo>
                  <a:pt x="529971" y="45085"/>
                </a:lnTo>
                <a:lnTo>
                  <a:pt x="529971" y="43053"/>
                </a:lnTo>
                <a:lnTo>
                  <a:pt x="529717" y="42545"/>
                </a:lnTo>
                <a:lnTo>
                  <a:pt x="505078" y="42545"/>
                </a:lnTo>
                <a:lnTo>
                  <a:pt x="504063" y="42291"/>
                </a:lnTo>
                <a:close/>
              </a:path>
              <a:path w="530225" h="64135">
                <a:moveTo>
                  <a:pt x="492632" y="30099"/>
                </a:moveTo>
                <a:lnTo>
                  <a:pt x="472313" y="30607"/>
                </a:lnTo>
                <a:lnTo>
                  <a:pt x="460628" y="30607"/>
                </a:lnTo>
                <a:lnTo>
                  <a:pt x="459231" y="32004"/>
                </a:lnTo>
                <a:lnTo>
                  <a:pt x="459104" y="33655"/>
                </a:lnTo>
                <a:lnTo>
                  <a:pt x="458977" y="35433"/>
                </a:lnTo>
                <a:lnTo>
                  <a:pt x="460248" y="36957"/>
                </a:lnTo>
                <a:lnTo>
                  <a:pt x="476885" y="39497"/>
                </a:lnTo>
                <a:lnTo>
                  <a:pt x="477139" y="39497"/>
                </a:lnTo>
                <a:lnTo>
                  <a:pt x="492546" y="40692"/>
                </a:lnTo>
                <a:lnTo>
                  <a:pt x="491864" y="40692"/>
                </a:lnTo>
                <a:lnTo>
                  <a:pt x="505087" y="42545"/>
                </a:lnTo>
                <a:lnTo>
                  <a:pt x="504775" y="42545"/>
                </a:lnTo>
                <a:lnTo>
                  <a:pt x="504063" y="42291"/>
                </a:lnTo>
                <a:lnTo>
                  <a:pt x="529590" y="42291"/>
                </a:lnTo>
                <a:lnTo>
                  <a:pt x="528954" y="41021"/>
                </a:lnTo>
                <a:lnTo>
                  <a:pt x="527176" y="39878"/>
                </a:lnTo>
                <a:lnTo>
                  <a:pt x="520879" y="35433"/>
                </a:lnTo>
                <a:lnTo>
                  <a:pt x="518795" y="34417"/>
                </a:lnTo>
                <a:lnTo>
                  <a:pt x="507619" y="31242"/>
                </a:lnTo>
                <a:lnTo>
                  <a:pt x="506349" y="30987"/>
                </a:lnTo>
                <a:lnTo>
                  <a:pt x="492632" y="30099"/>
                </a:lnTo>
                <a:close/>
              </a:path>
              <a:path w="530225" h="64135">
                <a:moveTo>
                  <a:pt x="529590" y="42291"/>
                </a:moveTo>
                <a:lnTo>
                  <a:pt x="504063" y="42291"/>
                </a:lnTo>
                <a:lnTo>
                  <a:pt x="505078" y="42545"/>
                </a:lnTo>
                <a:lnTo>
                  <a:pt x="529717" y="42545"/>
                </a:lnTo>
                <a:lnTo>
                  <a:pt x="529590" y="42291"/>
                </a:lnTo>
                <a:close/>
              </a:path>
            </a:pathLst>
          </a:custGeom>
          <a:solidFill>
            <a:srgbClr val="FF0000"/>
          </a:solidFill>
        </p:spPr>
        <p:txBody>
          <a:bodyPr wrap="square" lIns="0" tIns="0" rIns="0" bIns="0" rtlCol="0"/>
          <a:lstStyle/>
          <a:p>
            <a:endParaRP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1519809"/>
            <a:ext cx="10633710" cy="1551305"/>
          </a:xfrm>
          <a:prstGeom prst="rect">
            <a:avLst/>
          </a:prstGeom>
        </p:spPr>
        <p:txBody>
          <a:bodyPr vert="horz" wrap="square" lIns="0" tIns="12700" rIns="0" bIns="0" rtlCol="0">
            <a:spAutoFit/>
          </a:bodyPr>
          <a:lstStyle/>
          <a:p>
            <a:pPr marL="354965" marR="153670" indent="-342900">
              <a:lnSpc>
                <a:spcPct val="100000"/>
              </a:lnSpc>
              <a:spcBef>
                <a:spcPts val="100"/>
              </a:spcBef>
              <a:buFont typeface="Arial MT"/>
              <a:buChar char="•"/>
              <a:tabLst>
                <a:tab pos="354965" algn="l"/>
              </a:tabLst>
            </a:pPr>
            <a:r>
              <a:rPr sz="2400" dirty="0">
                <a:latin typeface="Arial MT"/>
                <a:cs typeface="Arial MT"/>
              </a:rPr>
              <a:t>A</a:t>
            </a:r>
            <a:r>
              <a:rPr sz="2400" spc="-50" dirty="0">
                <a:latin typeface="Arial MT"/>
                <a:cs typeface="Arial MT"/>
              </a:rPr>
              <a:t> </a:t>
            </a:r>
            <a:r>
              <a:rPr sz="2400" dirty="0">
                <a:solidFill>
                  <a:srgbClr val="FF0000"/>
                </a:solidFill>
                <a:latin typeface="Arial MT"/>
                <a:cs typeface="Arial MT"/>
              </a:rPr>
              <a:t>critical</a:t>
            </a:r>
            <a:r>
              <a:rPr sz="2400" spc="-60" dirty="0">
                <a:solidFill>
                  <a:srgbClr val="FF0000"/>
                </a:solidFill>
                <a:latin typeface="Arial MT"/>
                <a:cs typeface="Arial MT"/>
              </a:rPr>
              <a:t> </a:t>
            </a:r>
            <a:r>
              <a:rPr sz="2400" dirty="0">
                <a:solidFill>
                  <a:srgbClr val="FF0000"/>
                </a:solidFill>
                <a:latin typeface="Arial MT"/>
                <a:cs typeface="Arial MT"/>
              </a:rPr>
              <a:t>section</a:t>
            </a:r>
            <a:r>
              <a:rPr sz="2400" spc="-35" dirty="0">
                <a:solidFill>
                  <a:srgbClr val="FF0000"/>
                </a:solidFill>
                <a:latin typeface="Arial MT"/>
                <a:cs typeface="Arial MT"/>
              </a:rPr>
              <a:t> </a:t>
            </a:r>
            <a:r>
              <a:rPr sz="2400" dirty="0">
                <a:latin typeface="Arial MT"/>
                <a:cs typeface="Arial MT"/>
              </a:rPr>
              <a:t>is</a:t>
            </a:r>
            <a:r>
              <a:rPr sz="2400" spc="-45" dirty="0">
                <a:latin typeface="Arial MT"/>
                <a:cs typeface="Arial MT"/>
              </a:rPr>
              <a:t> </a:t>
            </a:r>
            <a:r>
              <a:rPr sz="2400" dirty="0">
                <a:latin typeface="Arial MT"/>
                <a:cs typeface="Arial MT"/>
              </a:rPr>
              <a:t>a</a:t>
            </a:r>
            <a:r>
              <a:rPr sz="2400" spc="-50" dirty="0">
                <a:latin typeface="Arial MT"/>
                <a:cs typeface="Arial MT"/>
              </a:rPr>
              <a:t> </a:t>
            </a:r>
            <a:r>
              <a:rPr sz="2400" dirty="0">
                <a:latin typeface="Arial MT"/>
                <a:cs typeface="Arial MT"/>
              </a:rPr>
              <a:t>block</a:t>
            </a:r>
            <a:r>
              <a:rPr sz="2400" spc="-45" dirty="0">
                <a:latin typeface="Arial MT"/>
                <a:cs typeface="Arial MT"/>
              </a:rPr>
              <a:t> </a:t>
            </a:r>
            <a:r>
              <a:rPr sz="2400" dirty="0">
                <a:latin typeface="Arial MT"/>
                <a:cs typeface="Arial MT"/>
              </a:rPr>
              <a:t>of</a:t>
            </a:r>
            <a:r>
              <a:rPr sz="2400" spc="-45" dirty="0">
                <a:latin typeface="Arial MT"/>
                <a:cs typeface="Arial MT"/>
              </a:rPr>
              <a:t> </a:t>
            </a:r>
            <a:r>
              <a:rPr sz="2400" dirty="0">
                <a:latin typeface="Arial MT"/>
                <a:cs typeface="Arial MT"/>
              </a:rPr>
              <a:t>code</a:t>
            </a:r>
            <a:r>
              <a:rPr sz="2400" spc="-50" dirty="0">
                <a:latin typeface="Arial MT"/>
                <a:cs typeface="Arial MT"/>
              </a:rPr>
              <a:t> </a:t>
            </a:r>
            <a:r>
              <a:rPr sz="2400" dirty="0">
                <a:latin typeface="Arial MT"/>
                <a:cs typeface="Arial MT"/>
              </a:rPr>
              <a:t>that</a:t>
            </a:r>
            <a:r>
              <a:rPr sz="2400" spc="-50" dirty="0">
                <a:latin typeface="Arial MT"/>
                <a:cs typeface="Arial MT"/>
              </a:rPr>
              <a:t> </a:t>
            </a:r>
            <a:r>
              <a:rPr sz="2400" dirty="0">
                <a:latin typeface="Arial MT"/>
                <a:cs typeface="Arial MT"/>
              </a:rPr>
              <a:t>updates</a:t>
            </a:r>
            <a:r>
              <a:rPr sz="2400" spc="-50" dirty="0">
                <a:latin typeface="Arial MT"/>
                <a:cs typeface="Arial MT"/>
              </a:rPr>
              <a:t> </a:t>
            </a:r>
            <a:r>
              <a:rPr sz="2400" dirty="0">
                <a:latin typeface="Arial MT"/>
                <a:cs typeface="Arial MT"/>
              </a:rPr>
              <a:t>a</a:t>
            </a:r>
            <a:r>
              <a:rPr sz="2400" spc="-45" dirty="0">
                <a:latin typeface="Arial MT"/>
                <a:cs typeface="Arial MT"/>
              </a:rPr>
              <a:t> </a:t>
            </a:r>
            <a:r>
              <a:rPr sz="2400" dirty="0">
                <a:latin typeface="Arial MT"/>
                <a:cs typeface="Arial MT"/>
              </a:rPr>
              <a:t>shared</a:t>
            </a:r>
            <a:r>
              <a:rPr sz="2400" spc="-45" dirty="0">
                <a:latin typeface="Arial MT"/>
                <a:cs typeface="Arial MT"/>
              </a:rPr>
              <a:t> </a:t>
            </a:r>
            <a:r>
              <a:rPr sz="2400" dirty="0">
                <a:latin typeface="Arial MT"/>
                <a:cs typeface="Arial MT"/>
              </a:rPr>
              <a:t>resource</a:t>
            </a:r>
            <a:r>
              <a:rPr sz="2400" spc="-50" dirty="0">
                <a:latin typeface="Arial MT"/>
                <a:cs typeface="Arial MT"/>
              </a:rPr>
              <a:t> </a:t>
            </a:r>
            <a:r>
              <a:rPr sz="2400" dirty="0">
                <a:latin typeface="Arial MT"/>
                <a:cs typeface="Arial MT"/>
              </a:rPr>
              <a:t>that</a:t>
            </a:r>
            <a:r>
              <a:rPr sz="2400" spc="-55" dirty="0">
                <a:latin typeface="Arial MT"/>
                <a:cs typeface="Arial MT"/>
              </a:rPr>
              <a:t> </a:t>
            </a:r>
            <a:r>
              <a:rPr sz="2400" spc="-25" dirty="0">
                <a:latin typeface="Arial MT"/>
                <a:cs typeface="Arial MT"/>
              </a:rPr>
              <a:t>can </a:t>
            </a:r>
            <a:r>
              <a:rPr sz="2400" dirty="0">
                <a:latin typeface="Arial MT"/>
                <a:cs typeface="Arial MT"/>
              </a:rPr>
              <a:t>only</a:t>
            </a:r>
            <a:r>
              <a:rPr sz="2400" spc="-40" dirty="0">
                <a:latin typeface="Arial MT"/>
                <a:cs typeface="Arial MT"/>
              </a:rPr>
              <a:t> </a:t>
            </a:r>
            <a:r>
              <a:rPr sz="2400" dirty="0">
                <a:latin typeface="Arial MT"/>
                <a:cs typeface="Arial MT"/>
              </a:rPr>
              <a:t>be</a:t>
            </a:r>
            <a:r>
              <a:rPr sz="2400" spc="-50" dirty="0">
                <a:latin typeface="Arial MT"/>
                <a:cs typeface="Arial MT"/>
              </a:rPr>
              <a:t> </a:t>
            </a:r>
            <a:r>
              <a:rPr sz="2400" dirty="0">
                <a:latin typeface="Arial MT"/>
                <a:cs typeface="Arial MT"/>
              </a:rPr>
              <a:t>updated</a:t>
            </a:r>
            <a:r>
              <a:rPr sz="2400" spc="-40" dirty="0">
                <a:latin typeface="Arial MT"/>
                <a:cs typeface="Arial MT"/>
              </a:rPr>
              <a:t> </a:t>
            </a:r>
            <a:r>
              <a:rPr sz="2400" dirty="0">
                <a:latin typeface="Arial MT"/>
                <a:cs typeface="Arial MT"/>
              </a:rPr>
              <a:t>by</a:t>
            </a:r>
            <a:r>
              <a:rPr sz="2400" spc="-45" dirty="0">
                <a:latin typeface="Arial MT"/>
                <a:cs typeface="Arial MT"/>
              </a:rPr>
              <a:t> </a:t>
            </a:r>
            <a:r>
              <a:rPr sz="2400" dirty="0">
                <a:latin typeface="Arial MT"/>
                <a:cs typeface="Arial MT"/>
              </a:rPr>
              <a:t>one</a:t>
            </a:r>
            <a:r>
              <a:rPr sz="2400" spc="-50" dirty="0">
                <a:latin typeface="Arial MT"/>
                <a:cs typeface="Arial MT"/>
              </a:rPr>
              <a:t> </a:t>
            </a:r>
            <a:r>
              <a:rPr sz="2400" dirty="0">
                <a:latin typeface="Arial MT"/>
                <a:cs typeface="Arial MT"/>
              </a:rPr>
              <a:t>thread</a:t>
            </a:r>
            <a:r>
              <a:rPr sz="2400" spc="-50" dirty="0">
                <a:latin typeface="Arial MT"/>
                <a:cs typeface="Arial MT"/>
              </a:rPr>
              <a:t> </a:t>
            </a:r>
            <a:r>
              <a:rPr sz="2400" dirty="0">
                <a:latin typeface="Arial MT"/>
                <a:cs typeface="Arial MT"/>
              </a:rPr>
              <a:t>at</a:t>
            </a:r>
            <a:r>
              <a:rPr sz="2400" spc="-45" dirty="0">
                <a:latin typeface="Arial MT"/>
                <a:cs typeface="Arial MT"/>
              </a:rPr>
              <a:t> </a:t>
            </a:r>
            <a:r>
              <a:rPr sz="2400" dirty="0">
                <a:latin typeface="Arial MT"/>
                <a:cs typeface="Arial MT"/>
              </a:rPr>
              <a:t>a</a:t>
            </a:r>
            <a:r>
              <a:rPr sz="2400" spc="-55" dirty="0">
                <a:latin typeface="Arial MT"/>
                <a:cs typeface="Arial MT"/>
              </a:rPr>
              <a:t> </a:t>
            </a:r>
            <a:r>
              <a:rPr sz="2400" spc="-10" dirty="0">
                <a:latin typeface="Arial MT"/>
                <a:cs typeface="Arial MT"/>
              </a:rPr>
              <a:t>time.</a:t>
            </a:r>
            <a:endParaRPr sz="2400">
              <a:latin typeface="Arial MT"/>
              <a:cs typeface="Arial MT"/>
            </a:endParaRPr>
          </a:p>
          <a:p>
            <a:pPr marL="354965" marR="5080" indent="-342900">
              <a:lnSpc>
                <a:spcPct val="100000"/>
              </a:lnSpc>
              <a:spcBef>
                <a:spcPts val="490"/>
              </a:spcBef>
              <a:buChar char="•"/>
              <a:tabLst>
                <a:tab pos="354965" algn="l"/>
              </a:tabLst>
            </a:pPr>
            <a:r>
              <a:rPr sz="2400" dirty="0">
                <a:latin typeface="Arial MT"/>
                <a:cs typeface="Arial MT"/>
              </a:rPr>
              <a:t>So</a:t>
            </a:r>
            <a:r>
              <a:rPr sz="2400" spc="-65" dirty="0">
                <a:latin typeface="Arial MT"/>
                <a:cs typeface="Arial MT"/>
              </a:rPr>
              <a:t> </a:t>
            </a:r>
            <a:r>
              <a:rPr sz="2400" dirty="0">
                <a:latin typeface="Arial MT"/>
                <a:cs typeface="Arial MT"/>
              </a:rPr>
              <a:t>the</a:t>
            </a:r>
            <a:r>
              <a:rPr sz="2400" spc="-65" dirty="0">
                <a:latin typeface="Arial MT"/>
                <a:cs typeface="Arial MT"/>
              </a:rPr>
              <a:t> </a:t>
            </a:r>
            <a:r>
              <a:rPr sz="2400" dirty="0">
                <a:latin typeface="Arial MT"/>
                <a:cs typeface="Arial MT"/>
              </a:rPr>
              <a:t>execution</a:t>
            </a:r>
            <a:r>
              <a:rPr sz="2400" spc="-45" dirty="0">
                <a:latin typeface="Arial MT"/>
                <a:cs typeface="Arial MT"/>
              </a:rPr>
              <a:t> </a:t>
            </a:r>
            <a:r>
              <a:rPr sz="2400" dirty="0">
                <a:latin typeface="Arial MT"/>
                <a:cs typeface="Arial MT"/>
              </a:rPr>
              <a:t>of</a:t>
            </a:r>
            <a:r>
              <a:rPr sz="2400" spc="-60" dirty="0">
                <a:latin typeface="Arial MT"/>
                <a:cs typeface="Arial MT"/>
              </a:rPr>
              <a:t> </a:t>
            </a:r>
            <a:r>
              <a:rPr sz="2400" dirty="0">
                <a:latin typeface="Arial MT"/>
                <a:cs typeface="Arial MT"/>
              </a:rPr>
              <a:t>code</a:t>
            </a:r>
            <a:r>
              <a:rPr sz="2400" spc="-65" dirty="0">
                <a:latin typeface="Arial MT"/>
                <a:cs typeface="Arial MT"/>
              </a:rPr>
              <a:t> </a:t>
            </a:r>
            <a:r>
              <a:rPr sz="2400" dirty="0">
                <a:latin typeface="Arial MT"/>
                <a:cs typeface="Arial MT"/>
              </a:rPr>
              <a:t>in</a:t>
            </a:r>
            <a:r>
              <a:rPr sz="2400" spc="-60" dirty="0">
                <a:latin typeface="Arial MT"/>
                <a:cs typeface="Arial MT"/>
              </a:rPr>
              <a:t> </a:t>
            </a:r>
            <a:r>
              <a:rPr sz="2400" dirty="0">
                <a:latin typeface="Arial MT"/>
                <a:cs typeface="Arial MT"/>
              </a:rPr>
              <a:t>a</a:t>
            </a:r>
            <a:r>
              <a:rPr sz="2400" spc="-75" dirty="0">
                <a:latin typeface="Arial MT"/>
                <a:cs typeface="Arial MT"/>
              </a:rPr>
              <a:t> </a:t>
            </a:r>
            <a:r>
              <a:rPr sz="2400" dirty="0">
                <a:latin typeface="Arial MT"/>
                <a:cs typeface="Arial MT"/>
              </a:rPr>
              <a:t>critical</a:t>
            </a:r>
            <a:r>
              <a:rPr sz="2400" spc="-60" dirty="0">
                <a:latin typeface="Arial MT"/>
                <a:cs typeface="Arial MT"/>
              </a:rPr>
              <a:t> </a:t>
            </a:r>
            <a:r>
              <a:rPr sz="2400" dirty="0">
                <a:latin typeface="Arial MT"/>
                <a:cs typeface="Arial MT"/>
              </a:rPr>
              <a:t>section</a:t>
            </a:r>
            <a:r>
              <a:rPr sz="2400" spc="-60" dirty="0">
                <a:latin typeface="Arial MT"/>
                <a:cs typeface="Arial MT"/>
              </a:rPr>
              <a:t> </a:t>
            </a:r>
            <a:r>
              <a:rPr sz="2400" dirty="0">
                <a:latin typeface="Arial MT"/>
                <a:cs typeface="Arial MT"/>
              </a:rPr>
              <a:t>should,</a:t>
            </a:r>
            <a:r>
              <a:rPr sz="2400" spc="-50" dirty="0">
                <a:latin typeface="Arial MT"/>
                <a:cs typeface="Arial MT"/>
              </a:rPr>
              <a:t> </a:t>
            </a:r>
            <a:r>
              <a:rPr sz="2400" dirty="0">
                <a:latin typeface="Arial MT"/>
                <a:cs typeface="Arial MT"/>
              </a:rPr>
              <a:t>effectively,</a:t>
            </a:r>
            <a:r>
              <a:rPr sz="2400" spc="-65" dirty="0">
                <a:latin typeface="Arial MT"/>
                <a:cs typeface="Arial MT"/>
              </a:rPr>
              <a:t> </a:t>
            </a:r>
            <a:r>
              <a:rPr sz="2400" dirty="0">
                <a:latin typeface="Arial MT"/>
                <a:cs typeface="Arial MT"/>
              </a:rPr>
              <a:t>be</a:t>
            </a:r>
            <a:r>
              <a:rPr sz="2400" spc="-70" dirty="0">
                <a:latin typeface="Arial MT"/>
                <a:cs typeface="Arial MT"/>
              </a:rPr>
              <a:t> </a:t>
            </a:r>
            <a:r>
              <a:rPr sz="2400" spc="-10" dirty="0">
                <a:latin typeface="Arial MT"/>
                <a:cs typeface="Arial MT"/>
              </a:rPr>
              <a:t>executed </a:t>
            </a:r>
            <a:r>
              <a:rPr sz="2400" dirty="0">
                <a:latin typeface="Arial MT"/>
                <a:cs typeface="Arial MT"/>
              </a:rPr>
              <a:t>as</a:t>
            </a:r>
            <a:r>
              <a:rPr sz="2400" spc="-65" dirty="0">
                <a:latin typeface="Arial MT"/>
                <a:cs typeface="Arial MT"/>
              </a:rPr>
              <a:t> </a:t>
            </a:r>
            <a:r>
              <a:rPr sz="2400" dirty="0">
                <a:latin typeface="Arial MT"/>
                <a:cs typeface="Arial MT"/>
              </a:rPr>
              <a:t>serial</a:t>
            </a:r>
            <a:r>
              <a:rPr sz="2400" spc="-50" dirty="0">
                <a:latin typeface="Arial MT"/>
                <a:cs typeface="Arial MT"/>
              </a:rPr>
              <a:t> </a:t>
            </a:r>
            <a:r>
              <a:rPr sz="2400" spc="-10" dirty="0">
                <a:latin typeface="Arial MT"/>
                <a:cs typeface="Arial MT"/>
              </a:rPr>
              <a:t>code.</a:t>
            </a:r>
            <a:endParaRPr sz="2400">
              <a:latin typeface="Arial MT"/>
              <a:cs typeface="Arial MT"/>
            </a:endParaRP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Concluding</a:t>
            </a:r>
            <a:r>
              <a:rPr spc="-204" dirty="0"/>
              <a:t> </a:t>
            </a:r>
            <a:r>
              <a:rPr dirty="0"/>
              <a:t>Remarks</a:t>
            </a:r>
            <a:r>
              <a:rPr spc="-185" dirty="0"/>
              <a:t> </a:t>
            </a:r>
            <a:r>
              <a:rPr spc="-25" dirty="0"/>
              <a:t>(3)</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prstGeom prst="rect">
            <a:avLst/>
          </a:prstGeom>
        </p:spPr>
        <p:txBody>
          <a:bodyPr vert="horz" wrap="square" lIns="0" tIns="12700" rIns="0" bIns="0" rtlCol="0">
            <a:spAutoFit/>
          </a:bodyPr>
          <a:lstStyle/>
          <a:p>
            <a:pPr marL="354965" marR="5080" indent="-342900">
              <a:lnSpc>
                <a:spcPct val="100000"/>
              </a:lnSpc>
              <a:spcBef>
                <a:spcPts val="100"/>
              </a:spcBef>
              <a:buFont typeface="Arial MT"/>
              <a:buChar char="•"/>
              <a:tabLst>
                <a:tab pos="354965" algn="l"/>
              </a:tabLst>
            </a:pPr>
            <a:r>
              <a:rPr spc="-20" dirty="0">
                <a:solidFill>
                  <a:srgbClr val="FF0000"/>
                </a:solidFill>
              </a:rPr>
              <a:t>Busy-</a:t>
            </a:r>
            <a:r>
              <a:rPr dirty="0">
                <a:solidFill>
                  <a:srgbClr val="FF0000"/>
                </a:solidFill>
              </a:rPr>
              <a:t>waiting</a:t>
            </a:r>
            <a:r>
              <a:rPr spc="-40" dirty="0">
                <a:solidFill>
                  <a:srgbClr val="FF0000"/>
                </a:solidFill>
              </a:rPr>
              <a:t> </a:t>
            </a:r>
            <a:r>
              <a:rPr dirty="0"/>
              <a:t>can</a:t>
            </a:r>
            <a:r>
              <a:rPr spc="-70" dirty="0"/>
              <a:t> </a:t>
            </a:r>
            <a:r>
              <a:rPr dirty="0"/>
              <a:t>be</a:t>
            </a:r>
            <a:r>
              <a:rPr spc="-70" dirty="0"/>
              <a:t> </a:t>
            </a:r>
            <a:r>
              <a:rPr dirty="0"/>
              <a:t>used</a:t>
            </a:r>
            <a:r>
              <a:rPr spc="-80" dirty="0"/>
              <a:t> </a:t>
            </a:r>
            <a:r>
              <a:rPr dirty="0"/>
              <a:t>to</a:t>
            </a:r>
            <a:r>
              <a:rPr spc="-75" dirty="0"/>
              <a:t> </a:t>
            </a:r>
            <a:r>
              <a:rPr dirty="0"/>
              <a:t>avoid</a:t>
            </a:r>
            <a:r>
              <a:rPr spc="-55" dirty="0"/>
              <a:t> </a:t>
            </a:r>
            <a:r>
              <a:rPr dirty="0"/>
              <a:t>conflicting</a:t>
            </a:r>
            <a:r>
              <a:rPr spc="-50" dirty="0"/>
              <a:t> </a:t>
            </a:r>
            <a:r>
              <a:rPr dirty="0"/>
              <a:t>access</a:t>
            </a:r>
            <a:r>
              <a:rPr spc="-70" dirty="0"/>
              <a:t> </a:t>
            </a:r>
            <a:r>
              <a:rPr dirty="0"/>
              <a:t>to</a:t>
            </a:r>
            <a:r>
              <a:rPr spc="-70" dirty="0"/>
              <a:t> </a:t>
            </a:r>
            <a:r>
              <a:rPr dirty="0"/>
              <a:t>critical</a:t>
            </a:r>
            <a:r>
              <a:rPr spc="-70" dirty="0"/>
              <a:t> </a:t>
            </a:r>
            <a:r>
              <a:rPr dirty="0"/>
              <a:t>sections</a:t>
            </a:r>
            <a:r>
              <a:rPr spc="-60" dirty="0"/>
              <a:t> </a:t>
            </a:r>
            <a:r>
              <a:rPr spc="-20" dirty="0"/>
              <a:t>with </a:t>
            </a:r>
            <a:r>
              <a:rPr dirty="0"/>
              <a:t>a</a:t>
            </a:r>
            <a:r>
              <a:rPr spc="-50" dirty="0"/>
              <a:t> </a:t>
            </a:r>
            <a:r>
              <a:rPr dirty="0"/>
              <a:t>flag</a:t>
            </a:r>
            <a:r>
              <a:rPr spc="-45" dirty="0"/>
              <a:t> </a:t>
            </a:r>
            <a:r>
              <a:rPr dirty="0"/>
              <a:t>variable</a:t>
            </a:r>
            <a:r>
              <a:rPr spc="-25" dirty="0"/>
              <a:t> </a:t>
            </a:r>
            <a:r>
              <a:rPr dirty="0"/>
              <a:t>and</a:t>
            </a:r>
            <a:r>
              <a:rPr spc="-40" dirty="0"/>
              <a:t> </a:t>
            </a:r>
            <a:r>
              <a:rPr dirty="0"/>
              <a:t>a</a:t>
            </a:r>
            <a:r>
              <a:rPr spc="-55" dirty="0"/>
              <a:t> </a:t>
            </a:r>
            <a:r>
              <a:rPr spc="-20" dirty="0"/>
              <a:t>while-</a:t>
            </a:r>
            <a:r>
              <a:rPr dirty="0"/>
              <a:t>loop</a:t>
            </a:r>
            <a:r>
              <a:rPr spc="5" dirty="0"/>
              <a:t> </a:t>
            </a:r>
            <a:r>
              <a:rPr dirty="0"/>
              <a:t>with</a:t>
            </a:r>
            <a:r>
              <a:rPr spc="-45" dirty="0"/>
              <a:t> </a:t>
            </a:r>
            <a:r>
              <a:rPr dirty="0"/>
              <a:t>an</a:t>
            </a:r>
            <a:r>
              <a:rPr spc="-50" dirty="0"/>
              <a:t> </a:t>
            </a:r>
            <a:r>
              <a:rPr dirty="0"/>
              <a:t>empty</a:t>
            </a:r>
            <a:r>
              <a:rPr spc="-45" dirty="0"/>
              <a:t> </a:t>
            </a:r>
            <a:r>
              <a:rPr spc="-10" dirty="0"/>
              <a:t>body.</a:t>
            </a:r>
          </a:p>
          <a:p>
            <a:pPr marL="354965" indent="-342265">
              <a:lnSpc>
                <a:spcPct val="100000"/>
              </a:lnSpc>
              <a:spcBef>
                <a:spcPts val="490"/>
              </a:spcBef>
              <a:buChar char="•"/>
              <a:tabLst>
                <a:tab pos="354965" algn="l"/>
              </a:tabLst>
            </a:pPr>
            <a:r>
              <a:rPr dirty="0"/>
              <a:t>It</a:t>
            </a:r>
            <a:r>
              <a:rPr spc="-60" dirty="0"/>
              <a:t> </a:t>
            </a:r>
            <a:r>
              <a:rPr dirty="0"/>
              <a:t>can</a:t>
            </a:r>
            <a:r>
              <a:rPr spc="-45" dirty="0"/>
              <a:t> </a:t>
            </a:r>
            <a:r>
              <a:rPr dirty="0"/>
              <a:t>be</a:t>
            </a:r>
            <a:r>
              <a:rPr spc="-45" dirty="0"/>
              <a:t> </a:t>
            </a:r>
            <a:r>
              <a:rPr dirty="0"/>
              <a:t>very</a:t>
            </a:r>
            <a:r>
              <a:rPr spc="-45" dirty="0"/>
              <a:t> </a:t>
            </a:r>
            <a:r>
              <a:rPr dirty="0"/>
              <a:t>wasteful</a:t>
            </a:r>
            <a:r>
              <a:rPr spc="-35" dirty="0"/>
              <a:t> </a:t>
            </a:r>
            <a:r>
              <a:rPr dirty="0"/>
              <a:t>of</a:t>
            </a:r>
            <a:r>
              <a:rPr spc="-45" dirty="0"/>
              <a:t> </a:t>
            </a:r>
            <a:r>
              <a:rPr dirty="0"/>
              <a:t>CPU</a:t>
            </a:r>
            <a:r>
              <a:rPr spc="-40" dirty="0"/>
              <a:t> </a:t>
            </a:r>
            <a:r>
              <a:rPr spc="-10" dirty="0"/>
              <a:t>cycles.</a:t>
            </a:r>
          </a:p>
          <a:p>
            <a:pPr marL="354965" indent="-342265">
              <a:lnSpc>
                <a:spcPct val="100000"/>
              </a:lnSpc>
              <a:spcBef>
                <a:spcPts val="505"/>
              </a:spcBef>
              <a:buChar char="•"/>
              <a:tabLst>
                <a:tab pos="354965" algn="l"/>
              </a:tabLst>
            </a:pPr>
            <a:r>
              <a:rPr dirty="0"/>
              <a:t>It</a:t>
            </a:r>
            <a:r>
              <a:rPr spc="-75" dirty="0"/>
              <a:t> </a:t>
            </a:r>
            <a:r>
              <a:rPr dirty="0"/>
              <a:t>can</a:t>
            </a:r>
            <a:r>
              <a:rPr spc="-55" dirty="0"/>
              <a:t> </a:t>
            </a:r>
            <a:r>
              <a:rPr dirty="0"/>
              <a:t>also</a:t>
            </a:r>
            <a:r>
              <a:rPr spc="-45" dirty="0"/>
              <a:t> </a:t>
            </a:r>
            <a:r>
              <a:rPr dirty="0"/>
              <a:t>be</a:t>
            </a:r>
            <a:r>
              <a:rPr spc="-60" dirty="0"/>
              <a:t> </a:t>
            </a:r>
            <a:r>
              <a:rPr dirty="0"/>
              <a:t>unreliable</a:t>
            </a:r>
            <a:r>
              <a:rPr spc="-15" dirty="0"/>
              <a:t> </a:t>
            </a:r>
            <a:r>
              <a:rPr dirty="0"/>
              <a:t>if</a:t>
            </a:r>
            <a:r>
              <a:rPr spc="-65" dirty="0"/>
              <a:t> </a:t>
            </a:r>
            <a:r>
              <a:rPr dirty="0"/>
              <a:t>compiler</a:t>
            </a:r>
            <a:r>
              <a:rPr spc="-35" dirty="0"/>
              <a:t> </a:t>
            </a:r>
            <a:r>
              <a:rPr spc="-10" dirty="0"/>
              <a:t>optimization</a:t>
            </a:r>
            <a:r>
              <a:rPr spc="-45" dirty="0"/>
              <a:t> </a:t>
            </a:r>
            <a:r>
              <a:rPr dirty="0"/>
              <a:t>is</a:t>
            </a:r>
            <a:r>
              <a:rPr spc="-55" dirty="0"/>
              <a:t> </a:t>
            </a:r>
            <a:r>
              <a:rPr dirty="0"/>
              <a:t>turned</a:t>
            </a:r>
            <a:r>
              <a:rPr spc="-70" dirty="0"/>
              <a:t> </a:t>
            </a:r>
            <a:r>
              <a:rPr spc="-25" dirty="0"/>
              <a:t>on.</a:t>
            </a: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Concluding</a:t>
            </a:r>
            <a:r>
              <a:rPr spc="-204" dirty="0"/>
              <a:t> </a:t>
            </a:r>
            <a:r>
              <a:rPr dirty="0"/>
              <a:t>Remarks</a:t>
            </a:r>
            <a:r>
              <a:rPr spc="-185" dirty="0"/>
              <a:t> </a:t>
            </a:r>
            <a:r>
              <a:rPr spc="-25" dirty="0"/>
              <a:t>(4)</a:t>
            </a:r>
          </a:p>
        </p:txBody>
      </p:sp>
      <p:sp>
        <p:nvSpPr>
          <p:cNvPr id="4" name="object 4"/>
          <p:cNvSpPr/>
          <p:nvPr/>
        </p:nvSpPr>
        <p:spPr>
          <a:xfrm>
            <a:off x="2772993" y="2608579"/>
            <a:ext cx="3398520" cy="146685"/>
          </a:xfrm>
          <a:custGeom>
            <a:avLst/>
            <a:gdLst/>
            <a:ahLst/>
            <a:cxnLst/>
            <a:rect l="l" t="t" r="r" b="b"/>
            <a:pathLst>
              <a:path w="3398520" h="146685">
                <a:moveTo>
                  <a:pt x="4464" y="132334"/>
                </a:moveTo>
                <a:lnTo>
                  <a:pt x="3125" y="132334"/>
                </a:lnTo>
                <a:lnTo>
                  <a:pt x="4496" y="133477"/>
                </a:lnTo>
                <a:lnTo>
                  <a:pt x="27864" y="146685"/>
                </a:lnTo>
                <a:lnTo>
                  <a:pt x="30912" y="145923"/>
                </a:lnTo>
                <a:lnTo>
                  <a:pt x="32182" y="143510"/>
                </a:lnTo>
                <a:lnTo>
                  <a:pt x="33452" y="141224"/>
                </a:lnTo>
                <a:lnTo>
                  <a:pt x="32690" y="138303"/>
                </a:lnTo>
                <a:lnTo>
                  <a:pt x="30404" y="137033"/>
                </a:lnTo>
                <a:lnTo>
                  <a:pt x="25278" y="134015"/>
                </a:lnTo>
                <a:lnTo>
                  <a:pt x="6598" y="134015"/>
                </a:lnTo>
                <a:lnTo>
                  <a:pt x="8306" y="133096"/>
                </a:lnTo>
                <a:lnTo>
                  <a:pt x="8941" y="132715"/>
                </a:lnTo>
                <a:lnTo>
                  <a:pt x="4464" y="132334"/>
                </a:lnTo>
                <a:close/>
              </a:path>
              <a:path w="3398520" h="146685">
                <a:moveTo>
                  <a:pt x="3125" y="132334"/>
                </a:moveTo>
                <a:lnTo>
                  <a:pt x="1639" y="132334"/>
                </a:lnTo>
                <a:lnTo>
                  <a:pt x="2972" y="133096"/>
                </a:lnTo>
                <a:lnTo>
                  <a:pt x="4680" y="134015"/>
                </a:lnTo>
                <a:lnTo>
                  <a:pt x="5440" y="134015"/>
                </a:lnTo>
                <a:lnTo>
                  <a:pt x="4496" y="133477"/>
                </a:lnTo>
                <a:lnTo>
                  <a:pt x="3125" y="132334"/>
                </a:lnTo>
                <a:close/>
              </a:path>
              <a:path w="3398520" h="146685">
                <a:moveTo>
                  <a:pt x="19400" y="130556"/>
                </a:moveTo>
                <a:lnTo>
                  <a:pt x="11481" y="130556"/>
                </a:lnTo>
                <a:lnTo>
                  <a:pt x="8560" y="132334"/>
                </a:lnTo>
                <a:lnTo>
                  <a:pt x="4464" y="132334"/>
                </a:lnTo>
                <a:lnTo>
                  <a:pt x="8941" y="132715"/>
                </a:lnTo>
                <a:lnTo>
                  <a:pt x="8306" y="133096"/>
                </a:lnTo>
                <a:lnTo>
                  <a:pt x="6598" y="134015"/>
                </a:lnTo>
                <a:lnTo>
                  <a:pt x="25278" y="134015"/>
                </a:lnTo>
                <a:lnTo>
                  <a:pt x="19400" y="130556"/>
                </a:lnTo>
                <a:close/>
              </a:path>
              <a:path w="3398520" h="146685">
                <a:moveTo>
                  <a:pt x="1364158" y="27559"/>
                </a:moveTo>
                <a:lnTo>
                  <a:pt x="986460" y="27559"/>
                </a:lnTo>
                <a:lnTo>
                  <a:pt x="887811" y="35941"/>
                </a:lnTo>
                <a:lnTo>
                  <a:pt x="887637" y="35941"/>
                </a:lnTo>
                <a:lnTo>
                  <a:pt x="787561" y="43561"/>
                </a:lnTo>
                <a:lnTo>
                  <a:pt x="787870" y="43561"/>
                </a:lnTo>
                <a:lnTo>
                  <a:pt x="447218" y="73914"/>
                </a:lnTo>
                <a:lnTo>
                  <a:pt x="314477" y="87375"/>
                </a:lnTo>
                <a:lnTo>
                  <a:pt x="315646" y="87375"/>
                </a:lnTo>
                <a:lnTo>
                  <a:pt x="258369" y="93853"/>
                </a:lnTo>
                <a:lnTo>
                  <a:pt x="209347" y="100457"/>
                </a:lnTo>
                <a:lnTo>
                  <a:pt x="167691" y="105029"/>
                </a:lnTo>
                <a:lnTo>
                  <a:pt x="133655" y="108331"/>
                </a:lnTo>
                <a:lnTo>
                  <a:pt x="104345" y="111619"/>
                </a:lnTo>
                <a:lnTo>
                  <a:pt x="78283" y="113411"/>
                </a:lnTo>
                <a:lnTo>
                  <a:pt x="54063" y="116015"/>
                </a:lnTo>
                <a:lnTo>
                  <a:pt x="34722" y="117475"/>
                </a:lnTo>
                <a:lnTo>
                  <a:pt x="34341" y="117475"/>
                </a:lnTo>
                <a:lnTo>
                  <a:pt x="19038" y="119661"/>
                </a:lnTo>
                <a:lnTo>
                  <a:pt x="8306" y="120015"/>
                </a:lnTo>
                <a:lnTo>
                  <a:pt x="5512" y="120904"/>
                </a:lnTo>
                <a:lnTo>
                  <a:pt x="2591" y="122809"/>
                </a:lnTo>
                <a:lnTo>
                  <a:pt x="940" y="123825"/>
                </a:lnTo>
                <a:lnTo>
                  <a:pt x="0" y="125588"/>
                </a:lnTo>
                <a:lnTo>
                  <a:pt x="90" y="128973"/>
                </a:lnTo>
                <a:lnTo>
                  <a:pt x="178" y="130302"/>
                </a:lnTo>
                <a:lnTo>
                  <a:pt x="1339" y="132334"/>
                </a:lnTo>
                <a:lnTo>
                  <a:pt x="8560" y="132334"/>
                </a:lnTo>
                <a:lnTo>
                  <a:pt x="11010" y="128018"/>
                </a:lnTo>
                <a:lnTo>
                  <a:pt x="8306" y="123317"/>
                </a:lnTo>
                <a:lnTo>
                  <a:pt x="104288" y="123317"/>
                </a:lnTo>
                <a:lnTo>
                  <a:pt x="134798" y="120015"/>
                </a:lnTo>
                <a:lnTo>
                  <a:pt x="134671" y="120015"/>
                </a:lnTo>
                <a:lnTo>
                  <a:pt x="168961" y="116712"/>
                </a:lnTo>
                <a:lnTo>
                  <a:pt x="210744" y="112141"/>
                </a:lnTo>
                <a:lnTo>
                  <a:pt x="259893" y="105664"/>
                </a:lnTo>
                <a:lnTo>
                  <a:pt x="317043" y="99187"/>
                </a:lnTo>
                <a:lnTo>
                  <a:pt x="379146" y="93218"/>
                </a:lnTo>
                <a:lnTo>
                  <a:pt x="379273" y="93218"/>
                </a:lnTo>
                <a:lnTo>
                  <a:pt x="448465" y="85968"/>
                </a:lnTo>
                <a:lnTo>
                  <a:pt x="790372" y="56007"/>
                </a:lnTo>
                <a:lnTo>
                  <a:pt x="986107" y="40386"/>
                </a:lnTo>
                <a:lnTo>
                  <a:pt x="985063" y="40386"/>
                </a:lnTo>
                <a:lnTo>
                  <a:pt x="1078535" y="35193"/>
                </a:lnTo>
                <a:lnTo>
                  <a:pt x="1077885" y="35193"/>
                </a:lnTo>
                <a:lnTo>
                  <a:pt x="1160704" y="33400"/>
                </a:lnTo>
                <a:lnTo>
                  <a:pt x="1404521" y="33400"/>
                </a:lnTo>
                <a:lnTo>
                  <a:pt x="1364158" y="27559"/>
                </a:lnTo>
                <a:close/>
              </a:path>
              <a:path w="3398520" h="146685">
                <a:moveTo>
                  <a:pt x="11010" y="128018"/>
                </a:moveTo>
                <a:lnTo>
                  <a:pt x="8560" y="132334"/>
                </a:lnTo>
                <a:lnTo>
                  <a:pt x="10229" y="131318"/>
                </a:lnTo>
                <a:lnTo>
                  <a:pt x="8687" y="131318"/>
                </a:lnTo>
                <a:lnTo>
                  <a:pt x="11481" y="130556"/>
                </a:lnTo>
                <a:lnTo>
                  <a:pt x="19400" y="130556"/>
                </a:lnTo>
                <a:lnTo>
                  <a:pt x="15732" y="128397"/>
                </a:lnTo>
                <a:lnTo>
                  <a:pt x="11227" y="128397"/>
                </a:lnTo>
                <a:lnTo>
                  <a:pt x="11010" y="128018"/>
                </a:lnTo>
                <a:close/>
              </a:path>
              <a:path w="3398520" h="146685">
                <a:moveTo>
                  <a:pt x="11481" y="130556"/>
                </a:moveTo>
                <a:lnTo>
                  <a:pt x="8687" y="131318"/>
                </a:lnTo>
                <a:lnTo>
                  <a:pt x="10229" y="131318"/>
                </a:lnTo>
                <a:lnTo>
                  <a:pt x="11481" y="130556"/>
                </a:lnTo>
                <a:close/>
              </a:path>
              <a:path w="3398520" h="146685">
                <a:moveTo>
                  <a:pt x="103592" y="123317"/>
                </a:moveTo>
                <a:lnTo>
                  <a:pt x="8306" y="123317"/>
                </a:lnTo>
                <a:lnTo>
                  <a:pt x="8941" y="123571"/>
                </a:lnTo>
                <a:lnTo>
                  <a:pt x="10444" y="124968"/>
                </a:lnTo>
                <a:lnTo>
                  <a:pt x="10961" y="125588"/>
                </a:lnTo>
                <a:lnTo>
                  <a:pt x="20695" y="131318"/>
                </a:lnTo>
                <a:lnTo>
                  <a:pt x="18974" y="131318"/>
                </a:lnTo>
                <a:lnTo>
                  <a:pt x="22784" y="130556"/>
                </a:lnTo>
                <a:lnTo>
                  <a:pt x="23546" y="130556"/>
                </a:lnTo>
                <a:lnTo>
                  <a:pt x="34620" y="128973"/>
                </a:lnTo>
                <a:lnTo>
                  <a:pt x="33480" y="128973"/>
                </a:lnTo>
                <a:lnTo>
                  <a:pt x="53754" y="127635"/>
                </a:lnTo>
                <a:lnTo>
                  <a:pt x="54763" y="127635"/>
                </a:lnTo>
                <a:lnTo>
                  <a:pt x="79299" y="124968"/>
                </a:lnTo>
                <a:lnTo>
                  <a:pt x="103592" y="123317"/>
                </a:lnTo>
                <a:close/>
              </a:path>
              <a:path w="3398520" h="146685">
                <a:moveTo>
                  <a:pt x="11227" y="127635"/>
                </a:moveTo>
                <a:lnTo>
                  <a:pt x="11010" y="128018"/>
                </a:lnTo>
                <a:lnTo>
                  <a:pt x="11227" y="128397"/>
                </a:lnTo>
                <a:lnTo>
                  <a:pt x="11227" y="127635"/>
                </a:lnTo>
                <a:close/>
              </a:path>
              <a:path w="3398520" h="146685">
                <a:moveTo>
                  <a:pt x="14438" y="127635"/>
                </a:moveTo>
                <a:lnTo>
                  <a:pt x="11227" y="127635"/>
                </a:lnTo>
                <a:lnTo>
                  <a:pt x="11227" y="128397"/>
                </a:lnTo>
                <a:lnTo>
                  <a:pt x="15732" y="128397"/>
                </a:lnTo>
                <a:lnTo>
                  <a:pt x="14438" y="127635"/>
                </a:lnTo>
                <a:close/>
              </a:path>
              <a:path w="3398520" h="146685">
                <a:moveTo>
                  <a:pt x="8306" y="123317"/>
                </a:moveTo>
                <a:lnTo>
                  <a:pt x="11010" y="128018"/>
                </a:lnTo>
                <a:lnTo>
                  <a:pt x="11227" y="127635"/>
                </a:lnTo>
                <a:lnTo>
                  <a:pt x="14438" y="127635"/>
                </a:lnTo>
                <a:lnTo>
                  <a:pt x="12280" y="126365"/>
                </a:lnTo>
                <a:lnTo>
                  <a:pt x="11608" y="126365"/>
                </a:lnTo>
                <a:lnTo>
                  <a:pt x="10338" y="125222"/>
                </a:lnTo>
                <a:lnTo>
                  <a:pt x="10656" y="125222"/>
                </a:lnTo>
                <a:lnTo>
                  <a:pt x="10444" y="124968"/>
                </a:lnTo>
                <a:lnTo>
                  <a:pt x="8941" y="123571"/>
                </a:lnTo>
                <a:lnTo>
                  <a:pt x="8306" y="123317"/>
                </a:lnTo>
                <a:close/>
              </a:path>
              <a:path w="3398520" h="146685">
                <a:moveTo>
                  <a:pt x="10338" y="125222"/>
                </a:moveTo>
                <a:lnTo>
                  <a:pt x="11608" y="126365"/>
                </a:lnTo>
                <a:lnTo>
                  <a:pt x="11079" y="125730"/>
                </a:lnTo>
                <a:lnTo>
                  <a:pt x="10961" y="125588"/>
                </a:lnTo>
                <a:lnTo>
                  <a:pt x="10338" y="125222"/>
                </a:lnTo>
                <a:close/>
              </a:path>
              <a:path w="3398520" h="146685">
                <a:moveTo>
                  <a:pt x="11201" y="125730"/>
                </a:moveTo>
                <a:lnTo>
                  <a:pt x="11608" y="126365"/>
                </a:lnTo>
                <a:lnTo>
                  <a:pt x="12280" y="126365"/>
                </a:lnTo>
                <a:lnTo>
                  <a:pt x="11201" y="125730"/>
                </a:lnTo>
                <a:close/>
              </a:path>
              <a:path w="3398520" h="146685">
                <a:moveTo>
                  <a:pt x="10656" y="125222"/>
                </a:moveTo>
                <a:lnTo>
                  <a:pt x="10338" y="125222"/>
                </a:lnTo>
                <a:lnTo>
                  <a:pt x="10961" y="125588"/>
                </a:lnTo>
                <a:lnTo>
                  <a:pt x="10656" y="125222"/>
                </a:lnTo>
                <a:close/>
              </a:path>
              <a:path w="3398520" h="146685">
                <a:moveTo>
                  <a:pt x="107027" y="111328"/>
                </a:moveTo>
                <a:lnTo>
                  <a:pt x="103005" y="111619"/>
                </a:lnTo>
                <a:lnTo>
                  <a:pt x="104345" y="111619"/>
                </a:lnTo>
                <a:lnTo>
                  <a:pt x="107027" y="111328"/>
                </a:lnTo>
                <a:close/>
              </a:path>
              <a:path w="3398520" h="146685">
                <a:moveTo>
                  <a:pt x="1963979" y="68072"/>
                </a:moveTo>
                <a:lnTo>
                  <a:pt x="1578153" y="68072"/>
                </a:lnTo>
                <a:lnTo>
                  <a:pt x="1633652" y="70485"/>
                </a:lnTo>
                <a:lnTo>
                  <a:pt x="1692453" y="72262"/>
                </a:lnTo>
                <a:lnTo>
                  <a:pt x="1692580" y="72390"/>
                </a:lnTo>
                <a:lnTo>
                  <a:pt x="1889557" y="72390"/>
                </a:lnTo>
                <a:lnTo>
                  <a:pt x="1963979" y="68072"/>
                </a:lnTo>
                <a:close/>
              </a:path>
              <a:path w="3398520" h="146685">
                <a:moveTo>
                  <a:pt x="1404521" y="33400"/>
                </a:moveTo>
                <a:lnTo>
                  <a:pt x="1301674" y="33400"/>
                </a:lnTo>
                <a:lnTo>
                  <a:pt x="1364803" y="40386"/>
                </a:lnTo>
                <a:lnTo>
                  <a:pt x="1364285" y="40386"/>
                </a:lnTo>
                <a:lnTo>
                  <a:pt x="1525448" y="62992"/>
                </a:lnTo>
                <a:lnTo>
                  <a:pt x="1525702" y="62992"/>
                </a:lnTo>
                <a:lnTo>
                  <a:pt x="1579238" y="68072"/>
                </a:lnTo>
                <a:lnTo>
                  <a:pt x="1962944" y="68072"/>
                </a:lnTo>
                <a:lnTo>
                  <a:pt x="2042858" y="60198"/>
                </a:lnTo>
                <a:lnTo>
                  <a:pt x="1692834" y="60198"/>
                </a:lnTo>
                <a:lnTo>
                  <a:pt x="1634160" y="58420"/>
                </a:lnTo>
                <a:lnTo>
                  <a:pt x="1581557" y="56007"/>
                </a:lnTo>
                <a:lnTo>
                  <a:pt x="1580347" y="56007"/>
                </a:lnTo>
                <a:lnTo>
                  <a:pt x="1527659" y="50879"/>
                </a:lnTo>
                <a:lnTo>
                  <a:pt x="1527483" y="50879"/>
                </a:lnTo>
                <a:lnTo>
                  <a:pt x="1404521" y="33400"/>
                </a:lnTo>
                <a:close/>
              </a:path>
              <a:path w="3398520" h="146685">
                <a:moveTo>
                  <a:pt x="3395650" y="0"/>
                </a:moveTo>
                <a:lnTo>
                  <a:pt x="3388411" y="0"/>
                </a:lnTo>
                <a:lnTo>
                  <a:pt x="3368853" y="1778"/>
                </a:lnTo>
                <a:lnTo>
                  <a:pt x="3355518" y="1778"/>
                </a:lnTo>
                <a:lnTo>
                  <a:pt x="3338246" y="3683"/>
                </a:lnTo>
                <a:lnTo>
                  <a:pt x="3321450" y="5767"/>
                </a:lnTo>
                <a:lnTo>
                  <a:pt x="3295702" y="6223"/>
                </a:lnTo>
                <a:lnTo>
                  <a:pt x="2961945" y="6223"/>
                </a:lnTo>
                <a:lnTo>
                  <a:pt x="2797353" y="8762"/>
                </a:lnTo>
                <a:lnTo>
                  <a:pt x="2578532" y="8762"/>
                </a:lnTo>
                <a:lnTo>
                  <a:pt x="2512848" y="9525"/>
                </a:lnTo>
                <a:lnTo>
                  <a:pt x="2519749" y="9525"/>
                </a:lnTo>
                <a:lnTo>
                  <a:pt x="2467153" y="11175"/>
                </a:lnTo>
                <a:lnTo>
                  <a:pt x="2407209" y="14478"/>
                </a:lnTo>
                <a:lnTo>
                  <a:pt x="2269541" y="25273"/>
                </a:lnTo>
                <a:lnTo>
                  <a:pt x="2194841" y="33400"/>
                </a:lnTo>
                <a:lnTo>
                  <a:pt x="2194620" y="33400"/>
                </a:lnTo>
                <a:lnTo>
                  <a:pt x="1961803" y="56007"/>
                </a:lnTo>
                <a:lnTo>
                  <a:pt x="1961152" y="56007"/>
                </a:lnTo>
                <a:lnTo>
                  <a:pt x="1888795" y="60198"/>
                </a:lnTo>
                <a:lnTo>
                  <a:pt x="2042858" y="60198"/>
                </a:lnTo>
                <a:lnTo>
                  <a:pt x="2197151" y="45339"/>
                </a:lnTo>
                <a:lnTo>
                  <a:pt x="2270684" y="37465"/>
                </a:lnTo>
                <a:lnTo>
                  <a:pt x="2407971" y="26670"/>
                </a:lnTo>
                <a:lnTo>
                  <a:pt x="2467661" y="23368"/>
                </a:lnTo>
                <a:lnTo>
                  <a:pt x="2524049" y="21590"/>
                </a:lnTo>
                <a:lnTo>
                  <a:pt x="2578659" y="20828"/>
                </a:lnTo>
                <a:lnTo>
                  <a:pt x="2797480" y="20828"/>
                </a:lnTo>
                <a:lnTo>
                  <a:pt x="2899885" y="19558"/>
                </a:lnTo>
                <a:lnTo>
                  <a:pt x="2903229" y="19558"/>
                </a:lnTo>
                <a:lnTo>
                  <a:pt x="2962072" y="18287"/>
                </a:lnTo>
                <a:lnTo>
                  <a:pt x="3309206" y="18287"/>
                </a:lnTo>
                <a:lnTo>
                  <a:pt x="3321736" y="18034"/>
                </a:lnTo>
                <a:lnTo>
                  <a:pt x="3322371" y="18034"/>
                </a:lnTo>
                <a:lnTo>
                  <a:pt x="3339643" y="15875"/>
                </a:lnTo>
                <a:lnTo>
                  <a:pt x="3356788" y="14097"/>
                </a:lnTo>
                <a:lnTo>
                  <a:pt x="3370123" y="14097"/>
                </a:lnTo>
                <a:lnTo>
                  <a:pt x="3389554" y="12319"/>
                </a:lnTo>
                <a:lnTo>
                  <a:pt x="3395650" y="12319"/>
                </a:lnTo>
                <a:lnTo>
                  <a:pt x="3398317" y="9525"/>
                </a:lnTo>
                <a:lnTo>
                  <a:pt x="3398317" y="2794"/>
                </a:lnTo>
                <a:lnTo>
                  <a:pt x="3395650" y="0"/>
                </a:lnTo>
                <a:close/>
              </a:path>
              <a:path w="3398520" h="146685">
                <a:moveTo>
                  <a:pt x="1303071" y="20700"/>
                </a:moveTo>
                <a:lnTo>
                  <a:pt x="1160323" y="20700"/>
                </a:lnTo>
                <a:lnTo>
                  <a:pt x="1078281" y="22479"/>
                </a:lnTo>
                <a:lnTo>
                  <a:pt x="986714" y="27559"/>
                </a:lnTo>
                <a:lnTo>
                  <a:pt x="1363904" y="27559"/>
                </a:lnTo>
                <a:lnTo>
                  <a:pt x="1303071" y="20700"/>
                </a:lnTo>
                <a:close/>
              </a:path>
              <a:path w="3398520" h="146685">
                <a:moveTo>
                  <a:pt x="3309206" y="18287"/>
                </a:moveTo>
                <a:lnTo>
                  <a:pt x="3104947" y="18287"/>
                </a:lnTo>
                <a:lnTo>
                  <a:pt x="3144063" y="18415"/>
                </a:lnTo>
                <a:lnTo>
                  <a:pt x="3302940" y="18415"/>
                </a:lnTo>
                <a:lnTo>
                  <a:pt x="3309206" y="18287"/>
                </a:lnTo>
                <a:close/>
              </a:path>
            </a:pathLst>
          </a:custGeom>
          <a:solidFill>
            <a:srgbClr val="FF0000"/>
          </a:solidFill>
        </p:spPr>
        <p:txBody>
          <a:bodyPr wrap="square" lIns="0" tIns="0" rIns="0" bIns="0" rtlCol="0"/>
          <a:lstStyle/>
          <a:p>
            <a:endParaRPr/>
          </a:p>
        </p:txBody>
      </p:sp>
      <p:sp>
        <p:nvSpPr>
          <p:cNvPr id="5" name="object 5"/>
          <p:cNvSpPr/>
          <p:nvPr/>
        </p:nvSpPr>
        <p:spPr>
          <a:xfrm>
            <a:off x="2811653" y="3123437"/>
            <a:ext cx="4348480" cy="158115"/>
          </a:xfrm>
          <a:custGeom>
            <a:avLst/>
            <a:gdLst/>
            <a:ahLst/>
            <a:cxnLst/>
            <a:rect l="l" t="t" r="r" b="b"/>
            <a:pathLst>
              <a:path w="4348480" h="158114">
                <a:moveTo>
                  <a:pt x="514223" y="13208"/>
                </a:moveTo>
                <a:lnTo>
                  <a:pt x="513334" y="11684"/>
                </a:lnTo>
                <a:lnTo>
                  <a:pt x="511683" y="11176"/>
                </a:lnTo>
                <a:lnTo>
                  <a:pt x="490753" y="5486"/>
                </a:lnTo>
                <a:lnTo>
                  <a:pt x="470662" y="0"/>
                </a:lnTo>
                <a:lnTo>
                  <a:pt x="454025" y="0"/>
                </a:lnTo>
                <a:lnTo>
                  <a:pt x="444246" y="254"/>
                </a:lnTo>
                <a:lnTo>
                  <a:pt x="443725" y="254"/>
                </a:lnTo>
                <a:lnTo>
                  <a:pt x="431927" y="3048"/>
                </a:lnTo>
                <a:lnTo>
                  <a:pt x="430657" y="3302"/>
                </a:lnTo>
                <a:lnTo>
                  <a:pt x="429895" y="4572"/>
                </a:lnTo>
                <a:lnTo>
                  <a:pt x="430403" y="7112"/>
                </a:lnTo>
                <a:lnTo>
                  <a:pt x="431673" y="8001"/>
                </a:lnTo>
                <a:lnTo>
                  <a:pt x="444804" y="5486"/>
                </a:lnTo>
                <a:lnTo>
                  <a:pt x="458914" y="5842"/>
                </a:lnTo>
                <a:lnTo>
                  <a:pt x="469595" y="5842"/>
                </a:lnTo>
                <a:lnTo>
                  <a:pt x="510159" y="16891"/>
                </a:lnTo>
                <a:lnTo>
                  <a:pt x="511683" y="17272"/>
                </a:lnTo>
                <a:lnTo>
                  <a:pt x="513334" y="16383"/>
                </a:lnTo>
                <a:lnTo>
                  <a:pt x="513702" y="14732"/>
                </a:lnTo>
                <a:lnTo>
                  <a:pt x="514223" y="13208"/>
                </a:lnTo>
                <a:close/>
              </a:path>
              <a:path w="4348480" h="158114">
                <a:moveTo>
                  <a:pt x="3519563" y="102857"/>
                </a:moveTo>
                <a:lnTo>
                  <a:pt x="3515728" y="103378"/>
                </a:lnTo>
                <a:lnTo>
                  <a:pt x="3516503" y="103378"/>
                </a:lnTo>
                <a:lnTo>
                  <a:pt x="3519563" y="102857"/>
                </a:lnTo>
                <a:close/>
              </a:path>
              <a:path w="4348480" h="158114">
                <a:moveTo>
                  <a:pt x="4348099" y="36322"/>
                </a:moveTo>
                <a:lnTo>
                  <a:pt x="4347108" y="32893"/>
                </a:lnTo>
                <a:lnTo>
                  <a:pt x="4347273" y="32893"/>
                </a:lnTo>
                <a:lnTo>
                  <a:pt x="4345305" y="31623"/>
                </a:lnTo>
                <a:lnTo>
                  <a:pt x="4343400" y="31877"/>
                </a:lnTo>
                <a:lnTo>
                  <a:pt x="4338193" y="32512"/>
                </a:lnTo>
                <a:lnTo>
                  <a:pt x="4158869" y="32512"/>
                </a:lnTo>
                <a:lnTo>
                  <a:pt x="4134104" y="33909"/>
                </a:lnTo>
                <a:lnTo>
                  <a:pt x="4104017" y="34798"/>
                </a:lnTo>
                <a:lnTo>
                  <a:pt x="4105986" y="34798"/>
                </a:lnTo>
                <a:lnTo>
                  <a:pt x="4082669" y="36068"/>
                </a:lnTo>
                <a:lnTo>
                  <a:pt x="4056761" y="37211"/>
                </a:lnTo>
                <a:lnTo>
                  <a:pt x="4056507" y="37211"/>
                </a:lnTo>
                <a:lnTo>
                  <a:pt x="4032758" y="39751"/>
                </a:lnTo>
                <a:lnTo>
                  <a:pt x="4005719" y="42037"/>
                </a:lnTo>
                <a:lnTo>
                  <a:pt x="4006113" y="42037"/>
                </a:lnTo>
                <a:lnTo>
                  <a:pt x="3978300" y="45212"/>
                </a:lnTo>
                <a:lnTo>
                  <a:pt x="3978491" y="45212"/>
                </a:lnTo>
                <a:lnTo>
                  <a:pt x="3947376" y="49530"/>
                </a:lnTo>
                <a:lnTo>
                  <a:pt x="3780663" y="67056"/>
                </a:lnTo>
                <a:lnTo>
                  <a:pt x="3746119" y="71247"/>
                </a:lnTo>
                <a:lnTo>
                  <a:pt x="3672332" y="79248"/>
                </a:lnTo>
                <a:lnTo>
                  <a:pt x="3634359" y="84201"/>
                </a:lnTo>
                <a:lnTo>
                  <a:pt x="3595878" y="90043"/>
                </a:lnTo>
                <a:lnTo>
                  <a:pt x="3516503" y="103378"/>
                </a:lnTo>
                <a:lnTo>
                  <a:pt x="3476371" y="108712"/>
                </a:lnTo>
                <a:lnTo>
                  <a:pt x="3436391" y="114909"/>
                </a:lnTo>
                <a:lnTo>
                  <a:pt x="3359086" y="123482"/>
                </a:lnTo>
                <a:lnTo>
                  <a:pt x="3318637" y="125984"/>
                </a:lnTo>
                <a:lnTo>
                  <a:pt x="3277971" y="127787"/>
                </a:lnTo>
                <a:lnTo>
                  <a:pt x="3236722" y="129159"/>
                </a:lnTo>
                <a:lnTo>
                  <a:pt x="3196209" y="129540"/>
                </a:lnTo>
                <a:lnTo>
                  <a:pt x="3156635" y="131330"/>
                </a:lnTo>
                <a:lnTo>
                  <a:pt x="3115818" y="131699"/>
                </a:lnTo>
                <a:lnTo>
                  <a:pt x="3075051" y="132842"/>
                </a:lnTo>
                <a:lnTo>
                  <a:pt x="3032379" y="133223"/>
                </a:lnTo>
                <a:lnTo>
                  <a:pt x="2989834" y="134239"/>
                </a:lnTo>
                <a:lnTo>
                  <a:pt x="2906141" y="138303"/>
                </a:lnTo>
                <a:lnTo>
                  <a:pt x="2776944" y="147828"/>
                </a:lnTo>
                <a:lnTo>
                  <a:pt x="2774073" y="147828"/>
                </a:lnTo>
                <a:lnTo>
                  <a:pt x="2735580" y="148844"/>
                </a:lnTo>
                <a:lnTo>
                  <a:pt x="2604008" y="148844"/>
                </a:lnTo>
                <a:lnTo>
                  <a:pt x="2477757" y="145427"/>
                </a:lnTo>
                <a:lnTo>
                  <a:pt x="2344420" y="134874"/>
                </a:lnTo>
                <a:lnTo>
                  <a:pt x="2297049" y="129921"/>
                </a:lnTo>
                <a:lnTo>
                  <a:pt x="2194306" y="120142"/>
                </a:lnTo>
                <a:lnTo>
                  <a:pt x="2140458" y="114046"/>
                </a:lnTo>
                <a:lnTo>
                  <a:pt x="1889379" y="91313"/>
                </a:lnTo>
                <a:lnTo>
                  <a:pt x="1664589" y="78105"/>
                </a:lnTo>
                <a:lnTo>
                  <a:pt x="1424559" y="66294"/>
                </a:lnTo>
                <a:lnTo>
                  <a:pt x="1275207" y="55880"/>
                </a:lnTo>
                <a:lnTo>
                  <a:pt x="1204087" y="48387"/>
                </a:lnTo>
                <a:lnTo>
                  <a:pt x="1136916" y="42037"/>
                </a:lnTo>
                <a:lnTo>
                  <a:pt x="1136510" y="42037"/>
                </a:lnTo>
                <a:lnTo>
                  <a:pt x="1085342" y="36322"/>
                </a:lnTo>
                <a:lnTo>
                  <a:pt x="1063739" y="33909"/>
                </a:lnTo>
                <a:lnTo>
                  <a:pt x="1064336" y="33909"/>
                </a:lnTo>
                <a:lnTo>
                  <a:pt x="987882" y="28321"/>
                </a:lnTo>
                <a:lnTo>
                  <a:pt x="991831" y="28321"/>
                </a:lnTo>
                <a:lnTo>
                  <a:pt x="906653" y="26416"/>
                </a:lnTo>
                <a:lnTo>
                  <a:pt x="576072" y="26416"/>
                </a:lnTo>
                <a:lnTo>
                  <a:pt x="291388" y="32512"/>
                </a:lnTo>
                <a:lnTo>
                  <a:pt x="237998" y="32893"/>
                </a:lnTo>
                <a:lnTo>
                  <a:pt x="103378" y="35687"/>
                </a:lnTo>
                <a:lnTo>
                  <a:pt x="69723" y="37211"/>
                </a:lnTo>
                <a:lnTo>
                  <a:pt x="38963" y="39751"/>
                </a:lnTo>
                <a:lnTo>
                  <a:pt x="39217" y="39751"/>
                </a:lnTo>
                <a:lnTo>
                  <a:pt x="18262" y="42037"/>
                </a:lnTo>
                <a:lnTo>
                  <a:pt x="19050" y="42037"/>
                </a:lnTo>
                <a:lnTo>
                  <a:pt x="3175" y="45974"/>
                </a:lnTo>
                <a:lnTo>
                  <a:pt x="1511" y="46431"/>
                </a:lnTo>
                <a:lnTo>
                  <a:pt x="1701" y="46431"/>
                </a:lnTo>
                <a:lnTo>
                  <a:pt x="723" y="47498"/>
                </a:lnTo>
                <a:lnTo>
                  <a:pt x="114" y="49530"/>
                </a:lnTo>
                <a:lnTo>
                  <a:pt x="0" y="49911"/>
                </a:lnTo>
                <a:lnTo>
                  <a:pt x="304" y="51054"/>
                </a:lnTo>
                <a:lnTo>
                  <a:pt x="381" y="51308"/>
                </a:lnTo>
                <a:lnTo>
                  <a:pt x="2400" y="53340"/>
                </a:lnTo>
                <a:lnTo>
                  <a:pt x="2628" y="53340"/>
                </a:lnTo>
                <a:lnTo>
                  <a:pt x="3683" y="53721"/>
                </a:lnTo>
                <a:lnTo>
                  <a:pt x="4953" y="53340"/>
                </a:lnTo>
                <a:lnTo>
                  <a:pt x="20345" y="49530"/>
                </a:lnTo>
                <a:lnTo>
                  <a:pt x="19011" y="49530"/>
                </a:lnTo>
                <a:lnTo>
                  <a:pt x="41148" y="47498"/>
                </a:lnTo>
                <a:lnTo>
                  <a:pt x="70231" y="45593"/>
                </a:lnTo>
                <a:lnTo>
                  <a:pt x="103632" y="44196"/>
                </a:lnTo>
                <a:lnTo>
                  <a:pt x="132359" y="43815"/>
                </a:lnTo>
                <a:lnTo>
                  <a:pt x="134531" y="43815"/>
                </a:lnTo>
                <a:lnTo>
                  <a:pt x="170167" y="43218"/>
                </a:lnTo>
                <a:lnTo>
                  <a:pt x="172427" y="43218"/>
                </a:lnTo>
                <a:lnTo>
                  <a:pt x="231686" y="42037"/>
                </a:lnTo>
                <a:lnTo>
                  <a:pt x="286232" y="42037"/>
                </a:lnTo>
                <a:lnTo>
                  <a:pt x="422122" y="39116"/>
                </a:lnTo>
                <a:lnTo>
                  <a:pt x="420052" y="39116"/>
                </a:lnTo>
                <a:lnTo>
                  <a:pt x="570801" y="36322"/>
                </a:lnTo>
                <a:lnTo>
                  <a:pt x="912291" y="36322"/>
                </a:lnTo>
                <a:lnTo>
                  <a:pt x="985393" y="37973"/>
                </a:lnTo>
                <a:lnTo>
                  <a:pt x="1062240" y="43218"/>
                </a:lnTo>
                <a:lnTo>
                  <a:pt x="1061999" y="43218"/>
                </a:lnTo>
                <a:lnTo>
                  <a:pt x="1133221" y="51054"/>
                </a:lnTo>
                <a:lnTo>
                  <a:pt x="1274445" y="64389"/>
                </a:lnTo>
                <a:lnTo>
                  <a:pt x="1425943" y="74930"/>
                </a:lnTo>
                <a:lnTo>
                  <a:pt x="1426387" y="74930"/>
                </a:lnTo>
                <a:lnTo>
                  <a:pt x="1505889" y="79248"/>
                </a:lnTo>
                <a:lnTo>
                  <a:pt x="1664208" y="86741"/>
                </a:lnTo>
                <a:lnTo>
                  <a:pt x="1888744" y="100076"/>
                </a:lnTo>
                <a:lnTo>
                  <a:pt x="2139569" y="122809"/>
                </a:lnTo>
                <a:lnTo>
                  <a:pt x="2193417" y="128905"/>
                </a:lnTo>
                <a:lnTo>
                  <a:pt x="2296160" y="138557"/>
                </a:lnTo>
                <a:lnTo>
                  <a:pt x="2343658" y="143637"/>
                </a:lnTo>
                <a:lnTo>
                  <a:pt x="2478582" y="154178"/>
                </a:lnTo>
                <a:lnTo>
                  <a:pt x="2477135" y="154178"/>
                </a:lnTo>
                <a:lnTo>
                  <a:pt x="2608669" y="157861"/>
                </a:lnTo>
                <a:lnTo>
                  <a:pt x="2735707" y="157861"/>
                </a:lnTo>
                <a:lnTo>
                  <a:pt x="2779014" y="156845"/>
                </a:lnTo>
                <a:lnTo>
                  <a:pt x="2779268" y="156845"/>
                </a:lnTo>
                <a:lnTo>
                  <a:pt x="2887713" y="148844"/>
                </a:lnTo>
                <a:lnTo>
                  <a:pt x="2902851" y="147828"/>
                </a:lnTo>
                <a:lnTo>
                  <a:pt x="2901721" y="147828"/>
                </a:lnTo>
                <a:lnTo>
                  <a:pt x="2990088" y="143637"/>
                </a:lnTo>
                <a:lnTo>
                  <a:pt x="3032506" y="142494"/>
                </a:lnTo>
                <a:lnTo>
                  <a:pt x="3075305" y="142113"/>
                </a:lnTo>
                <a:lnTo>
                  <a:pt x="3110966" y="141224"/>
                </a:lnTo>
                <a:lnTo>
                  <a:pt x="3102432" y="141224"/>
                </a:lnTo>
                <a:lnTo>
                  <a:pt x="3156966" y="140716"/>
                </a:lnTo>
                <a:lnTo>
                  <a:pt x="3196463" y="138938"/>
                </a:lnTo>
                <a:lnTo>
                  <a:pt x="3236976" y="138557"/>
                </a:lnTo>
                <a:lnTo>
                  <a:pt x="3278759" y="137160"/>
                </a:lnTo>
                <a:lnTo>
                  <a:pt x="3319145" y="135382"/>
                </a:lnTo>
                <a:lnTo>
                  <a:pt x="3360293" y="132842"/>
                </a:lnTo>
                <a:lnTo>
                  <a:pt x="3360547" y="132842"/>
                </a:lnTo>
                <a:lnTo>
                  <a:pt x="3438271" y="124206"/>
                </a:lnTo>
                <a:lnTo>
                  <a:pt x="3438525" y="124206"/>
                </a:lnTo>
                <a:lnTo>
                  <a:pt x="3477768" y="117983"/>
                </a:lnTo>
                <a:lnTo>
                  <a:pt x="3517900" y="112649"/>
                </a:lnTo>
                <a:lnTo>
                  <a:pt x="3518154" y="112649"/>
                </a:lnTo>
                <a:lnTo>
                  <a:pt x="3597275" y="99314"/>
                </a:lnTo>
                <a:lnTo>
                  <a:pt x="3635756" y="93599"/>
                </a:lnTo>
                <a:lnTo>
                  <a:pt x="3673475" y="88519"/>
                </a:lnTo>
                <a:lnTo>
                  <a:pt x="3711194" y="84201"/>
                </a:lnTo>
                <a:lnTo>
                  <a:pt x="3747135" y="80645"/>
                </a:lnTo>
                <a:lnTo>
                  <a:pt x="3747262" y="80518"/>
                </a:lnTo>
                <a:lnTo>
                  <a:pt x="3781793" y="76200"/>
                </a:lnTo>
                <a:lnTo>
                  <a:pt x="3916680" y="61722"/>
                </a:lnTo>
                <a:lnTo>
                  <a:pt x="3949446" y="58547"/>
                </a:lnTo>
                <a:lnTo>
                  <a:pt x="3980662" y="54216"/>
                </a:lnTo>
                <a:lnTo>
                  <a:pt x="4007053" y="51054"/>
                </a:lnTo>
                <a:lnTo>
                  <a:pt x="4006621" y="51054"/>
                </a:lnTo>
                <a:lnTo>
                  <a:pt x="4033520" y="48768"/>
                </a:lnTo>
                <a:lnTo>
                  <a:pt x="4055529" y="46431"/>
                </a:lnTo>
                <a:lnTo>
                  <a:pt x="4052913" y="46431"/>
                </a:lnTo>
                <a:lnTo>
                  <a:pt x="4083050" y="45212"/>
                </a:lnTo>
                <a:lnTo>
                  <a:pt x="4108704" y="43815"/>
                </a:lnTo>
                <a:lnTo>
                  <a:pt x="4129252" y="43218"/>
                </a:lnTo>
                <a:lnTo>
                  <a:pt x="4131716" y="43218"/>
                </a:lnTo>
                <a:lnTo>
                  <a:pt x="4152747" y="42037"/>
                </a:lnTo>
                <a:lnTo>
                  <a:pt x="4336923" y="42037"/>
                </a:lnTo>
                <a:lnTo>
                  <a:pt x="4340733" y="41275"/>
                </a:lnTo>
                <a:lnTo>
                  <a:pt x="4345432" y="39116"/>
                </a:lnTo>
                <a:lnTo>
                  <a:pt x="4347210" y="38354"/>
                </a:lnTo>
                <a:lnTo>
                  <a:pt x="4348099" y="36322"/>
                </a:lnTo>
                <a:close/>
              </a:path>
            </a:pathLst>
          </a:custGeom>
          <a:solidFill>
            <a:srgbClr val="FF0000"/>
          </a:solidFill>
        </p:spPr>
        <p:txBody>
          <a:bodyPr wrap="square" lIns="0" tIns="0" rIns="0" bIns="0" rtlCol="0"/>
          <a:lstStyle/>
          <a:p>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1457325"/>
            <a:ext cx="10568305" cy="1247775"/>
          </a:xfrm>
          <a:prstGeom prst="rect">
            <a:avLst/>
          </a:prstGeom>
        </p:spPr>
        <p:txBody>
          <a:bodyPr vert="horz" wrap="square" lIns="0" tIns="74930" rIns="0" bIns="0" rtlCol="0">
            <a:spAutoFit/>
          </a:bodyPr>
          <a:lstStyle/>
          <a:p>
            <a:pPr marL="354965" indent="-342265">
              <a:lnSpc>
                <a:spcPct val="100000"/>
              </a:lnSpc>
              <a:spcBef>
                <a:spcPts val="590"/>
              </a:spcBef>
              <a:buFont typeface="Arial MT"/>
              <a:buChar char="•"/>
              <a:tabLst>
                <a:tab pos="354965" algn="l"/>
              </a:tabLst>
            </a:pPr>
            <a:r>
              <a:rPr sz="2400" dirty="0">
                <a:latin typeface="Arial MT"/>
                <a:cs typeface="Arial MT"/>
              </a:rPr>
              <a:t>A</a:t>
            </a:r>
            <a:r>
              <a:rPr sz="2400" spc="-60" dirty="0">
                <a:latin typeface="Arial MT"/>
                <a:cs typeface="Arial MT"/>
              </a:rPr>
              <a:t> </a:t>
            </a:r>
            <a:r>
              <a:rPr sz="2400" dirty="0">
                <a:solidFill>
                  <a:srgbClr val="FF0000"/>
                </a:solidFill>
                <a:latin typeface="Arial MT"/>
                <a:cs typeface="Arial MT"/>
              </a:rPr>
              <a:t>mutex</a:t>
            </a:r>
            <a:r>
              <a:rPr sz="2400" spc="-60" dirty="0">
                <a:solidFill>
                  <a:srgbClr val="FF0000"/>
                </a:solidFill>
                <a:latin typeface="Arial MT"/>
                <a:cs typeface="Arial MT"/>
              </a:rPr>
              <a:t> </a:t>
            </a:r>
            <a:r>
              <a:rPr sz="2400" dirty="0">
                <a:latin typeface="Arial MT"/>
                <a:cs typeface="Arial MT"/>
              </a:rPr>
              <a:t>can</a:t>
            </a:r>
            <a:r>
              <a:rPr sz="2400" spc="-55" dirty="0">
                <a:latin typeface="Arial MT"/>
                <a:cs typeface="Arial MT"/>
              </a:rPr>
              <a:t> </a:t>
            </a:r>
            <a:r>
              <a:rPr sz="2400" dirty="0">
                <a:latin typeface="Arial MT"/>
                <a:cs typeface="Arial MT"/>
              </a:rPr>
              <a:t>be</a:t>
            </a:r>
            <a:r>
              <a:rPr sz="2400" spc="-55" dirty="0">
                <a:latin typeface="Arial MT"/>
                <a:cs typeface="Arial MT"/>
              </a:rPr>
              <a:t> </a:t>
            </a:r>
            <a:r>
              <a:rPr sz="2400" dirty="0">
                <a:latin typeface="Arial MT"/>
                <a:cs typeface="Arial MT"/>
              </a:rPr>
              <a:t>used</a:t>
            </a:r>
            <a:r>
              <a:rPr sz="2400" spc="-65" dirty="0">
                <a:latin typeface="Arial MT"/>
                <a:cs typeface="Arial MT"/>
              </a:rPr>
              <a:t> </a:t>
            </a:r>
            <a:r>
              <a:rPr sz="2400" dirty="0">
                <a:latin typeface="Arial MT"/>
                <a:cs typeface="Arial MT"/>
              </a:rPr>
              <a:t>to</a:t>
            </a:r>
            <a:r>
              <a:rPr sz="2400" spc="-65" dirty="0">
                <a:latin typeface="Arial MT"/>
                <a:cs typeface="Arial MT"/>
              </a:rPr>
              <a:t> </a:t>
            </a:r>
            <a:r>
              <a:rPr sz="2400" dirty="0">
                <a:latin typeface="Arial MT"/>
                <a:cs typeface="Arial MT"/>
              </a:rPr>
              <a:t>avoid</a:t>
            </a:r>
            <a:r>
              <a:rPr sz="2400" spc="-40" dirty="0">
                <a:latin typeface="Arial MT"/>
                <a:cs typeface="Arial MT"/>
              </a:rPr>
              <a:t> </a:t>
            </a:r>
            <a:r>
              <a:rPr sz="2400" dirty="0">
                <a:latin typeface="Arial MT"/>
                <a:cs typeface="Arial MT"/>
              </a:rPr>
              <a:t>conflicting</a:t>
            </a:r>
            <a:r>
              <a:rPr sz="2400" spc="-50" dirty="0">
                <a:latin typeface="Arial MT"/>
                <a:cs typeface="Arial MT"/>
              </a:rPr>
              <a:t> </a:t>
            </a:r>
            <a:r>
              <a:rPr sz="2400" dirty="0">
                <a:latin typeface="Arial MT"/>
                <a:cs typeface="Arial MT"/>
              </a:rPr>
              <a:t>access</a:t>
            </a:r>
            <a:r>
              <a:rPr sz="2400" spc="-45" dirty="0">
                <a:latin typeface="Arial MT"/>
                <a:cs typeface="Arial MT"/>
              </a:rPr>
              <a:t> </a:t>
            </a:r>
            <a:r>
              <a:rPr sz="2400" dirty="0">
                <a:latin typeface="Arial MT"/>
                <a:cs typeface="Arial MT"/>
              </a:rPr>
              <a:t>to</a:t>
            </a:r>
            <a:r>
              <a:rPr sz="2400" spc="-75" dirty="0">
                <a:latin typeface="Arial MT"/>
                <a:cs typeface="Arial MT"/>
              </a:rPr>
              <a:t> </a:t>
            </a:r>
            <a:r>
              <a:rPr sz="2400" dirty="0">
                <a:latin typeface="Arial MT"/>
                <a:cs typeface="Arial MT"/>
              </a:rPr>
              <a:t>critical</a:t>
            </a:r>
            <a:r>
              <a:rPr sz="2400" spc="-50" dirty="0">
                <a:latin typeface="Arial MT"/>
                <a:cs typeface="Arial MT"/>
              </a:rPr>
              <a:t> </a:t>
            </a:r>
            <a:r>
              <a:rPr sz="2400" dirty="0">
                <a:latin typeface="Arial MT"/>
                <a:cs typeface="Arial MT"/>
              </a:rPr>
              <a:t>sections</a:t>
            </a:r>
            <a:r>
              <a:rPr sz="2400" spc="-50" dirty="0">
                <a:latin typeface="Arial MT"/>
                <a:cs typeface="Arial MT"/>
              </a:rPr>
              <a:t> </a:t>
            </a:r>
            <a:r>
              <a:rPr sz="2400" dirty="0">
                <a:latin typeface="Arial MT"/>
                <a:cs typeface="Arial MT"/>
              </a:rPr>
              <a:t>as</a:t>
            </a:r>
            <a:r>
              <a:rPr sz="2400" spc="-55" dirty="0">
                <a:latin typeface="Arial MT"/>
                <a:cs typeface="Arial MT"/>
              </a:rPr>
              <a:t> </a:t>
            </a:r>
            <a:r>
              <a:rPr sz="2400" spc="-10" dirty="0">
                <a:latin typeface="Arial MT"/>
                <a:cs typeface="Arial MT"/>
              </a:rPr>
              <a:t>well.</a:t>
            </a:r>
            <a:endParaRPr sz="2400">
              <a:latin typeface="Arial MT"/>
              <a:cs typeface="Arial MT"/>
            </a:endParaRPr>
          </a:p>
          <a:p>
            <a:pPr marL="354965" marR="5080" indent="-342900">
              <a:lnSpc>
                <a:spcPct val="100000"/>
              </a:lnSpc>
              <a:spcBef>
                <a:spcPts val="495"/>
              </a:spcBef>
              <a:buChar char="•"/>
              <a:tabLst>
                <a:tab pos="354965" algn="l"/>
              </a:tabLst>
            </a:pPr>
            <a:r>
              <a:rPr sz="2400" dirty="0">
                <a:latin typeface="Arial MT"/>
                <a:cs typeface="Arial MT"/>
              </a:rPr>
              <a:t>Think</a:t>
            </a:r>
            <a:r>
              <a:rPr sz="2400" spc="-40" dirty="0">
                <a:latin typeface="Arial MT"/>
                <a:cs typeface="Arial MT"/>
              </a:rPr>
              <a:t> </a:t>
            </a:r>
            <a:r>
              <a:rPr sz="2400" dirty="0">
                <a:latin typeface="Arial MT"/>
                <a:cs typeface="Arial MT"/>
              </a:rPr>
              <a:t>of</a:t>
            </a:r>
            <a:r>
              <a:rPr sz="2400" spc="-45" dirty="0">
                <a:latin typeface="Arial MT"/>
                <a:cs typeface="Arial MT"/>
              </a:rPr>
              <a:t> </a:t>
            </a:r>
            <a:r>
              <a:rPr sz="2400" dirty="0">
                <a:latin typeface="Arial MT"/>
                <a:cs typeface="Arial MT"/>
              </a:rPr>
              <a:t>it</a:t>
            </a:r>
            <a:r>
              <a:rPr sz="2400" spc="-50" dirty="0">
                <a:latin typeface="Arial MT"/>
                <a:cs typeface="Arial MT"/>
              </a:rPr>
              <a:t> </a:t>
            </a:r>
            <a:r>
              <a:rPr sz="2400" dirty="0">
                <a:latin typeface="Arial MT"/>
                <a:cs typeface="Arial MT"/>
              </a:rPr>
              <a:t>as</a:t>
            </a:r>
            <a:r>
              <a:rPr sz="2400" spc="-45" dirty="0">
                <a:latin typeface="Arial MT"/>
                <a:cs typeface="Arial MT"/>
              </a:rPr>
              <a:t> </a:t>
            </a:r>
            <a:r>
              <a:rPr sz="2400" dirty="0">
                <a:latin typeface="Arial MT"/>
                <a:cs typeface="Arial MT"/>
              </a:rPr>
              <a:t>a</a:t>
            </a:r>
            <a:r>
              <a:rPr sz="2400" spc="-55" dirty="0">
                <a:latin typeface="Arial MT"/>
                <a:cs typeface="Arial MT"/>
              </a:rPr>
              <a:t> </a:t>
            </a:r>
            <a:r>
              <a:rPr sz="2400" dirty="0">
                <a:latin typeface="Arial MT"/>
                <a:cs typeface="Arial MT"/>
              </a:rPr>
              <a:t>lock</a:t>
            </a:r>
            <a:r>
              <a:rPr sz="2400" spc="-35" dirty="0">
                <a:latin typeface="Arial MT"/>
                <a:cs typeface="Arial MT"/>
              </a:rPr>
              <a:t> </a:t>
            </a:r>
            <a:r>
              <a:rPr sz="2400" dirty="0">
                <a:latin typeface="Arial MT"/>
                <a:cs typeface="Arial MT"/>
              </a:rPr>
              <a:t>on</a:t>
            </a:r>
            <a:r>
              <a:rPr sz="2400" spc="-50" dirty="0">
                <a:latin typeface="Arial MT"/>
                <a:cs typeface="Arial MT"/>
              </a:rPr>
              <a:t> </a:t>
            </a:r>
            <a:r>
              <a:rPr sz="2400" dirty="0">
                <a:latin typeface="Arial MT"/>
                <a:cs typeface="Arial MT"/>
              </a:rPr>
              <a:t>a</a:t>
            </a:r>
            <a:r>
              <a:rPr sz="2400" spc="-55" dirty="0">
                <a:latin typeface="Arial MT"/>
                <a:cs typeface="Arial MT"/>
              </a:rPr>
              <a:t> </a:t>
            </a:r>
            <a:r>
              <a:rPr sz="2400" dirty="0">
                <a:latin typeface="Arial MT"/>
                <a:cs typeface="Arial MT"/>
              </a:rPr>
              <a:t>critical</a:t>
            </a:r>
            <a:r>
              <a:rPr sz="2400" spc="-40" dirty="0">
                <a:latin typeface="Arial MT"/>
                <a:cs typeface="Arial MT"/>
              </a:rPr>
              <a:t> </a:t>
            </a:r>
            <a:r>
              <a:rPr sz="2400" dirty="0">
                <a:latin typeface="Arial MT"/>
                <a:cs typeface="Arial MT"/>
              </a:rPr>
              <a:t>section,</a:t>
            </a:r>
            <a:r>
              <a:rPr sz="2400" spc="-50" dirty="0">
                <a:latin typeface="Arial MT"/>
                <a:cs typeface="Arial MT"/>
              </a:rPr>
              <a:t> </a:t>
            </a:r>
            <a:r>
              <a:rPr sz="2400" dirty="0">
                <a:latin typeface="Arial MT"/>
                <a:cs typeface="Arial MT"/>
              </a:rPr>
              <a:t>since</a:t>
            </a:r>
            <a:r>
              <a:rPr sz="2400" spc="-25" dirty="0">
                <a:latin typeface="Arial MT"/>
                <a:cs typeface="Arial MT"/>
              </a:rPr>
              <a:t> </a:t>
            </a:r>
            <a:r>
              <a:rPr sz="2400" dirty="0">
                <a:latin typeface="Arial MT"/>
                <a:cs typeface="Arial MT"/>
              </a:rPr>
              <a:t>mutexes</a:t>
            </a:r>
            <a:r>
              <a:rPr sz="2400" spc="-35" dirty="0">
                <a:latin typeface="Arial MT"/>
                <a:cs typeface="Arial MT"/>
              </a:rPr>
              <a:t> </a:t>
            </a:r>
            <a:r>
              <a:rPr sz="2400" dirty="0">
                <a:latin typeface="Arial MT"/>
                <a:cs typeface="Arial MT"/>
              </a:rPr>
              <a:t>arrange</a:t>
            </a:r>
            <a:r>
              <a:rPr sz="2400" spc="-45" dirty="0">
                <a:latin typeface="Arial MT"/>
                <a:cs typeface="Arial MT"/>
              </a:rPr>
              <a:t> </a:t>
            </a:r>
            <a:r>
              <a:rPr sz="2400" dirty="0">
                <a:latin typeface="Arial MT"/>
                <a:cs typeface="Arial MT"/>
              </a:rPr>
              <a:t>for</a:t>
            </a:r>
            <a:r>
              <a:rPr sz="2400" spc="-45" dirty="0">
                <a:latin typeface="Arial MT"/>
                <a:cs typeface="Arial MT"/>
              </a:rPr>
              <a:t> </a:t>
            </a:r>
            <a:r>
              <a:rPr sz="2400" spc="-10" dirty="0">
                <a:latin typeface="Arial MT"/>
                <a:cs typeface="Arial MT"/>
              </a:rPr>
              <a:t>mutually </a:t>
            </a:r>
            <a:r>
              <a:rPr sz="2400" dirty="0">
                <a:latin typeface="Arial MT"/>
                <a:cs typeface="Arial MT"/>
              </a:rPr>
              <a:t>exclusive</a:t>
            </a:r>
            <a:r>
              <a:rPr sz="2400" spc="-45" dirty="0">
                <a:latin typeface="Arial MT"/>
                <a:cs typeface="Arial MT"/>
              </a:rPr>
              <a:t> </a:t>
            </a:r>
            <a:r>
              <a:rPr sz="2400" dirty="0">
                <a:latin typeface="Arial MT"/>
                <a:cs typeface="Arial MT"/>
              </a:rPr>
              <a:t>access</a:t>
            </a:r>
            <a:r>
              <a:rPr sz="2400" spc="-65" dirty="0">
                <a:latin typeface="Arial MT"/>
                <a:cs typeface="Arial MT"/>
              </a:rPr>
              <a:t> </a:t>
            </a:r>
            <a:r>
              <a:rPr sz="2400" dirty="0">
                <a:latin typeface="Arial MT"/>
                <a:cs typeface="Arial MT"/>
              </a:rPr>
              <a:t>to</a:t>
            </a:r>
            <a:r>
              <a:rPr sz="2400" spc="-70" dirty="0">
                <a:latin typeface="Arial MT"/>
                <a:cs typeface="Arial MT"/>
              </a:rPr>
              <a:t> </a:t>
            </a:r>
            <a:r>
              <a:rPr sz="2400" dirty="0">
                <a:latin typeface="Arial MT"/>
                <a:cs typeface="Arial MT"/>
              </a:rPr>
              <a:t>a</a:t>
            </a:r>
            <a:r>
              <a:rPr sz="2400" spc="-70" dirty="0">
                <a:latin typeface="Arial MT"/>
                <a:cs typeface="Arial MT"/>
              </a:rPr>
              <a:t> </a:t>
            </a:r>
            <a:r>
              <a:rPr sz="2400" dirty="0">
                <a:latin typeface="Arial MT"/>
                <a:cs typeface="Arial MT"/>
              </a:rPr>
              <a:t>critical</a:t>
            </a:r>
            <a:r>
              <a:rPr sz="2400" spc="-70" dirty="0">
                <a:latin typeface="Arial MT"/>
                <a:cs typeface="Arial MT"/>
              </a:rPr>
              <a:t> </a:t>
            </a:r>
            <a:r>
              <a:rPr sz="2400" spc="-10" dirty="0">
                <a:latin typeface="Arial MT"/>
                <a:cs typeface="Arial MT"/>
              </a:rPr>
              <a:t>section.</a:t>
            </a:r>
            <a:endParaRPr sz="2400">
              <a:latin typeface="Arial MT"/>
              <a:cs typeface="Arial MT"/>
            </a:endParaRP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Concluding</a:t>
            </a:r>
            <a:r>
              <a:rPr spc="-204" dirty="0"/>
              <a:t> </a:t>
            </a:r>
            <a:r>
              <a:rPr dirty="0"/>
              <a:t>Remarks</a:t>
            </a:r>
            <a:r>
              <a:rPr spc="-185" dirty="0"/>
              <a:t> </a:t>
            </a:r>
            <a:r>
              <a:rPr spc="-25" dirty="0"/>
              <a:t>(5)</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1457325"/>
            <a:ext cx="10754360" cy="3571240"/>
          </a:xfrm>
          <a:prstGeom prst="rect">
            <a:avLst/>
          </a:prstGeom>
        </p:spPr>
        <p:txBody>
          <a:bodyPr vert="horz" wrap="square" lIns="0" tIns="74930" rIns="0" bIns="0" rtlCol="0">
            <a:spAutoFit/>
          </a:bodyPr>
          <a:lstStyle/>
          <a:p>
            <a:pPr marL="354965" indent="-342265">
              <a:lnSpc>
                <a:spcPct val="100000"/>
              </a:lnSpc>
              <a:spcBef>
                <a:spcPts val="590"/>
              </a:spcBef>
              <a:buFont typeface="Arial MT"/>
              <a:buChar char="•"/>
              <a:tabLst>
                <a:tab pos="354965" algn="l"/>
              </a:tabLst>
            </a:pPr>
            <a:r>
              <a:rPr sz="2400" dirty="0">
                <a:latin typeface="Arial MT"/>
                <a:cs typeface="Arial MT"/>
              </a:rPr>
              <a:t>A</a:t>
            </a:r>
            <a:r>
              <a:rPr sz="2400" spc="-60" dirty="0">
                <a:latin typeface="Arial MT"/>
                <a:cs typeface="Arial MT"/>
              </a:rPr>
              <a:t> </a:t>
            </a:r>
            <a:r>
              <a:rPr sz="2400" dirty="0">
                <a:solidFill>
                  <a:srgbClr val="FF0000"/>
                </a:solidFill>
                <a:latin typeface="Arial MT"/>
                <a:cs typeface="Arial MT"/>
              </a:rPr>
              <a:t>semaphore</a:t>
            </a:r>
            <a:r>
              <a:rPr sz="2400" spc="-45" dirty="0">
                <a:solidFill>
                  <a:srgbClr val="FF0000"/>
                </a:solidFill>
                <a:latin typeface="Arial MT"/>
                <a:cs typeface="Arial MT"/>
              </a:rPr>
              <a:t> </a:t>
            </a:r>
            <a:r>
              <a:rPr sz="2400" dirty="0">
                <a:latin typeface="Arial MT"/>
                <a:cs typeface="Arial MT"/>
              </a:rPr>
              <a:t>is</a:t>
            </a:r>
            <a:r>
              <a:rPr sz="2400" spc="-55" dirty="0">
                <a:latin typeface="Arial MT"/>
                <a:cs typeface="Arial MT"/>
              </a:rPr>
              <a:t> </a:t>
            </a:r>
            <a:r>
              <a:rPr sz="2400" dirty="0">
                <a:latin typeface="Arial MT"/>
                <a:cs typeface="Arial MT"/>
              </a:rPr>
              <a:t>the</a:t>
            </a:r>
            <a:r>
              <a:rPr sz="2400" spc="-60" dirty="0">
                <a:latin typeface="Arial MT"/>
                <a:cs typeface="Arial MT"/>
              </a:rPr>
              <a:t> </a:t>
            </a:r>
            <a:r>
              <a:rPr sz="2400" dirty="0">
                <a:latin typeface="Arial MT"/>
                <a:cs typeface="Arial MT"/>
              </a:rPr>
              <a:t>third</a:t>
            </a:r>
            <a:r>
              <a:rPr sz="2400" spc="-50" dirty="0">
                <a:latin typeface="Arial MT"/>
                <a:cs typeface="Arial MT"/>
              </a:rPr>
              <a:t> </a:t>
            </a:r>
            <a:r>
              <a:rPr sz="2400" dirty="0">
                <a:latin typeface="Arial MT"/>
                <a:cs typeface="Arial MT"/>
              </a:rPr>
              <a:t>way</a:t>
            </a:r>
            <a:r>
              <a:rPr sz="2400" spc="-55" dirty="0">
                <a:latin typeface="Arial MT"/>
                <a:cs typeface="Arial MT"/>
              </a:rPr>
              <a:t> </a:t>
            </a:r>
            <a:r>
              <a:rPr sz="2400" dirty="0">
                <a:latin typeface="Arial MT"/>
                <a:cs typeface="Arial MT"/>
              </a:rPr>
              <a:t>to</a:t>
            </a:r>
            <a:r>
              <a:rPr sz="2400" spc="-55" dirty="0">
                <a:latin typeface="Arial MT"/>
                <a:cs typeface="Arial MT"/>
              </a:rPr>
              <a:t> </a:t>
            </a:r>
            <a:r>
              <a:rPr sz="2400" dirty="0">
                <a:latin typeface="Arial MT"/>
                <a:cs typeface="Arial MT"/>
              </a:rPr>
              <a:t>avoid</a:t>
            </a:r>
            <a:r>
              <a:rPr sz="2400" spc="-35" dirty="0">
                <a:latin typeface="Arial MT"/>
                <a:cs typeface="Arial MT"/>
              </a:rPr>
              <a:t> </a:t>
            </a:r>
            <a:r>
              <a:rPr sz="2400" dirty="0">
                <a:latin typeface="Arial MT"/>
                <a:cs typeface="Arial MT"/>
              </a:rPr>
              <a:t>conflicting</a:t>
            </a:r>
            <a:r>
              <a:rPr sz="2400" spc="-40" dirty="0">
                <a:latin typeface="Arial MT"/>
                <a:cs typeface="Arial MT"/>
              </a:rPr>
              <a:t> </a:t>
            </a:r>
            <a:r>
              <a:rPr sz="2400" dirty="0">
                <a:latin typeface="Arial MT"/>
                <a:cs typeface="Arial MT"/>
              </a:rPr>
              <a:t>access</a:t>
            </a:r>
            <a:r>
              <a:rPr sz="2400" spc="-50" dirty="0">
                <a:latin typeface="Arial MT"/>
                <a:cs typeface="Arial MT"/>
              </a:rPr>
              <a:t> </a:t>
            </a:r>
            <a:r>
              <a:rPr sz="2400" dirty="0">
                <a:latin typeface="Arial MT"/>
                <a:cs typeface="Arial MT"/>
              </a:rPr>
              <a:t>to</a:t>
            </a:r>
            <a:r>
              <a:rPr sz="2400" spc="-55" dirty="0">
                <a:latin typeface="Arial MT"/>
                <a:cs typeface="Arial MT"/>
              </a:rPr>
              <a:t> </a:t>
            </a:r>
            <a:r>
              <a:rPr sz="2400" dirty="0">
                <a:latin typeface="Arial MT"/>
                <a:cs typeface="Arial MT"/>
              </a:rPr>
              <a:t>critical</a:t>
            </a:r>
            <a:r>
              <a:rPr sz="2400" spc="-55" dirty="0">
                <a:latin typeface="Arial MT"/>
                <a:cs typeface="Arial MT"/>
              </a:rPr>
              <a:t> </a:t>
            </a:r>
            <a:r>
              <a:rPr sz="2400" spc="-10" dirty="0">
                <a:latin typeface="Arial MT"/>
                <a:cs typeface="Arial MT"/>
              </a:rPr>
              <a:t>sections.</a:t>
            </a:r>
            <a:endParaRPr sz="2400">
              <a:latin typeface="Arial MT"/>
              <a:cs typeface="Arial MT"/>
            </a:endParaRPr>
          </a:p>
          <a:p>
            <a:pPr marL="354965" indent="-342265">
              <a:lnSpc>
                <a:spcPct val="100000"/>
              </a:lnSpc>
              <a:spcBef>
                <a:spcPts val="495"/>
              </a:spcBef>
              <a:buChar char="•"/>
              <a:tabLst>
                <a:tab pos="354965" algn="l"/>
              </a:tabLst>
            </a:pPr>
            <a:r>
              <a:rPr sz="2400" dirty="0">
                <a:latin typeface="Arial MT"/>
                <a:cs typeface="Arial MT"/>
              </a:rPr>
              <a:t>It</a:t>
            </a:r>
            <a:r>
              <a:rPr sz="2400" spc="-80" dirty="0">
                <a:latin typeface="Arial MT"/>
                <a:cs typeface="Arial MT"/>
              </a:rPr>
              <a:t> </a:t>
            </a:r>
            <a:r>
              <a:rPr sz="2400" dirty="0">
                <a:latin typeface="Arial MT"/>
                <a:cs typeface="Arial MT"/>
              </a:rPr>
              <a:t>is</a:t>
            </a:r>
            <a:r>
              <a:rPr sz="2400" spc="-65" dirty="0">
                <a:latin typeface="Arial MT"/>
                <a:cs typeface="Arial MT"/>
              </a:rPr>
              <a:t> </a:t>
            </a:r>
            <a:r>
              <a:rPr sz="2400" dirty="0">
                <a:latin typeface="Arial MT"/>
                <a:cs typeface="Arial MT"/>
              </a:rPr>
              <a:t>an</a:t>
            </a:r>
            <a:r>
              <a:rPr sz="2400" spc="-65" dirty="0">
                <a:latin typeface="Arial MT"/>
                <a:cs typeface="Arial MT"/>
              </a:rPr>
              <a:t> </a:t>
            </a:r>
            <a:r>
              <a:rPr sz="2400" dirty="0">
                <a:latin typeface="Arial MT"/>
                <a:cs typeface="Arial MT"/>
              </a:rPr>
              <a:t>unsigned</a:t>
            </a:r>
            <a:r>
              <a:rPr sz="2400" spc="-25" dirty="0">
                <a:latin typeface="Arial MT"/>
                <a:cs typeface="Arial MT"/>
              </a:rPr>
              <a:t> </a:t>
            </a:r>
            <a:r>
              <a:rPr sz="2400" dirty="0">
                <a:latin typeface="Arial MT"/>
                <a:cs typeface="Arial MT"/>
              </a:rPr>
              <a:t>int</a:t>
            </a:r>
            <a:r>
              <a:rPr sz="2400" spc="-70" dirty="0">
                <a:latin typeface="Arial MT"/>
                <a:cs typeface="Arial MT"/>
              </a:rPr>
              <a:t> </a:t>
            </a:r>
            <a:r>
              <a:rPr sz="2400" dirty="0">
                <a:latin typeface="Arial MT"/>
                <a:cs typeface="Arial MT"/>
              </a:rPr>
              <a:t>together</a:t>
            </a:r>
            <a:r>
              <a:rPr sz="2400" spc="-60" dirty="0">
                <a:latin typeface="Arial MT"/>
                <a:cs typeface="Arial MT"/>
              </a:rPr>
              <a:t> </a:t>
            </a:r>
            <a:r>
              <a:rPr sz="2400" dirty="0">
                <a:latin typeface="Arial MT"/>
                <a:cs typeface="Arial MT"/>
              </a:rPr>
              <a:t>with</a:t>
            </a:r>
            <a:r>
              <a:rPr sz="2400" spc="-65" dirty="0">
                <a:latin typeface="Arial MT"/>
                <a:cs typeface="Arial MT"/>
              </a:rPr>
              <a:t> </a:t>
            </a:r>
            <a:r>
              <a:rPr sz="2400" dirty="0">
                <a:latin typeface="Arial MT"/>
                <a:cs typeface="Arial MT"/>
              </a:rPr>
              <a:t>two</a:t>
            </a:r>
            <a:r>
              <a:rPr sz="2400" spc="-65" dirty="0">
                <a:latin typeface="Arial MT"/>
                <a:cs typeface="Arial MT"/>
              </a:rPr>
              <a:t> </a:t>
            </a:r>
            <a:r>
              <a:rPr sz="2400" dirty="0">
                <a:latin typeface="Arial MT"/>
                <a:cs typeface="Arial MT"/>
              </a:rPr>
              <a:t>operations:</a:t>
            </a:r>
            <a:r>
              <a:rPr sz="2400" spc="-45" dirty="0">
                <a:latin typeface="Arial MT"/>
                <a:cs typeface="Arial MT"/>
              </a:rPr>
              <a:t> </a:t>
            </a:r>
            <a:r>
              <a:rPr sz="2400" dirty="0">
                <a:latin typeface="Arial MT"/>
                <a:cs typeface="Arial MT"/>
              </a:rPr>
              <a:t>sem_wait</a:t>
            </a:r>
            <a:r>
              <a:rPr sz="2400" spc="-40" dirty="0">
                <a:latin typeface="Arial MT"/>
                <a:cs typeface="Arial MT"/>
              </a:rPr>
              <a:t> </a:t>
            </a:r>
            <a:r>
              <a:rPr sz="2400" dirty="0">
                <a:latin typeface="Arial MT"/>
                <a:cs typeface="Arial MT"/>
              </a:rPr>
              <a:t>and</a:t>
            </a:r>
            <a:r>
              <a:rPr sz="2400" spc="-65" dirty="0">
                <a:latin typeface="Arial MT"/>
                <a:cs typeface="Arial MT"/>
              </a:rPr>
              <a:t> </a:t>
            </a:r>
            <a:r>
              <a:rPr sz="2400" spc="-10" dirty="0">
                <a:latin typeface="Arial MT"/>
                <a:cs typeface="Arial MT"/>
              </a:rPr>
              <a:t>sem_post.</a:t>
            </a:r>
            <a:endParaRPr sz="2400">
              <a:latin typeface="Arial MT"/>
              <a:cs typeface="Arial MT"/>
            </a:endParaRPr>
          </a:p>
          <a:p>
            <a:pPr marL="354965" marR="67945" indent="-342900">
              <a:lnSpc>
                <a:spcPct val="100000"/>
              </a:lnSpc>
              <a:spcBef>
                <a:spcPts val="500"/>
              </a:spcBef>
              <a:buChar char="•"/>
              <a:tabLst>
                <a:tab pos="354965" algn="l"/>
              </a:tabLst>
            </a:pPr>
            <a:r>
              <a:rPr sz="2400" dirty="0">
                <a:latin typeface="Arial MT"/>
                <a:cs typeface="Arial MT"/>
              </a:rPr>
              <a:t>Semaphores</a:t>
            </a:r>
            <a:r>
              <a:rPr sz="2400" spc="-65" dirty="0">
                <a:latin typeface="Arial MT"/>
                <a:cs typeface="Arial MT"/>
              </a:rPr>
              <a:t> </a:t>
            </a:r>
            <a:r>
              <a:rPr sz="2400" dirty="0">
                <a:latin typeface="Arial MT"/>
                <a:cs typeface="Arial MT"/>
              </a:rPr>
              <a:t>are</a:t>
            </a:r>
            <a:r>
              <a:rPr sz="2400" spc="-90" dirty="0">
                <a:latin typeface="Arial MT"/>
                <a:cs typeface="Arial MT"/>
              </a:rPr>
              <a:t> </a:t>
            </a:r>
            <a:r>
              <a:rPr sz="2400" dirty="0">
                <a:latin typeface="Arial MT"/>
                <a:cs typeface="Arial MT"/>
              </a:rPr>
              <a:t>more</a:t>
            </a:r>
            <a:r>
              <a:rPr sz="2400" spc="-80" dirty="0">
                <a:latin typeface="Arial MT"/>
                <a:cs typeface="Arial MT"/>
              </a:rPr>
              <a:t> </a:t>
            </a:r>
            <a:r>
              <a:rPr sz="2400" dirty="0">
                <a:latin typeface="Arial MT"/>
                <a:cs typeface="Arial MT"/>
              </a:rPr>
              <a:t>powerful</a:t>
            </a:r>
            <a:r>
              <a:rPr sz="2400" spc="-75" dirty="0">
                <a:latin typeface="Arial MT"/>
                <a:cs typeface="Arial MT"/>
              </a:rPr>
              <a:t> </a:t>
            </a:r>
            <a:r>
              <a:rPr sz="2400" dirty="0">
                <a:latin typeface="Arial MT"/>
                <a:cs typeface="Arial MT"/>
              </a:rPr>
              <a:t>than</a:t>
            </a:r>
            <a:r>
              <a:rPr sz="2400" spc="-80" dirty="0">
                <a:latin typeface="Arial MT"/>
                <a:cs typeface="Arial MT"/>
              </a:rPr>
              <a:t> </a:t>
            </a:r>
            <a:r>
              <a:rPr sz="2400" dirty="0">
                <a:latin typeface="Arial MT"/>
                <a:cs typeface="Arial MT"/>
              </a:rPr>
              <a:t>mutexes</a:t>
            </a:r>
            <a:r>
              <a:rPr sz="2400" spc="-75" dirty="0">
                <a:latin typeface="Arial MT"/>
                <a:cs typeface="Arial MT"/>
              </a:rPr>
              <a:t> </a:t>
            </a:r>
            <a:r>
              <a:rPr sz="2400" dirty="0">
                <a:latin typeface="Arial MT"/>
                <a:cs typeface="Arial MT"/>
              </a:rPr>
              <a:t>since</a:t>
            </a:r>
            <a:r>
              <a:rPr sz="2400" spc="-70" dirty="0">
                <a:latin typeface="Arial MT"/>
                <a:cs typeface="Arial MT"/>
              </a:rPr>
              <a:t> </a:t>
            </a:r>
            <a:r>
              <a:rPr sz="2400" dirty="0">
                <a:latin typeface="Arial MT"/>
                <a:cs typeface="Arial MT"/>
              </a:rPr>
              <a:t>they</a:t>
            </a:r>
            <a:r>
              <a:rPr sz="2400" spc="-80" dirty="0">
                <a:latin typeface="Arial MT"/>
                <a:cs typeface="Arial MT"/>
              </a:rPr>
              <a:t> </a:t>
            </a:r>
            <a:r>
              <a:rPr sz="2400" dirty="0">
                <a:latin typeface="Arial MT"/>
                <a:cs typeface="Arial MT"/>
              </a:rPr>
              <a:t>can</a:t>
            </a:r>
            <a:r>
              <a:rPr sz="2400" spc="-80" dirty="0">
                <a:latin typeface="Arial MT"/>
                <a:cs typeface="Arial MT"/>
              </a:rPr>
              <a:t> </a:t>
            </a:r>
            <a:r>
              <a:rPr sz="2400" dirty="0">
                <a:latin typeface="Arial MT"/>
                <a:cs typeface="Arial MT"/>
              </a:rPr>
              <a:t>be</a:t>
            </a:r>
            <a:r>
              <a:rPr sz="2400" spc="-80" dirty="0">
                <a:latin typeface="Arial MT"/>
                <a:cs typeface="Arial MT"/>
              </a:rPr>
              <a:t> </a:t>
            </a:r>
            <a:r>
              <a:rPr sz="2400" dirty="0">
                <a:latin typeface="Arial MT"/>
                <a:cs typeface="Arial MT"/>
              </a:rPr>
              <a:t>initialized</a:t>
            </a:r>
            <a:r>
              <a:rPr sz="2400" spc="-45" dirty="0">
                <a:latin typeface="Arial MT"/>
                <a:cs typeface="Arial MT"/>
              </a:rPr>
              <a:t> </a:t>
            </a:r>
            <a:r>
              <a:rPr sz="2400" spc="-25" dirty="0">
                <a:latin typeface="Arial MT"/>
                <a:cs typeface="Arial MT"/>
              </a:rPr>
              <a:t>to </a:t>
            </a:r>
            <a:r>
              <a:rPr sz="2400" dirty="0">
                <a:latin typeface="Arial MT"/>
                <a:cs typeface="Arial MT"/>
              </a:rPr>
              <a:t>any</a:t>
            </a:r>
            <a:r>
              <a:rPr sz="2400" spc="-114" dirty="0">
                <a:latin typeface="Arial MT"/>
                <a:cs typeface="Arial MT"/>
              </a:rPr>
              <a:t> </a:t>
            </a:r>
            <a:r>
              <a:rPr sz="2400" dirty="0">
                <a:latin typeface="Arial MT"/>
                <a:cs typeface="Arial MT"/>
              </a:rPr>
              <a:t>nonnegative</a:t>
            </a:r>
            <a:r>
              <a:rPr sz="2400" spc="-85" dirty="0">
                <a:latin typeface="Arial MT"/>
                <a:cs typeface="Arial MT"/>
              </a:rPr>
              <a:t> </a:t>
            </a:r>
            <a:r>
              <a:rPr sz="2400" spc="-10" dirty="0">
                <a:latin typeface="Arial MT"/>
                <a:cs typeface="Arial MT"/>
              </a:rPr>
              <a:t>value.</a:t>
            </a:r>
            <a:endParaRPr sz="2400">
              <a:latin typeface="Arial MT"/>
              <a:cs typeface="Arial MT"/>
            </a:endParaRPr>
          </a:p>
          <a:p>
            <a:pPr marL="354965" marR="5080" indent="-342900">
              <a:lnSpc>
                <a:spcPct val="100000"/>
              </a:lnSpc>
              <a:spcBef>
                <a:spcPts val="509"/>
              </a:spcBef>
              <a:buClr>
                <a:srgbClr val="000000"/>
              </a:buClr>
              <a:buChar char="•"/>
              <a:tabLst>
                <a:tab pos="354965" algn="l"/>
              </a:tabLst>
            </a:pPr>
            <a:r>
              <a:rPr sz="2400" dirty="0">
                <a:solidFill>
                  <a:srgbClr val="1F2023"/>
                </a:solidFill>
                <a:latin typeface="Arial MT"/>
                <a:cs typeface="Arial MT"/>
              </a:rPr>
              <a:t>A</a:t>
            </a:r>
            <a:r>
              <a:rPr sz="2400" spc="-60" dirty="0">
                <a:solidFill>
                  <a:srgbClr val="1F2023"/>
                </a:solidFill>
                <a:latin typeface="Arial MT"/>
                <a:cs typeface="Arial MT"/>
              </a:rPr>
              <a:t> </a:t>
            </a:r>
            <a:r>
              <a:rPr sz="2400" dirty="0">
                <a:solidFill>
                  <a:srgbClr val="1F2023"/>
                </a:solidFill>
                <a:latin typeface="Arial MT"/>
                <a:cs typeface="Arial MT"/>
              </a:rPr>
              <a:t>semaphore</a:t>
            </a:r>
            <a:r>
              <a:rPr sz="2400" spc="-55" dirty="0">
                <a:solidFill>
                  <a:srgbClr val="1F2023"/>
                </a:solidFill>
                <a:latin typeface="Arial MT"/>
                <a:cs typeface="Arial MT"/>
              </a:rPr>
              <a:t> </a:t>
            </a:r>
            <a:r>
              <a:rPr sz="2400" dirty="0">
                <a:solidFill>
                  <a:srgbClr val="1F2023"/>
                </a:solidFill>
                <a:latin typeface="Arial MT"/>
                <a:cs typeface="Arial MT"/>
              </a:rPr>
              <a:t>is</a:t>
            </a:r>
            <a:r>
              <a:rPr sz="2400" spc="-60" dirty="0">
                <a:solidFill>
                  <a:srgbClr val="1F2023"/>
                </a:solidFill>
                <a:latin typeface="Arial MT"/>
                <a:cs typeface="Arial MT"/>
              </a:rPr>
              <a:t> </a:t>
            </a:r>
            <a:r>
              <a:rPr sz="2400" dirty="0">
                <a:solidFill>
                  <a:srgbClr val="1F2023"/>
                </a:solidFill>
                <a:latin typeface="Arial MT"/>
                <a:cs typeface="Arial MT"/>
              </a:rPr>
              <a:t>a</a:t>
            </a:r>
            <a:r>
              <a:rPr sz="2400" spc="-60" dirty="0">
                <a:solidFill>
                  <a:srgbClr val="1F2023"/>
                </a:solidFill>
                <a:latin typeface="Arial MT"/>
                <a:cs typeface="Arial MT"/>
              </a:rPr>
              <a:t> </a:t>
            </a:r>
            <a:r>
              <a:rPr sz="2400" dirty="0">
                <a:solidFill>
                  <a:srgbClr val="1F2023"/>
                </a:solidFill>
                <a:latin typeface="Arial MT"/>
                <a:cs typeface="Arial MT"/>
              </a:rPr>
              <a:t>variable</a:t>
            </a:r>
            <a:r>
              <a:rPr sz="2400" spc="-40" dirty="0">
                <a:solidFill>
                  <a:srgbClr val="1F2023"/>
                </a:solidFill>
                <a:latin typeface="Arial MT"/>
                <a:cs typeface="Arial MT"/>
              </a:rPr>
              <a:t> </a:t>
            </a:r>
            <a:r>
              <a:rPr sz="2400" dirty="0">
                <a:solidFill>
                  <a:srgbClr val="1F2023"/>
                </a:solidFill>
                <a:latin typeface="Arial MT"/>
                <a:cs typeface="Arial MT"/>
              </a:rPr>
              <a:t>used</a:t>
            </a:r>
            <a:r>
              <a:rPr sz="2400" spc="-60" dirty="0">
                <a:solidFill>
                  <a:srgbClr val="1F2023"/>
                </a:solidFill>
                <a:latin typeface="Arial MT"/>
                <a:cs typeface="Arial MT"/>
              </a:rPr>
              <a:t> </a:t>
            </a:r>
            <a:r>
              <a:rPr sz="2400" dirty="0">
                <a:solidFill>
                  <a:srgbClr val="1F2023"/>
                </a:solidFill>
                <a:latin typeface="Arial MT"/>
                <a:cs typeface="Arial MT"/>
              </a:rPr>
              <a:t>to</a:t>
            </a:r>
            <a:r>
              <a:rPr sz="2400" spc="-60" dirty="0">
                <a:solidFill>
                  <a:srgbClr val="1F2023"/>
                </a:solidFill>
                <a:latin typeface="Arial MT"/>
                <a:cs typeface="Arial MT"/>
              </a:rPr>
              <a:t> </a:t>
            </a:r>
            <a:r>
              <a:rPr sz="2400" dirty="0">
                <a:solidFill>
                  <a:srgbClr val="1F2023"/>
                </a:solidFill>
                <a:latin typeface="Arial MT"/>
                <a:cs typeface="Arial MT"/>
              </a:rPr>
              <a:t>control</a:t>
            </a:r>
            <a:r>
              <a:rPr sz="2400" spc="-55" dirty="0">
                <a:solidFill>
                  <a:srgbClr val="1F2023"/>
                </a:solidFill>
                <a:latin typeface="Arial MT"/>
                <a:cs typeface="Arial MT"/>
              </a:rPr>
              <a:t> </a:t>
            </a:r>
            <a:r>
              <a:rPr sz="2400" dirty="0">
                <a:solidFill>
                  <a:srgbClr val="1F2023"/>
                </a:solidFill>
                <a:latin typeface="Arial MT"/>
                <a:cs typeface="Arial MT"/>
              </a:rPr>
              <a:t>access</a:t>
            </a:r>
            <a:r>
              <a:rPr sz="2400" spc="-60" dirty="0">
                <a:solidFill>
                  <a:srgbClr val="1F2023"/>
                </a:solidFill>
                <a:latin typeface="Arial MT"/>
                <a:cs typeface="Arial MT"/>
              </a:rPr>
              <a:t> </a:t>
            </a:r>
            <a:r>
              <a:rPr sz="2400" dirty="0">
                <a:solidFill>
                  <a:srgbClr val="1F2023"/>
                </a:solidFill>
                <a:latin typeface="Arial MT"/>
                <a:cs typeface="Arial MT"/>
              </a:rPr>
              <a:t>to</a:t>
            </a:r>
            <a:r>
              <a:rPr sz="2400" spc="-55" dirty="0">
                <a:solidFill>
                  <a:srgbClr val="1F2023"/>
                </a:solidFill>
                <a:latin typeface="Arial MT"/>
                <a:cs typeface="Arial MT"/>
              </a:rPr>
              <a:t> </a:t>
            </a:r>
            <a:r>
              <a:rPr sz="2400" dirty="0">
                <a:solidFill>
                  <a:srgbClr val="1F2023"/>
                </a:solidFill>
                <a:latin typeface="Arial MT"/>
                <a:cs typeface="Arial MT"/>
              </a:rPr>
              <a:t>a</a:t>
            </a:r>
            <a:r>
              <a:rPr sz="2400" spc="-75" dirty="0">
                <a:solidFill>
                  <a:srgbClr val="1F2023"/>
                </a:solidFill>
                <a:latin typeface="Arial MT"/>
                <a:cs typeface="Arial MT"/>
              </a:rPr>
              <a:t> </a:t>
            </a:r>
            <a:r>
              <a:rPr sz="2400" dirty="0">
                <a:solidFill>
                  <a:srgbClr val="1F2023"/>
                </a:solidFill>
                <a:latin typeface="Arial MT"/>
                <a:cs typeface="Arial MT"/>
              </a:rPr>
              <a:t>shared</a:t>
            </a:r>
            <a:r>
              <a:rPr sz="2400" spc="-55" dirty="0">
                <a:solidFill>
                  <a:srgbClr val="1F2023"/>
                </a:solidFill>
                <a:latin typeface="Arial MT"/>
                <a:cs typeface="Arial MT"/>
              </a:rPr>
              <a:t> </a:t>
            </a:r>
            <a:r>
              <a:rPr sz="2400" dirty="0">
                <a:solidFill>
                  <a:srgbClr val="1F2023"/>
                </a:solidFill>
                <a:latin typeface="Arial MT"/>
                <a:cs typeface="Arial MT"/>
              </a:rPr>
              <a:t>resource</a:t>
            </a:r>
            <a:r>
              <a:rPr sz="2400" spc="-60" dirty="0">
                <a:solidFill>
                  <a:srgbClr val="1F2023"/>
                </a:solidFill>
                <a:latin typeface="Arial MT"/>
                <a:cs typeface="Arial MT"/>
              </a:rPr>
              <a:t> </a:t>
            </a:r>
            <a:r>
              <a:rPr sz="2400" spc="-10" dirty="0">
                <a:solidFill>
                  <a:srgbClr val="1F2023"/>
                </a:solidFill>
                <a:latin typeface="Arial MT"/>
                <a:cs typeface="Arial MT"/>
              </a:rPr>
              <a:t>within </a:t>
            </a:r>
            <a:r>
              <a:rPr sz="2400" dirty="0">
                <a:solidFill>
                  <a:srgbClr val="1F2023"/>
                </a:solidFill>
                <a:latin typeface="Arial MT"/>
                <a:cs typeface="Arial MT"/>
              </a:rPr>
              <a:t>the</a:t>
            </a:r>
            <a:r>
              <a:rPr sz="2400" spc="-55" dirty="0">
                <a:solidFill>
                  <a:srgbClr val="1F2023"/>
                </a:solidFill>
                <a:latin typeface="Arial MT"/>
                <a:cs typeface="Arial MT"/>
              </a:rPr>
              <a:t> </a:t>
            </a:r>
            <a:r>
              <a:rPr sz="2400" dirty="0">
                <a:solidFill>
                  <a:srgbClr val="1F2023"/>
                </a:solidFill>
                <a:latin typeface="Arial MT"/>
                <a:cs typeface="Arial MT"/>
              </a:rPr>
              <a:t>operating</a:t>
            </a:r>
            <a:r>
              <a:rPr sz="2400" spc="-40" dirty="0">
                <a:solidFill>
                  <a:srgbClr val="1F2023"/>
                </a:solidFill>
                <a:latin typeface="Arial MT"/>
                <a:cs typeface="Arial MT"/>
              </a:rPr>
              <a:t> </a:t>
            </a:r>
            <a:r>
              <a:rPr sz="2400" dirty="0">
                <a:solidFill>
                  <a:srgbClr val="1F2023"/>
                </a:solidFill>
                <a:latin typeface="Arial MT"/>
                <a:cs typeface="Arial MT"/>
              </a:rPr>
              <a:t>system,</a:t>
            </a:r>
            <a:r>
              <a:rPr sz="2400" spc="-70" dirty="0">
                <a:solidFill>
                  <a:srgbClr val="1F2023"/>
                </a:solidFill>
                <a:latin typeface="Arial MT"/>
                <a:cs typeface="Arial MT"/>
              </a:rPr>
              <a:t> </a:t>
            </a:r>
            <a:r>
              <a:rPr sz="2400" dirty="0">
                <a:solidFill>
                  <a:srgbClr val="1F2023"/>
                </a:solidFill>
                <a:latin typeface="Arial MT"/>
                <a:cs typeface="Arial MT"/>
              </a:rPr>
              <a:t>and</a:t>
            </a:r>
            <a:r>
              <a:rPr sz="2400" spc="-60" dirty="0">
                <a:solidFill>
                  <a:srgbClr val="1F2023"/>
                </a:solidFill>
                <a:latin typeface="Arial MT"/>
                <a:cs typeface="Arial MT"/>
              </a:rPr>
              <a:t> </a:t>
            </a:r>
            <a:r>
              <a:rPr sz="2400" dirty="0">
                <a:solidFill>
                  <a:srgbClr val="1F2023"/>
                </a:solidFill>
                <a:latin typeface="Arial MT"/>
                <a:cs typeface="Arial MT"/>
              </a:rPr>
              <a:t>a</a:t>
            </a:r>
            <a:r>
              <a:rPr sz="2400" spc="-55" dirty="0">
                <a:solidFill>
                  <a:srgbClr val="1F2023"/>
                </a:solidFill>
                <a:latin typeface="Arial MT"/>
                <a:cs typeface="Arial MT"/>
              </a:rPr>
              <a:t> </a:t>
            </a:r>
            <a:r>
              <a:rPr sz="2400" dirty="0">
                <a:solidFill>
                  <a:srgbClr val="1F2023"/>
                </a:solidFill>
                <a:latin typeface="Arial MT"/>
                <a:cs typeface="Arial MT"/>
              </a:rPr>
              <a:t>mutex</a:t>
            </a:r>
            <a:r>
              <a:rPr sz="2400" spc="-65" dirty="0">
                <a:solidFill>
                  <a:srgbClr val="1F2023"/>
                </a:solidFill>
                <a:latin typeface="Arial MT"/>
                <a:cs typeface="Arial MT"/>
              </a:rPr>
              <a:t> </a:t>
            </a:r>
            <a:r>
              <a:rPr sz="2400" dirty="0">
                <a:solidFill>
                  <a:srgbClr val="1F2023"/>
                </a:solidFill>
                <a:latin typeface="Arial MT"/>
                <a:cs typeface="Arial MT"/>
              </a:rPr>
              <a:t>is</a:t>
            </a:r>
            <a:r>
              <a:rPr sz="2400" spc="-55" dirty="0">
                <a:solidFill>
                  <a:srgbClr val="1F2023"/>
                </a:solidFill>
                <a:latin typeface="Arial MT"/>
                <a:cs typeface="Arial MT"/>
              </a:rPr>
              <a:t> </a:t>
            </a:r>
            <a:r>
              <a:rPr sz="2400" dirty="0">
                <a:solidFill>
                  <a:srgbClr val="1F2023"/>
                </a:solidFill>
                <a:latin typeface="Arial MT"/>
                <a:cs typeface="Arial MT"/>
              </a:rPr>
              <a:t>simply</a:t>
            </a:r>
            <a:r>
              <a:rPr sz="2400" spc="-45" dirty="0">
                <a:solidFill>
                  <a:srgbClr val="1F2023"/>
                </a:solidFill>
                <a:latin typeface="Arial MT"/>
                <a:cs typeface="Arial MT"/>
              </a:rPr>
              <a:t> </a:t>
            </a:r>
            <a:r>
              <a:rPr sz="2400" dirty="0">
                <a:solidFill>
                  <a:srgbClr val="1F2023"/>
                </a:solidFill>
                <a:latin typeface="Arial MT"/>
                <a:cs typeface="Arial MT"/>
              </a:rPr>
              <a:t>a</a:t>
            </a:r>
            <a:r>
              <a:rPr sz="2400" spc="-55" dirty="0">
                <a:solidFill>
                  <a:srgbClr val="1F2023"/>
                </a:solidFill>
                <a:latin typeface="Arial MT"/>
                <a:cs typeface="Arial MT"/>
              </a:rPr>
              <a:t> </a:t>
            </a:r>
            <a:r>
              <a:rPr sz="2400" dirty="0">
                <a:solidFill>
                  <a:srgbClr val="1F2023"/>
                </a:solidFill>
                <a:latin typeface="Arial MT"/>
                <a:cs typeface="Arial MT"/>
              </a:rPr>
              <a:t>lock</a:t>
            </a:r>
            <a:r>
              <a:rPr sz="2400" spc="-55" dirty="0">
                <a:solidFill>
                  <a:srgbClr val="1F2023"/>
                </a:solidFill>
                <a:latin typeface="Arial MT"/>
                <a:cs typeface="Arial MT"/>
              </a:rPr>
              <a:t> </a:t>
            </a:r>
            <a:r>
              <a:rPr sz="2400" dirty="0">
                <a:solidFill>
                  <a:srgbClr val="1F2023"/>
                </a:solidFill>
                <a:latin typeface="Arial MT"/>
                <a:cs typeface="Arial MT"/>
              </a:rPr>
              <a:t>acquired</a:t>
            </a:r>
            <a:r>
              <a:rPr sz="2400" spc="-30" dirty="0">
                <a:solidFill>
                  <a:srgbClr val="1F2023"/>
                </a:solidFill>
                <a:latin typeface="Arial MT"/>
                <a:cs typeface="Arial MT"/>
              </a:rPr>
              <a:t> </a:t>
            </a:r>
            <a:r>
              <a:rPr sz="2400" dirty="0">
                <a:solidFill>
                  <a:srgbClr val="1F2023"/>
                </a:solidFill>
                <a:latin typeface="Arial MT"/>
                <a:cs typeface="Arial MT"/>
              </a:rPr>
              <a:t>before</a:t>
            </a:r>
            <a:r>
              <a:rPr sz="2400" spc="-50" dirty="0">
                <a:solidFill>
                  <a:srgbClr val="1F2023"/>
                </a:solidFill>
                <a:latin typeface="Arial MT"/>
                <a:cs typeface="Arial MT"/>
              </a:rPr>
              <a:t> </a:t>
            </a:r>
            <a:r>
              <a:rPr sz="2400" spc="-10" dirty="0">
                <a:solidFill>
                  <a:srgbClr val="1F2023"/>
                </a:solidFill>
                <a:latin typeface="Arial MT"/>
                <a:cs typeface="Arial MT"/>
              </a:rPr>
              <a:t>entering</a:t>
            </a:r>
            <a:r>
              <a:rPr sz="2400" spc="600" dirty="0">
                <a:solidFill>
                  <a:srgbClr val="1F2023"/>
                </a:solidFill>
                <a:latin typeface="Arial MT"/>
                <a:cs typeface="Arial MT"/>
              </a:rPr>
              <a:t> </a:t>
            </a:r>
            <a:r>
              <a:rPr sz="2400" dirty="0">
                <a:solidFill>
                  <a:srgbClr val="1F2023"/>
                </a:solidFill>
                <a:latin typeface="Arial MT"/>
                <a:cs typeface="Arial MT"/>
              </a:rPr>
              <a:t>a</a:t>
            </a:r>
            <a:r>
              <a:rPr sz="2400" spc="-45" dirty="0">
                <a:solidFill>
                  <a:srgbClr val="1F2023"/>
                </a:solidFill>
                <a:latin typeface="Arial MT"/>
                <a:cs typeface="Arial MT"/>
              </a:rPr>
              <a:t> </a:t>
            </a:r>
            <a:r>
              <a:rPr sz="2400" dirty="0">
                <a:solidFill>
                  <a:srgbClr val="1F2023"/>
                </a:solidFill>
                <a:latin typeface="Arial MT"/>
                <a:cs typeface="Arial MT"/>
              </a:rPr>
              <a:t>critical</a:t>
            </a:r>
            <a:r>
              <a:rPr sz="2400" spc="-40" dirty="0">
                <a:solidFill>
                  <a:srgbClr val="1F2023"/>
                </a:solidFill>
                <a:latin typeface="Arial MT"/>
                <a:cs typeface="Arial MT"/>
              </a:rPr>
              <a:t> </a:t>
            </a:r>
            <a:r>
              <a:rPr sz="2400" dirty="0">
                <a:solidFill>
                  <a:srgbClr val="1F2023"/>
                </a:solidFill>
                <a:latin typeface="Arial MT"/>
                <a:cs typeface="Arial MT"/>
              </a:rPr>
              <a:t>section</a:t>
            </a:r>
            <a:r>
              <a:rPr sz="2400" spc="-50" dirty="0">
                <a:solidFill>
                  <a:srgbClr val="1F2023"/>
                </a:solidFill>
                <a:latin typeface="Arial MT"/>
                <a:cs typeface="Arial MT"/>
              </a:rPr>
              <a:t> </a:t>
            </a:r>
            <a:r>
              <a:rPr sz="2400" dirty="0">
                <a:solidFill>
                  <a:srgbClr val="1F2023"/>
                </a:solidFill>
                <a:latin typeface="Arial MT"/>
                <a:cs typeface="Arial MT"/>
              </a:rPr>
              <a:t>and</a:t>
            </a:r>
            <a:r>
              <a:rPr sz="2400" spc="-40" dirty="0">
                <a:solidFill>
                  <a:srgbClr val="1F2023"/>
                </a:solidFill>
                <a:latin typeface="Arial MT"/>
                <a:cs typeface="Arial MT"/>
              </a:rPr>
              <a:t> </a:t>
            </a:r>
            <a:r>
              <a:rPr sz="2400" dirty="0">
                <a:solidFill>
                  <a:srgbClr val="1F2023"/>
                </a:solidFill>
                <a:latin typeface="Arial MT"/>
                <a:cs typeface="Arial MT"/>
              </a:rPr>
              <a:t>releasing</a:t>
            </a:r>
            <a:r>
              <a:rPr sz="2400" spc="-15" dirty="0">
                <a:solidFill>
                  <a:srgbClr val="1F2023"/>
                </a:solidFill>
                <a:latin typeface="Arial MT"/>
                <a:cs typeface="Arial MT"/>
              </a:rPr>
              <a:t> </a:t>
            </a:r>
            <a:r>
              <a:rPr sz="2400" dirty="0">
                <a:solidFill>
                  <a:srgbClr val="1F2023"/>
                </a:solidFill>
                <a:latin typeface="Arial MT"/>
                <a:cs typeface="Arial MT"/>
              </a:rPr>
              <a:t>it.</a:t>
            </a:r>
            <a:r>
              <a:rPr sz="2400" spc="-45" dirty="0">
                <a:solidFill>
                  <a:srgbClr val="1F2023"/>
                </a:solidFill>
                <a:latin typeface="Arial MT"/>
                <a:cs typeface="Arial MT"/>
              </a:rPr>
              <a:t> </a:t>
            </a:r>
            <a:r>
              <a:rPr sz="2400" b="1" dirty="0">
                <a:solidFill>
                  <a:srgbClr val="1F2023"/>
                </a:solidFill>
                <a:latin typeface="Arial"/>
                <a:cs typeface="Arial"/>
              </a:rPr>
              <a:t>A</a:t>
            </a:r>
            <a:r>
              <a:rPr sz="2400" b="1" spc="-45" dirty="0">
                <a:solidFill>
                  <a:srgbClr val="1F2023"/>
                </a:solidFill>
                <a:latin typeface="Arial"/>
                <a:cs typeface="Arial"/>
              </a:rPr>
              <a:t> </a:t>
            </a:r>
            <a:r>
              <a:rPr sz="2400" b="1" dirty="0">
                <a:solidFill>
                  <a:srgbClr val="1F2023"/>
                </a:solidFill>
                <a:latin typeface="Arial"/>
                <a:cs typeface="Arial"/>
              </a:rPr>
              <a:t>semaphore</a:t>
            </a:r>
            <a:r>
              <a:rPr sz="2400" b="1" spc="-30" dirty="0">
                <a:solidFill>
                  <a:srgbClr val="1F2023"/>
                </a:solidFill>
                <a:latin typeface="Arial"/>
                <a:cs typeface="Arial"/>
              </a:rPr>
              <a:t> </a:t>
            </a:r>
            <a:r>
              <a:rPr sz="2400" b="1" dirty="0">
                <a:solidFill>
                  <a:srgbClr val="1F2023"/>
                </a:solidFill>
                <a:latin typeface="Arial"/>
                <a:cs typeface="Arial"/>
              </a:rPr>
              <a:t>is</a:t>
            </a:r>
            <a:r>
              <a:rPr sz="2400" b="1" spc="-40" dirty="0">
                <a:solidFill>
                  <a:srgbClr val="1F2023"/>
                </a:solidFill>
                <a:latin typeface="Arial"/>
                <a:cs typeface="Arial"/>
              </a:rPr>
              <a:t> </a:t>
            </a:r>
            <a:r>
              <a:rPr sz="2400" b="1" dirty="0">
                <a:solidFill>
                  <a:srgbClr val="1F2023"/>
                </a:solidFill>
                <a:latin typeface="Arial"/>
                <a:cs typeface="Arial"/>
              </a:rPr>
              <a:t>better</a:t>
            </a:r>
            <a:r>
              <a:rPr sz="2400" b="1" spc="-45" dirty="0">
                <a:solidFill>
                  <a:srgbClr val="1F2023"/>
                </a:solidFill>
                <a:latin typeface="Arial"/>
                <a:cs typeface="Arial"/>
              </a:rPr>
              <a:t> </a:t>
            </a:r>
            <a:r>
              <a:rPr sz="2400" b="1" dirty="0">
                <a:solidFill>
                  <a:srgbClr val="1F2023"/>
                </a:solidFill>
                <a:latin typeface="Arial"/>
                <a:cs typeface="Arial"/>
              </a:rPr>
              <a:t>for</a:t>
            </a:r>
            <a:r>
              <a:rPr sz="2400" b="1" spc="-45" dirty="0">
                <a:solidFill>
                  <a:srgbClr val="1F2023"/>
                </a:solidFill>
                <a:latin typeface="Arial"/>
                <a:cs typeface="Arial"/>
              </a:rPr>
              <a:t> </a:t>
            </a:r>
            <a:r>
              <a:rPr sz="2400" b="1" spc="-10" dirty="0">
                <a:solidFill>
                  <a:srgbClr val="1F2023"/>
                </a:solidFill>
                <a:latin typeface="Arial"/>
                <a:cs typeface="Arial"/>
              </a:rPr>
              <a:t>multiple </a:t>
            </a:r>
            <a:r>
              <a:rPr sz="2400" b="1" dirty="0">
                <a:solidFill>
                  <a:srgbClr val="1F2023"/>
                </a:solidFill>
                <a:latin typeface="Arial"/>
                <a:cs typeface="Arial"/>
              </a:rPr>
              <a:t>instances</a:t>
            </a:r>
            <a:r>
              <a:rPr sz="2400" b="1" spc="-45" dirty="0">
                <a:solidFill>
                  <a:srgbClr val="1F2023"/>
                </a:solidFill>
                <a:latin typeface="Arial"/>
                <a:cs typeface="Arial"/>
              </a:rPr>
              <a:t> </a:t>
            </a:r>
            <a:r>
              <a:rPr sz="2400" b="1" dirty="0">
                <a:solidFill>
                  <a:srgbClr val="1F2023"/>
                </a:solidFill>
                <a:latin typeface="Arial"/>
                <a:cs typeface="Arial"/>
              </a:rPr>
              <a:t>of</a:t>
            </a:r>
            <a:r>
              <a:rPr sz="2400" b="1" spc="-40" dirty="0">
                <a:solidFill>
                  <a:srgbClr val="1F2023"/>
                </a:solidFill>
                <a:latin typeface="Arial"/>
                <a:cs typeface="Arial"/>
              </a:rPr>
              <a:t> </a:t>
            </a:r>
            <a:r>
              <a:rPr sz="2400" b="1" dirty="0">
                <a:solidFill>
                  <a:srgbClr val="1F2023"/>
                </a:solidFill>
                <a:latin typeface="Arial"/>
                <a:cs typeface="Arial"/>
              </a:rPr>
              <a:t>a</a:t>
            </a:r>
            <a:r>
              <a:rPr sz="2400" b="1" spc="-55" dirty="0">
                <a:solidFill>
                  <a:srgbClr val="1F2023"/>
                </a:solidFill>
                <a:latin typeface="Arial"/>
                <a:cs typeface="Arial"/>
              </a:rPr>
              <a:t> </a:t>
            </a:r>
            <a:r>
              <a:rPr sz="2400" b="1" dirty="0">
                <a:solidFill>
                  <a:srgbClr val="1F2023"/>
                </a:solidFill>
                <a:latin typeface="Arial"/>
                <a:cs typeface="Arial"/>
              </a:rPr>
              <a:t>resource,</a:t>
            </a:r>
            <a:r>
              <a:rPr sz="2400" b="1" spc="-40" dirty="0">
                <a:solidFill>
                  <a:srgbClr val="1F2023"/>
                </a:solidFill>
                <a:latin typeface="Arial"/>
                <a:cs typeface="Arial"/>
              </a:rPr>
              <a:t> </a:t>
            </a:r>
            <a:r>
              <a:rPr sz="2400" b="1" dirty="0">
                <a:solidFill>
                  <a:srgbClr val="1F2023"/>
                </a:solidFill>
                <a:latin typeface="Arial"/>
                <a:cs typeface="Arial"/>
              </a:rPr>
              <a:t>but</a:t>
            </a:r>
            <a:r>
              <a:rPr sz="2400" b="1" spc="-55" dirty="0">
                <a:solidFill>
                  <a:srgbClr val="1F2023"/>
                </a:solidFill>
                <a:latin typeface="Arial"/>
                <a:cs typeface="Arial"/>
              </a:rPr>
              <a:t> </a:t>
            </a:r>
            <a:r>
              <a:rPr sz="2400" b="1" dirty="0">
                <a:solidFill>
                  <a:srgbClr val="1F2023"/>
                </a:solidFill>
                <a:latin typeface="Arial"/>
                <a:cs typeface="Arial"/>
              </a:rPr>
              <a:t>a</a:t>
            </a:r>
            <a:r>
              <a:rPr sz="2400" b="1" spc="-45" dirty="0">
                <a:solidFill>
                  <a:srgbClr val="1F2023"/>
                </a:solidFill>
                <a:latin typeface="Arial"/>
                <a:cs typeface="Arial"/>
              </a:rPr>
              <a:t> </a:t>
            </a:r>
            <a:r>
              <a:rPr sz="2400" b="1" dirty="0">
                <a:solidFill>
                  <a:srgbClr val="1F2023"/>
                </a:solidFill>
                <a:latin typeface="Arial"/>
                <a:cs typeface="Arial"/>
              </a:rPr>
              <a:t>mutex</a:t>
            </a:r>
            <a:r>
              <a:rPr sz="2400" b="1" spc="-40" dirty="0">
                <a:solidFill>
                  <a:srgbClr val="1F2023"/>
                </a:solidFill>
                <a:latin typeface="Arial"/>
                <a:cs typeface="Arial"/>
              </a:rPr>
              <a:t> </a:t>
            </a:r>
            <a:r>
              <a:rPr sz="2400" b="1" dirty="0">
                <a:solidFill>
                  <a:srgbClr val="1F2023"/>
                </a:solidFill>
                <a:latin typeface="Arial"/>
                <a:cs typeface="Arial"/>
              </a:rPr>
              <a:t>is</a:t>
            </a:r>
            <a:r>
              <a:rPr sz="2400" b="1" spc="-40" dirty="0">
                <a:solidFill>
                  <a:srgbClr val="1F2023"/>
                </a:solidFill>
                <a:latin typeface="Arial"/>
                <a:cs typeface="Arial"/>
              </a:rPr>
              <a:t> </a:t>
            </a:r>
            <a:r>
              <a:rPr sz="2400" b="1" dirty="0">
                <a:solidFill>
                  <a:srgbClr val="1F2023"/>
                </a:solidFill>
                <a:latin typeface="Arial"/>
                <a:cs typeface="Arial"/>
              </a:rPr>
              <a:t>better</a:t>
            </a:r>
            <a:r>
              <a:rPr sz="2400" b="1" spc="-55" dirty="0">
                <a:solidFill>
                  <a:srgbClr val="1F2023"/>
                </a:solidFill>
                <a:latin typeface="Arial"/>
                <a:cs typeface="Arial"/>
              </a:rPr>
              <a:t> </a:t>
            </a:r>
            <a:r>
              <a:rPr sz="2400" b="1" dirty="0">
                <a:solidFill>
                  <a:srgbClr val="1F2023"/>
                </a:solidFill>
                <a:latin typeface="Arial"/>
                <a:cs typeface="Arial"/>
              </a:rPr>
              <a:t>for</a:t>
            </a:r>
            <a:r>
              <a:rPr sz="2400" b="1" spc="-40" dirty="0">
                <a:solidFill>
                  <a:srgbClr val="1F2023"/>
                </a:solidFill>
                <a:latin typeface="Arial"/>
                <a:cs typeface="Arial"/>
              </a:rPr>
              <a:t> </a:t>
            </a:r>
            <a:r>
              <a:rPr sz="2400" b="1" dirty="0">
                <a:solidFill>
                  <a:srgbClr val="1F2023"/>
                </a:solidFill>
                <a:latin typeface="Arial"/>
                <a:cs typeface="Arial"/>
              </a:rPr>
              <a:t>a</a:t>
            </a:r>
            <a:r>
              <a:rPr sz="2400" b="1" spc="-40" dirty="0">
                <a:solidFill>
                  <a:srgbClr val="1F2023"/>
                </a:solidFill>
                <a:latin typeface="Arial"/>
                <a:cs typeface="Arial"/>
              </a:rPr>
              <a:t> </a:t>
            </a:r>
            <a:r>
              <a:rPr sz="2400" b="1" dirty="0">
                <a:solidFill>
                  <a:srgbClr val="1F2023"/>
                </a:solidFill>
                <a:latin typeface="Arial"/>
                <a:cs typeface="Arial"/>
              </a:rPr>
              <a:t>single</a:t>
            </a:r>
            <a:r>
              <a:rPr sz="2400" b="1" spc="-65" dirty="0">
                <a:solidFill>
                  <a:srgbClr val="1F2023"/>
                </a:solidFill>
                <a:latin typeface="Arial"/>
                <a:cs typeface="Arial"/>
              </a:rPr>
              <a:t> </a:t>
            </a:r>
            <a:r>
              <a:rPr sz="2400" b="1" spc="-10" dirty="0">
                <a:solidFill>
                  <a:srgbClr val="1F2023"/>
                </a:solidFill>
                <a:latin typeface="Arial"/>
                <a:cs typeface="Arial"/>
              </a:rPr>
              <a:t>shared resource</a:t>
            </a:r>
            <a:endParaRPr sz="2400">
              <a:latin typeface="Arial"/>
              <a:cs typeface="Arial"/>
            </a:endParaRP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Concluding</a:t>
            </a:r>
            <a:r>
              <a:rPr spc="-204" dirty="0"/>
              <a:t> </a:t>
            </a:r>
            <a:r>
              <a:rPr dirty="0"/>
              <a:t>Remarks</a:t>
            </a:r>
            <a:r>
              <a:rPr spc="-185" dirty="0"/>
              <a:t> </a:t>
            </a:r>
            <a:r>
              <a:rPr spc="-25" dirty="0"/>
              <a:t>(6)</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1519809"/>
            <a:ext cx="10735310" cy="2282825"/>
          </a:xfrm>
          <a:prstGeom prst="rect">
            <a:avLst/>
          </a:prstGeom>
        </p:spPr>
        <p:txBody>
          <a:bodyPr vert="horz" wrap="square" lIns="0" tIns="12700" rIns="0" bIns="0" rtlCol="0">
            <a:spAutoFit/>
          </a:bodyPr>
          <a:lstStyle/>
          <a:p>
            <a:pPr marL="354965" marR="608330" indent="-342900">
              <a:lnSpc>
                <a:spcPct val="100000"/>
              </a:lnSpc>
              <a:spcBef>
                <a:spcPts val="100"/>
              </a:spcBef>
              <a:buFont typeface="Arial MT"/>
              <a:buChar char="•"/>
              <a:tabLst>
                <a:tab pos="354965" algn="l"/>
              </a:tabLst>
            </a:pPr>
            <a:r>
              <a:rPr sz="2400" dirty="0">
                <a:latin typeface="Arial MT"/>
                <a:cs typeface="Arial MT"/>
              </a:rPr>
              <a:t>A</a:t>
            </a:r>
            <a:r>
              <a:rPr sz="2400" spc="-45" dirty="0">
                <a:latin typeface="Arial MT"/>
                <a:cs typeface="Arial MT"/>
              </a:rPr>
              <a:t> </a:t>
            </a:r>
            <a:r>
              <a:rPr sz="2400" dirty="0">
                <a:solidFill>
                  <a:srgbClr val="FF0000"/>
                </a:solidFill>
                <a:latin typeface="Arial MT"/>
                <a:cs typeface="Arial MT"/>
              </a:rPr>
              <a:t>barrier</a:t>
            </a:r>
            <a:r>
              <a:rPr sz="2400" spc="-40" dirty="0">
                <a:solidFill>
                  <a:srgbClr val="FF0000"/>
                </a:solidFill>
                <a:latin typeface="Arial MT"/>
                <a:cs typeface="Arial MT"/>
              </a:rPr>
              <a:t> </a:t>
            </a:r>
            <a:r>
              <a:rPr sz="2400" dirty="0">
                <a:latin typeface="Arial MT"/>
                <a:cs typeface="Arial MT"/>
              </a:rPr>
              <a:t>is</a:t>
            </a:r>
            <a:r>
              <a:rPr sz="2400" spc="-40" dirty="0">
                <a:latin typeface="Arial MT"/>
                <a:cs typeface="Arial MT"/>
              </a:rPr>
              <a:t> </a:t>
            </a:r>
            <a:r>
              <a:rPr sz="2400" dirty="0">
                <a:latin typeface="Arial MT"/>
                <a:cs typeface="Arial MT"/>
              </a:rPr>
              <a:t>a</a:t>
            </a:r>
            <a:r>
              <a:rPr sz="2400" spc="-45" dirty="0">
                <a:latin typeface="Arial MT"/>
                <a:cs typeface="Arial MT"/>
              </a:rPr>
              <a:t> </a:t>
            </a:r>
            <a:r>
              <a:rPr sz="2400" dirty="0">
                <a:latin typeface="Arial MT"/>
                <a:cs typeface="Arial MT"/>
              </a:rPr>
              <a:t>point</a:t>
            </a:r>
            <a:r>
              <a:rPr sz="2400" spc="-35" dirty="0">
                <a:latin typeface="Arial MT"/>
                <a:cs typeface="Arial MT"/>
              </a:rPr>
              <a:t> </a:t>
            </a:r>
            <a:r>
              <a:rPr sz="2400" dirty="0">
                <a:latin typeface="Arial MT"/>
                <a:cs typeface="Arial MT"/>
              </a:rPr>
              <a:t>in</a:t>
            </a:r>
            <a:r>
              <a:rPr sz="2400" spc="-40" dirty="0">
                <a:latin typeface="Arial MT"/>
                <a:cs typeface="Arial MT"/>
              </a:rPr>
              <a:t> </a:t>
            </a:r>
            <a:r>
              <a:rPr sz="2400" dirty="0">
                <a:latin typeface="Arial MT"/>
                <a:cs typeface="Arial MT"/>
              </a:rPr>
              <a:t>a</a:t>
            </a:r>
            <a:r>
              <a:rPr sz="2400" spc="-50" dirty="0">
                <a:latin typeface="Arial MT"/>
                <a:cs typeface="Arial MT"/>
              </a:rPr>
              <a:t> </a:t>
            </a:r>
            <a:r>
              <a:rPr sz="2400" dirty="0">
                <a:latin typeface="Arial MT"/>
                <a:cs typeface="Arial MT"/>
              </a:rPr>
              <a:t>program</a:t>
            </a:r>
            <a:r>
              <a:rPr sz="2400" spc="-40" dirty="0">
                <a:latin typeface="Arial MT"/>
                <a:cs typeface="Arial MT"/>
              </a:rPr>
              <a:t> </a:t>
            </a:r>
            <a:r>
              <a:rPr sz="2400" dirty="0">
                <a:latin typeface="Arial MT"/>
                <a:cs typeface="Arial MT"/>
              </a:rPr>
              <a:t>at</a:t>
            </a:r>
            <a:r>
              <a:rPr sz="2400" spc="-40" dirty="0">
                <a:latin typeface="Arial MT"/>
                <a:cs typeface="Arial MT"/>
              </a:rPr>
              <a:t> </a:t>
            </a:r>
            <a:r>
              <a:rPr sz="2400" dirty="0">
                <a:latin typeface="Arial MT"/>
                <a:cs typeface="Arial MT"/>
              </a:rPr>
              <a:t>which</a:t>
            </a:r>
            <a:r>
              <a:rPr sz="2400" spc="-25" dirty="0">
                <a:latin typeface="Arial MT"/>
                <a:cs typeface="Arial MT"/>
              </a:rPr>
              <a:t> </a:t>
            </a:r>
            <a:r>
              <a:rPr sz="2400" dirty="0">
                <a:latin typeface="Arial MT"/>
                <a:cs typeface="Arial MT"/>
              </a:rPr>
              <a:t>the</a:t>
            </a:r>
            <a:r>
              <a:rPr sz="2400" spc="-45" dirty="0">
                <a:latin typeface="Arial MT"/>
                <a:cs typeface="Arial MT"/>
              </a:rPr>
              <a:t> </a:t>
            </a:r>
            <a:r>
              <a:rPr sz="2400" dirty="0">
                <a:latin typeface="Arial MT"/>
                <a:cs typeface="Arial MT"/>
              </a:rPr>
              <a:t>threads</a:t>
            </a:r>
            <a:r>
              <a:rPr sz="2400" spc="-40" dirty="0">
                <a:latin typeface="Arial MT"/>
                <a:cs typeface="Arial MT"/>
              </a:rPr>
              <a:t> </a:t>
            </a:r>
            <a:r>
              <a:rPr sz="2400" dirty="0">
                <a:latin typeface="Arial MT"/>
                <a:cs typeface="Arial MT"/>
              </a:rPr>
              <a:t>block</a:t>
            </a:r>
            <a:r>
              <a:rPr sz="2400" spc="-35" dirty="0">
                <a:latin typeface="Arial MT"/>
                <a:cs typeface="Arial MT"/>
              </a:rPr>
              <a:t> </a:t>
            </a:r>
            <a:r>
              <a:rPr sz="2400" dirty="0">
                <a:latin typeface="Arial MT"/>
                <a:cs typeface="Arial MT"/>
              </a:rPr>
              <a:t>until</a:t>
            </a:r>
            <a:r>
              <a:rPr sz="2400" spc="-25" dirty="0">
                <a:latin typeface="Arial MT"/>
                <a:cs typeface="Arial MT"/>
              </a:rPr>
              <a:t> </a:t>
            </a:r>
            <a:r>
              <a:rPr sz="2400" dirty="0">
                <a:latin typeface="Arial MT"/>
                <a:cs typeface="Arial MT"/>
              </a:rPr>
              <a:t>all</a:t>
            </a:r>
            <a:r>
              <a:rPr sz="2400" spc="-35" dirty="0">
                <a:latin typeface="Arial MT"/>
                <a:cs typeface="Arial MT"/>
              </a:rPr>
              <a:t> </a:t>
            </a:r>
            <a:r>
              <a:rPr sz="2400" dirty="0">
                <a:latin typeface="Arial MT"/>
                <a:cs typeface="Arial MT"/>
              </a:rPr>
              <a:t>of</a:t>
            </a:r>
            <a:r>
              <a:rPr sz="2400" spc="-50" dirty="0">
                <a:latin typeface="Arial MT"/>
                <a:cs typeface="Arial MT"/>
              </a:rPr>
              <a:t> </a:t>
            </a:r>
            <a:r>
              <a:rPr sz="2400" spc="-25" dirty="0">
                <a:latin typeface="Arial MT"/>
                <a:cs typeface="Arial MT"/>
              </a:rPr>
              <a:t>the </a:t>
            </a:r>
            <a:r>
              <a:rPr sz="2400" dirty="0">
                <a:latin typeface="Arial MT"/>
                <a:cs typeface="Arial MT"/>
              </a:rPr>
              <a:t>threads</a:t>
            </a:r>
            <a:r>
              <a:rPr sz="2400" spc="-85" dirty="0">
                <a:latin typeface="Arial MT"/>
                <a:cs typeface="Arial MT"/>
              </a:rPr>
              <a:t> </a:t>
            </a:r>
            <a:r>
              <a:rPr sz="2400" dirty="0">
                <a:latin typeface="Arial MT"/>
                <a:cs typeface="Arial MT"/>
              </a:rPr>
              <a:t>have</a:t>
            </a:r>
            <a:r>
              <a:rPr sz="2400" spc="-70" dirty="0">
                <a:latin typeface="Arial MT"/>
                <a:cs typeface="Arial MT"/>
              </a:rPr>
              <a:t> </a:t>
            </a:r>
            <a:r>
              <a:rPr sz="2400" dirty="0">
                <a:latin typeface="Arial MT"/>
                <a:cs typeface="Arial MT"/>
              </a:rPr>
              <a:t>reached</a:t>
            </a:r>
            <a:r>
              <a:rPr sz="2400" spc="-75" dirty="0">
                <a:latin typeface="Arial MT"/>
                <a:cs typeface="Arial MT"/>
              </a:rPr>
              <a:t> </a:t>
            </a:r>
            <a:r>
              <a:rPr sz="2400" spc="-25" dirty="0">
                <a:latin typeface="Arial MT"/>
                <a:cs typeface="Arial MT"/>
              </a:rPr>
              <a:t>it.</a:t>
            </a:r>
            <a:endParaRPr sz="2400">
              <a:latin typeface="Arial MT"/>
              <a:cs typeface="Arial MT"/>
            </a:endParaRPr>
          </a:p>
          <a:p>
            <a:pPr marL="354965" marR="5080" indent="-342900">
              <a:lnSpc>
                <a:spcPct val="100000"/>
              </a:lnSpc>
              <a:spcBef>
                <a:spcPts val="490"/>
              </a:spcBef>
              <a:buChar char="•"/>
              <a:tabLst>
                <a:tab pos="354965" algn="l"/>
              </a:tabLst>
            </a:pPr>
            <a:r>
              <a:rPr sz="2400" dirty="0">
                <a:latin typeface="Arial MT"/>
                <a:cs typeface="Arial MT"/>
              </a:rPr>
              <a:t>A</a:t>
            </a:r>
            <a:r>
              <a:rPr sz="2400" spc="-45" dirty="0">
                <a:latin typeface="Arial MT"/>
                <a:cs typeface="Arial MT"/>
              </a:rPr>
              <a:t> </a:t>
            </a:r>
            <a:r>
              <a:rPr sz="2400" spc="-25" dirty="0">
                <a:solidFill>
                  <a:srgbClr val="FF0000"/>
                </a:solidFill>
                <a:latin typeface="Arial MT"/>
                <a:cs typeface="Arial MT"/>
              </a:rPr>
              <a:t>read-</a:t>
            </a:r>
            <a:r>
              <a:rPr sz="2400" dirty="0">
                <a:solidFill>
                  <a:srgbClr val="FF0000"/>
                </a:solidFill>
                <a:latin typeface="Arial MT"/>
                <a:cs typeface="Arial MT"/>
              </a:rPr>
              <a:t>write</a:t>
            </a:r>
            <a:r>
              <a:rPr sz="2400" spc="-40" dirty="0">
                <a:solidFill>
                  <a:srgbClr val="FF0000"/>
                </a:solidFill>
                <a:latin typeface="Arial MT"/>
                <a:cs typeface="Arial MT"/>
              </a:rPr>
              <a:t> </a:t>
            </a:r>
            <a:r>
              <a:rPr sz="2400" dirty="0">
                <a:solidFill>
                  <a:srgbClr val="FF0000"/>
                </a:solidFill>
                <a:latin typeface="Arial MT"/>
                <a:cs typeface="Arial MT"/>
              </a:rPr>
              <a:t>lock</a:t>
            </a:r>
            <a:r>
              <a:rPr sz="2400" spc="-35" dirty="0">
                <a:solidFill>
                  <a:srgbClr val="FF0000"/>
                </a:solidFill>
                <a:latin typeface="Arial MT"/>
                <a:cs typeface="Arial MT"/>
              </a:rPr>
              <a:t> </a:t>
            </a:r>
            <a:r>
              <a:rPr sz="2400" dirty="0">
                <a:latin typeface="Arial MT"/>
                <a:cs typeface="Arial MT"/>
              </a:rPr>
              <a:t>is</a:t>
            </a:r>
            <a:r>
              <a:rPr sz="2400" spc="-40" dirty="0">
                <a:latin typeface="Arial MT"/>
                <a:cs typeface="Arial MT"/>
              </a:rPr>
              <a:t> </a:t>
            </a:r>
            <a:r>
              <a:rPr sz="2400" dirty="0">
                <a:latin typeface="Arial MT"/>
                <a:cs typeface="Arial MT"/>
              </a:rPr>
              <a:t>used</a:t>
            </a:r>
            <a:r>
              <a:rPr sz="2400" spc="-45" dirty="0">
                <a:latin typeface="Arial MT"/>
                <a:cs typeface="Arial MT"/>
              </a:rPr>
              <a:t> </a:t>
            </a:r>
            <a:r>
              <a:rPr sz="2400" dirty="0">
                <a:latin typeface="Arial MT"/>
                <a:cs typeface="Arial MT"/>
              </a:rPr>
              <a:t>when</a:t>
            </a:r>
            <a:r>
              <a:rPr sz="2400" spc="-25" dirty="0">
                <a:latin typeface="Arial MT"/>
                <a:cs typeface="Arial MT"/>
              </a:rPr>
              <a:t> </a:t>
            </a:r>
            <a:r>
              <a:rPr sz="2400" dirty="0">
                <a:latin typeface="Arial MT"/>
                <a:cs typeface="Arial MT"/>
              </a:rPr>
              <a:t>it’s</a:t>
            </a:r>
            <a:r>
              <a:rPr sz="2400" spc="-40" dirty="0">
                <a:latin typeface="Arial MT"/>
                <a:cs typeface="Arial MT"/>
              </a:rPr>
              <a:t> </a:t>
            </a:r>
            <a:r>
              <a:rPr sz="2400" dirty="0">
                <a:latin typeface="Arial MT"/>
                <a:cs typeface="Arial MT"/>
              </a:rPr>
              <a:t>safe</a:t>
            </a:r>
            <a:r>
              <a:rPr sz="2400" spc="-55" dirty="0">
                <a:latin typeface="Arial MT"/>
                <a:cs typeface="Arial MT"/>
              </a:rPr>
              <a:t> </a:t>
            </a:r>
            <a:r>
              <a:rPr sz="2400" dirty="0">
                <a:latin typeface="Arial MT"/>
                <a:cs typeface="Arial MT"/>
              </a:rPr>
              <a:t>for</a:t>
            </a:r>
            <a:r>
              <a:rPr sz="2400" spc="-35" dirty="0">
                <a:latin typeface="Arial MT"/>
                <a:cs typeface="Arial MT"/>
              </a:rPr>
              <a:t> </a:t>
            </a:r>
            <a:r>
              <a:rPr sz="2400" dirty="0">
                <a:latin typeface="Arial MT"/>
                <a:cs typeface="Arial MT"/>
              </a:rPr>
              <a:t>multiple</a:t>
            </a:r>
            <a:r>
              <a:rPr sz="2400" spc="-30" dirty="0">
                <a:latin typeface="Arial MT"/>
                <a:cs typeface="Arial MT"/>
              </a:rPr>
              <a:t> </a:t>
            </a:r>
            <a:r>
              <a:rPr sz="2400" dirty="0">
                <a:latin typeface="Arial MT"/>
                <a:cs typeface="Arial MT"/>
              </a:rPr>
              <a:t>threads</a:t>
            </a:r>
            <a:r>
              <a:rPr sz="2400" spc="-50" dirty="0">
                <a:latin typeface="Arial MT"/>
                <a:cs typeface="Arial MT"/>
              </a:rPr>
              <a:t> </a:t>
            </a:r>
            <a:r>
              <a:rPr sz="2400" dirty="0">
                <a:latin typeface="Arial MT"/>
                <a:cs typeface="Arial MT"/>
              </a:rPr>
              <a:t>to</a:t>
            </a:r>
            <a:r>
              <a:rPr sz="2400" spc="-40" dirty="0">
                <a:latin typeface="Arial MT"/>
                <a:cs typeface="Arial MT"/>
              </a:rPr>
              <a:t> </a:t>
            </a:r>
            <a:r>
              <a:rPr sz="2400" spc="-10" dirty="0">
                <a:latin typeface="Arial MT"/>
                <a:cs typeface="Arial MT"/>
              </a:rPr>
              <a:t>simultaneously </a:t>
            </a:r>
            <a:r>
              <a:rPr sz="2400" dirty="0">
                <a:latin typeface="Arial MT"/>
                <a:cs typeface="Arial MT"/>
              </a:rPr>
              <a:t>read</a:t>
            </a:r>
            <a:r>
              <a:rPr sz="2400" spc="-35" dirty="0">
                <a:latin typeface="Arial MT"/>
                <a:cs typeface="Arial MT"/>
              </a:rPr>
              <a:t> </a:t>
            </a:r>
            <a:r>
              <a:rPr sz="2400" dirty="0">
                <a:latin typeface="Arial MT"/>
                <a:cs typeface="Arial MT"/>
              </a:rPr>
              <a:t>a</a:t>
            </a:r>
            <a:r>
              <a:rPr sz="2400" spc="-30" dirty="0">
                <a:latin typeface="Arial MT"/>
                <a:cs typeface="Arial MT"/>
              </a:rPr>
              <a:t> </a:t>
            </a:r>
            <a:r>
              <a:rPr sz="2400" dirty="0">
                <a:latin typeface="Arial MT"/>
                <a:cs typeface="Arial MT"/>
              </a:rPr>
              <a:t>data</a:t>
            </a:r>
            <a:r>
              <a:rPr sz="2400" spc="-30" dirty="0">
                <a:latin typeface="Arial MT"/>
                <a:cs typeface="Arial MT"/>
              </a:rPr>
              <a:t> </a:t>
            </a:r>
            <a:r>
              <a:rPr sz="2400" dirty="0">
                <a:latin typeface="Arial MT"/>
                <a:cs typeface="Arial MT"/>
              </a:rPr>
              <a:t>structure,</a:t>
            </a:r>
            <a:r>
              <a:rPr sz="2400" spc="-60" dirty="0">
                <a:latin typeface="Arial MT"/>
                <a:cs typeface="Arial MT"/>
              </a:rPr>
              <a:t> </a:t>
            </a:r>
            <a:r>
              <a:rPr sz="2400" dirty="0">
                <a:latin typeface="Arial MT"/>
                <a:cs typeface="Arial MT"/>
              </a:rPr>
              <a:t>but</a:t>
            </a:r>
            <a:r>
              <a:rPr sz="2400" spc="-25" dirty="0">
                <a:latin typeface="Arial MT"/>
                <a:cs typeface="Arial MT"/>
              </a:rPr>
              <a:t> </a:t>
            </a:r>
            <a:r>
              <a:rPr sz="2400" dirty="0">
                <a:latin typeface="Arial MT"/>
                <a:cs typeface="Arial MT"/>
              </a:rPr>
              <a:t>if</a:t>
            </a:r>
            <a:r>
              <a:rPr sz="2400" spc="-40" dirty="0">
                <a:latin typeface="Arial MT"/>
                <a:cs typeface="Arial MT"/>
              </a:rPr>
              <a:t> </a:t>
            </a:r>
            <a:r>
              <a:rPr sz="2400" dirty="0">
                <a:latin typeface="Arial MT"/>
                <a:cs typeface="Arial MT"/>
              </a:rPr>
              <a:t>a</a:t>
            </a:r>
            <a:r>
              <a:rPr sz="2400" spc="-45" dirty="0">
                <a:latin typeface="Arial MT"/>
                <a:cs typeface="Arial MT"/>
              </a:rPr>
              <a:t> </a:t>
            </a:r>
            <a:r>
              <a:rPr sz="2400" dirty="0">
                <a:latin typeface="Arial MT"/>
                <a:cs typeface="Arial MT"/>
              </a:rPr>
              <a:t>thread</a:t>
            </a:r>
            <a:r>
              <a:rPr sz="2400" spc="-30" dirty="0">
                <a:latin typeface="Arial MT"/>
                <a:cs typeface="Arial MT"/>
              </a:rPr>
              <a:t> </a:t>
            </a:r>
            <a:r>
              <a:rPr sz="2400" dirty="0">
                <a:latin typeface="Arial MT"/>
                <a:cs typeface="Arial MT"/>
              </a:rPr>
              <a:t>needs</a:t>
            </a:r>
            <a:r>
              <a:rPr sz="2400" spc="-20" dirty="0">
                <a:latin typeface="Arial MT"/>
                <a:cs typeface="Arial MT"/>
              </a:rPr>
              <a:t> </a:t>
            </a:r>
            <a:r>
              <a:rPr sz="2400" dirty="0">
                <a:latin typeface="Arial MT"/>
                <a:cs typeface="Arial MT"/>
              </a:rPr>
              <a:t>to</a:t>
            </a:r>
            <a:r>
              <a:rPr sz="2400" spc="-40" dirty="0">
                <a:latin typeface="Arial MT"/>
                <a:cs typeface="Arial MT"/>
              </a:rPr>
              <a:t> </a:t>
            </a:r>
            <a:r>
              <a:rPr sz="2400" dirty="0">
                <a:latin typeface="Arial MT"/>
                <a:cs typeface="Arial MT"/>
              </a:rPr>
              <a:t>modify</a:t>
            </a:r>
            <a:r>
              <a:rPr sz="2400" spc="-30" dirty="0">
                <a:latin typeface="Arial MT"/>
                <a:cs typeface="Arial MT"/>
              </a:rPr>
              <a:t> </a:t>
            </a:r>
            <a:r>
              <a:rPr sz="2400" dirty="0">
                <a:latin typeface="Arial MT"/>
                <a:cs typeface="Arial MT"/>
              </a:rPr>
              <a:t>or</a:t>
            </a:r>
            <a:r>
              <a:rPr sz="2400" spc="-35" dirty="0">
                <a:latin typeface="Arial MT"/>
                <a:cs typeface="Arial MT"/>
              </a:rPr>
              <a:t> </a:t>
            </a:r>
            <a:r>
              <a:rPr sz="2400" dirty="0">
                <a:latin typeface="Arial MT"/>
                <a:cs typeface="Arial MT"/>
              </a:rPr>
              <a:t>write</a:t>
            </a:r>
            <a:r>
              <a:rPr sz="2400" spc="-20" dirty="0">
                <a:latin typeface="Arial MT"/>
                <a:cs typeface="Arial MT"/>
              </a:rPr>
              <a:t> </a:t>
            </a:r>
            <a:r>
              <a:rPr sz="2400" dirty="0">
                <a:latin typeface="Arial MT"/>
                <a:cs typeface="Arial MT"/>
              </a:rPr>
              <a:t>to</a:t>
            </a:r>
            <a:r>
              <a:rPr sz="2400" spc="-50" dirty="0">
                <a:latin typeface="Arial MT"/>
                <a:cs typeface="Arial MT"/>
              </a:rPr>
              <a:t> </a:t>
            </a:r>
            <a:r>
              <a:rPr sz="2400" dirty="0">
                <a:latin typeface="Arial MT"/>
                <a:cs typeface="Arial MT"/>
              </a:rPr>
              <a:t>the</a:t>
            </a:r>
            <a:r>
              <a:rPr sz="2400" spc="-30" dirty="0">
                <a:latin typeface="Arial MT"/>
                <a:cs typeface="Arial MT"/>
              </a:rPr>
              <a:t> </a:t>
            </a:r>
            <a:r>
              <a:rPr sz="2400" spc="-20" dirty="0">
                <a:latin typeface="Arial MT"/>
                <a:cs typeface="Arial MT"/>
              </a:rPr>
              <a:t>data </a:t>
            </a:r>
            <a:r>
              <a:rPr sz="2400" dirty="0">
                <a:latin typeface="Arial MT"/>
                <a:cs typeface="Arial MT"/>
              </a:rPr>
              <a:t>structure,</a:t>
            </a:r>
            <a:r>
              <a:rPr sz="2400" spc="-65" dirty="0">
                <a:latin typeface="Arial MT"/>
                <a:cs typeface="Arial MT"/>
              </a:rPr>
              <a:t> </a:t>
            </a:r>
            <a:r>
              <a:rPr sz="2400" dirty="0">
                <a:latin typeface="Arial MT"/>
                <a:cs typeface="Arial MT"/>
              </a:rPr>
              <a:t>then</a:t>
            </a:r>
            <a:r>
              <a:rPr sz="2400" spc="-60" dirty="0">
                <a:latin typeface="Arial MT"/>
                <a:cs typeface="Arial MT"/>
              </a:rPr>
              <a:t> </a:t>
            </a:r>
            <a:r>
              <a:rPr sz="2400" dirty="0">
                <a:latin typeface="Arial MT"/>
                <a:cs typeface="Arial MT"/>
              </a:rPr>
              <a:t>only</a:t>
            </a:r>
            <a:r>
              <a:rPr sz="2400" spc="-40" dirty="0">
                <a:latin typeface="Arial MT"/>
                <a:cs typeface="Arial MT"/>
              </a:rPr>
              <a:t> </a:t>
            </a:r>
            <a:r>
              <a:rPr sz="2400" dirty="0">
                <a:latin typeface="Arial MT"/>
                <a:cs typeface="Arial MT"/>
              </a:rPr>
              <a:t>that</a:t>
            </a:r>
            <a:r>
              <a:rPr sz="2400" spc="-50" dirty="0">
                <a:latin typeface="Arial MT"/>
                <a:cs typeface="Arial MT"/>
              </a:rPr>
              <a:t> </a:t>
            </a:r>
            <a:r>
              <a:rPr sz="2400" dirty="0">
                <a:latin typeface="Arial MT"/>
                <a:cs typeface="Arial MT"/>
              </a:rPr>
              <a:t>thread</a:t>
            </a:r>
            <a:r>
              <a:rPr sz="2400" spc="-50" dirty="0">
                <a:latin typeface="Arial MT"/>
                <a:cs typeface="Arial MT"/>
              </a:rPr>
              <a:t> </a:t>
            </a:r>
            <a:r>
              <a:rPr sz="2400" dirty="0">
                <a:latin typeface="Arial MT"/>
                <a:cs typeface="Arial MT"/>
              </a:rPr>
              <a:t>can</a:t>
            </a:r>
            <a:r>
              <a:rPr sz="2400" spc="-50" dirty="0">
                <a:latin typeface="Arial MT"/>
                <a:cs typeface="Arial MT"/>
              </a:rPr>
              <a:t> </a:t>
            </a:r>
            <a:r>
              <a:rPr sz="2400" dirty="0">
                <a:latin typeface="Arial MT"/>
                <a:cs typeface="Arial MT"/>
              </a:rPr>
              <a:t>access</a:t>
            </a:r>
            <a:r>
              <a:rPr sz="2400" spc="-50" dirty="0">
                <a:latin typeface="Arial MT"/>
                <a:cs typeface="Arial MT"/>
              </a:rPr>
              <a:t> </a:t>
            </a:r>
            <a:r>
              <a:rPr sz="2400" dirty="0">
                <a:latin typeface="Arial MT"/>
                <a:cs typeface="Arial MT"/>
              </a:rPr>
              <a:t>the</a:t>
            </a:r>
            <a:r>
              <a:rPr sz="2400" spc="-65" dirty="0">
                <a:latin typeface="Arial MT"/>
                <a:cs typeface="Arial MT"/>
              </a:rPr>
              <a:t> </a:t>
            </a:r>
            <a:r>
              <a:rPr sz="2400" dirty="0">
                <a:latin typeface="Arial MT"/>
                <a:cs typeface="Arial MT"/>
              </a:rPr>
              <a:t>data</a:t>
            </a:r>
            <a:r>
              <a:rPr sz="2400" spc="-50" dirty="0">
                <a:latin typeface="Arial MT"/>
                <a:cs typeface="Arial MT"/>
              </a:rPr>
              <a:t> </a:t>
            </a:r>
            <a:r>
              <a:rPr sz="2400" dirty="0">
                <a:latin typeface="Arial MT"/>
                <a:cs typeface="Arial MT"/>
              </a:rPr>
              <a:t>structure</a:t>
            </a:r>
            <a:r>
              <a:rPr sz="2400" spc="-65" dirty="0">
                <a:latin typeface="Arial MT"/>
                <a:cs typeface="Arial MT"/>
              </a:rPr>
              <a:t> </a:t>
            </a:r>
            <a:r>
              <a:rPr sz="2400" dirty="0">
                <a:latin typeface="Arial MT"/>
                <a:cs typeface="Arial MT"/>
              </a:rPr>
              <a:t>during</a:t>
            </a:r>
            <a:r>
              <a:rPr sz="2400" spc="-35" dirty="0">
                <a:latin typeface="Arial MT"/>
                <a:cs typeface="Arial MT"/>
              </a:rPr>
              <a:t> </a:t>
            </a:r>
            <a:r>
              <a:rPr sz="2400" spc="-25" dirty="0">
                <a:latin typeface="Arial MT"/>
                <a:cs typeface="Arial MT"/>
              </a:rPr>
              <a:t>the </a:t>
            </a:r>
            <a:r>
              <a:rPr sz="2400" spc="-10" dirty="0">
                <a:latin typeface="Arial MT"/>
                <a:cs typeface="Arial MT"/>
              </a:rPr>
              <a:t>modification.</a:t>
            </a:r>
            <a:endParaRPr sz="2400">
              <a:latin typeface="Arial MT"/>
              <a:cs typeface="Arial MT"/>
            </a:endParaRP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Concluding</a:t>
            </a:r>
            <a:r>
              <a:rPr spc="-204" dirty="0"/>
              <a:t> </a:t>
            </a:r>
            <a:r>
              <a:rPr dirty="0"/>
              <a:t>Remarks</a:t>
            </a:r>
            <a:r>
              <a:rPr spc="-185" dirty="0"/>
              <a:t> </a:t>
            </a:r>
            <a:r>
              <a:rPr spc="-25" dirty="0"/>
              <a:t>(7)</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1519809"/>
            <a:ext cx="10080625" cy="1185545"/>
          </a:xfrm>
          <a:prstGeom prst="rect">
            <a:avLst/>
          </a:prstGeom>
        </p:spPr>
        <p:txBody>
          <a:bodyPr vert="horz" wrap="square" lIns="0" tIns="12700" rIns="0" bIns="0" rtlCol="0">
            <a:spAutoFit/>
          </a:bodyPr>
          <a:lstStyle/>
          <a:p>
            <a:pPr marL="354965" marR="5080" indent="-342900">
              <a:lnSpc>
                <a:spcPct val="100000"/>
              </a:lnSpc>
              <a:spcBef>
                <a:spcPts val="100"/>
              </a:spcBef>
              <a:buFont typeface="Arial MT"/>
              <a:buChar char="•"/>
              <a:tabLst>
                <a:tab pos="354965" algn="l"/>
              </a:tabLst>
            </a:pPr>
            <a:r>
              <a:rPr sz="2400" dirty="0">
                <a:latin typeface="Arial MT"/>
                <a:cs typeface="Arial MT"/>
              </a:rPr>
              <a:t>Some</a:t>
            </a:r>
            <a:r>
              <a:rPr sz="2400" spc="-80" dirty="0">
                <a:latin typeface="Arial MT"/>
                <a:cs typeface="Arial MT"/>
              </a:rPr>
              <a:t> </a:t>
            </a:r>
            <a:r>
              <a:rPr sz="2400" dirty="0">
                <a:latin typeface="Arial MT"/>
                <a:cs typeface="Arial MT"/>
              </a:rPr>
              <a:t>C</a:t>
            </a:r>
            <a:r>
              <a:rPr sz="2400" spc="-75" dirty="0">
                <a:latin typeface="Arial MT"/>
                <a:cs typeface="Arial MT"/>
              </a:rPr>
              <a:t> </a:t>
            </a:r>
            <a:r>
              <a:rPr sz="2400" dirty="0">
                <a:latin typeface="Arial MT"/>
                <a:cs typeface="Arial MT"/>
              </a:rPr>
              <a:t>functions</a:t>
            </a:r>
            <a:r>
              <a:rPr sz="2400" spc="-75" dirty="0">
                <a:latin typeface="Arial MT"/>
                <a:cs typeface="Arial MT"/>
              </a:rPr>
              <a:t> </a:t>
            </a:r>
            <a:r>
              <a:rPr sz="2400" dirty="0">
                <a:latin typeface="Arial MT"/>
                <a:cs typeface="Arial MT"/>
              </a:rPr>
              <a:t>cache</a:t>
            </a:r>
            <a:r>
              <a:rPr sz="2400" spc="-75" dirty="0">
                <a:latin typeface="Arial MT"/>
                <a:cs typeface="Arial MT"/>
              </a:rPr>
              <a:t> </a:t>
            </a:r>
            <a:r>
              <a:rPr sz="2400" dirty="0">
                <a:latin typeface="Arial MT"/>
                <a:cs typeface="Arial MT"/>
              </a:rPr>
              <a:t>data</a:t>
            </a:r>
            <a:r>
              <a:rPr sz="2400" spc="-75" dirty="0">
                <a:latin typeface="Arial MT"/>
                <a:cs typeface="Arial MT"/>
              </a:rPr>
              <a:t> </a:t>
            </a:r>
            <a:r>
              <a:rPr sz="2400" dirty="0">
                <a:latin typeface="Arial MT"/>
                <a:cs typeface="Arial MT"/>
              </a:rPr>
              <a:t>between</a:t>
            </a:r>
            <a:r>
              <a:rPr sz="2400" spc="-65" dirty="0">
                <a:latin typeface="Arial MT"/>
                <a:cs typeface="Arial MT"/>
              </a:rPr>
              <a:t> </a:t>
            </a:r>
            <a:r>
              <a:rPr sz="2400" dirty="0">
                <a:latin typeface="Arial MT"/>
                <a:cs typeface="Arial MT"/>
              </a:rPr>
              <a:t>calls</a:t>
            </a:r>
            <a:r>
              <a:rPr sz="2400" spc="-55" dirty="0">
                <a:latin typeface="Arial MT"/>
                <a:cs typeface="Arial MT"/>
              </a:rPr>
              <a:t> </a:t>
            </a:r>
            <a:r>
              <a:rPr sz="2400" dirty="0">
                <a:latin typeface="Arial MT"/>
                <a:cs typeface="Arial MT"/>
              </a:rPr>
              <a:t>by</a:t>
            </a:r>
            <a:r>
              <a:rPr sz="2400" spc="-85" dirty="0">
                <a:latin typeface="Arial MT"/>
                <a:cs typeface="Arial MT"/>
              </a:rPr>
              <a:t> </a:t>
            </a:r>
            <a:r>
              <a:rPr sz="2400" dirty="0">
                <a:latin typeface="Arial MT"/>
                <a:cs typeface="Arial MT"/>
              </a:rPr>
              <a:t>declaring</a:t>
            </a:r>
            <a:r>
              <a:rPr sz="2400" spc="-50" dirty="0">
                <a:latin typeface="Arial MT"/>
                <a:cs typeface="Arial MT"/>
              </a:rPr>
              <a:t> </a:t>
            </a:r>
            <a:r>
              <a:rPr sz="2400" dirty="0">
                <a:latin typeface="Arial MT"/>
                <a:cs typeface="Arial MT"/>
              </a:rPr>
              <a:t>variables</a:t>
            </a:r>
            <a:r>
              <a:rPr sz="2400" spc="-60" dirty="0">
                <a:latin typeface="Arial MT"/>
                <a:cs typeface="Arial MT"/>
              </a:rPr>
              <a:t> </a:t>
            </a:r>
            <a:r>
              <a:rPr sz="2400" dirty="0">
                <a:latin typeface="Arial MT"/>
                <a:cs typeface="Arial MT"/>
              </a:rPr>
              <a:t>to</a:t>
            </a:r>
            <a:r>
              <a:rPr sz="2400" spc="-75" dirty="0">
                <a:latin typeface="Arial MT"/>
                <a:cs typeface="Arial MT"/>
              </a:rPr>
              <a:t> </a:t>
            </a:r>
            <a:r>
              <a:rPr sz="2400" spc="-25" dirty="0">
                <a:latin typeface="Arial MT"/>
                <a:cs typeface="Arial MT"/>
              </a:rPr>
              <a:t>be </a:t>
            </a:r>
            <a:r>
              <a:rPr sz="2400" dirty="0">
                <a:latin typeface="Arial MT"/>
                <a:cs typeface="Arial MT"/>
              </a:rPr>
              <a:t>static,</a:t>
            </a:r>
            <a:r>
              <a:rPr sz="2400" spc="-85" dirty="0">
                <a:latin typeface="Arial MT"/>
                <a:cs typeface="Arial MT"/>
              </a:rPr>
              <a:t> </a:t>
            </a:r>
            <a:r>
              <a:rPr sz="2400" dirty="0">
                <a:latin typeface="Arial MT"/>
                <a:cs typeface="Arial MT"/>
              </a:rPr>
              <a:t>causing</a:t>
            </a:r>
            <a:r>
              <a:rPr sz="2400" spc="-50" dirty="0">
                <a:latin typeface="Arial MT"/>
                <a:cs typeface="Arial MT"/>
              </a:rPr>
              <a:t> </a:t>
            </a:r>
            <a:r>
              <a:rPr sz="2400" dirty="0">
                <a:latin typeface="Arial MT"/>
                <a:cs typeface="Arial MT"/>
              </a:rPr>
              <a:t>errors</a:t>
            </a:r>
            <a:r>
              <a:rPr sz="2400" spc="-65" dirty="0">
                <a:latin typeface="Arial MT"/>
                <a:cs typeface="Arial MT"/>
              </a:rPr>
              <a:t> </a:t>
            </a:r>
            <a:r>
              <a:rPr sz="2400" dirty="0">
                <a:latin typeface="Arial MT"/>
                <a:cs typeface="Arial MT"/>
              </a:rPr>
              <a:t>when</a:t>
            </a:r>
            <a:r>
              <a:rPr sz="2400" spc="-60" dirty="0">
                <a:latin typeface="Arial MT"/>
                <a:cs typeface="Arial MT"/>
              </a:rPr>
              <a:t> </a:t>
            </a:r>
            <a:r>
              <a:rPr sz="2400" dirty="0">
                <a:latin typeface="Arial MT"/>
                <a:cs typeface="Arial MT"/>
              </a:rPr>
              <a:t>multiple</a:t>
            </a:r>
            <a:r>
              <a:rPr sz="2400" spc="-50" dirty="0">
                <a:latin typeface="Arial MT"/>
                <a:cs typeface="Arial MT"/>
              </a:rPr>
              <a:t> </a:t>
            </a:r>
            <a:r>
              <a:rPr sz="2400" dirty="0">
                <a:latin typeface="Arial MT"/>
                <a:cs typeface="Arial MT"/>
              </a:rPr>
              <a:t>threads</a:t>
            </a:r>
            <a:r>
              <a:rPr sz="2400" spc="-65" dirty="0">
                <a:latin typeface="Arial MT"/>
                <a:cs typeface="Arial MT"/>
              </a:rPr>
              <a:t> </a:t>
            </a:r>
            <a:r>
              <a:rPr sz="2400" dirty="0">
                <a:latin typeface="Arial MT"/>
                <a:cs typeface="Arial MT"/>
              </a:rPr>
              <a:t>call</a:t>
            </a:r>
            <a:r>
              <a:rPr sz="2400" spc="-60" dirty="0">
                <a:latin typeface="Arial MT"/>
                <a:cs typeface="Arial MT"/>
              </a:rPr>
              <a:t> </a:t>
            </a:r>
            <a:r>
              <a:rPr sz="2400" dirty="0">
                <a:latin typeface="Arial MT"/>
                <a:cs typeface="Arial MT"/>
              </a:rPr>
              <a:t>the</a:t>
            </a:r>
            <a:r>
              <a:rPr sz="2400" spc="-70" dirty="0">
                <a:latin typeface="Arial MT"/>
                <a:cs typeface="Arial MT"/>
              </a:rPr>
              <a:t> </a:t>
            </a:r>
            <a:r>
              <a:rPr sz="2400" spc="-10" dirty="0">
                <a:latin typeface="Arial MT"/>
                <a:cs typeface="Arial MT"/>
              </a:rPr>
              <a:t>function.</a:t>
            </a:r>
            <a:endParaRPr sz="2400">
              <a:latin typeface="Arial MT"/>
              <a:cs typeface="Arial MT"/>
            </a:endParaRPr>
          </a:p>
          <a:p>
            <a:pPr marL="354965" indent="-342265">
              <a:lnSpc>
                <a:spcPct val="100000"/>
              </a:lnSpc>
              <a:spcBef>
                <a:spcPts val="490"/>
              </a:spcBef>
              <a:buChar char="•"/>
              <a:tabLst>
                <a:tab pos="354965" algn="l"/>
              </a:tabLst>
            </a:pPr>
            <a:r>
              <a:rPr sz="2400" dirty="0">
                <a:latin typeface="Arial MT"/>
                <a:cs typeface="Arial MT"/>
              </a:rPr>
              <a:t>This</a:t>
            </a:r>
            <a:r>
              <a:rPr sz="2400" spc="-45" dirty="0">
                <a:latin typeface="Arial MT"/>
                <a:cs typeface="Arial MT"/>
              </a:rPr>
              <a:t> </a:t>
            </a:r>
            <a:r>
              <a:rPr sz="2400" dirty="0">
                <a:latin typeface="Arial MT"/>
                <a:cs typeface="Arial MT"/>
              </a:rPr>
              <a:t>type</a:t>
            </a:r>
            <a:r>
              <a:rPr sz="2400" spc="-45" dirty="0">
                <a:latin typeface="Arial MT"/>
                <a:cs typeface="Arial MT"/>
              </a:rPr>
              <a:t> </a:t>
            </a:r>
            <a:r>
              <a:rPr sz="2400" dirty="0">
                <a:latin typeface="Arial MT"/>
                <a:cs typeface="Arial MT"/>
              </a:rPr>
              <a:t>of</a:t>
            </a:r>
            <a:r>
              <a:rPr sz="2400" spc="-45" dirty="0">
                <a:latin typeface="Arial MT"/>
                <a:cs typeface="Arial MT"/>
              </a:rPr>
              <a:t> </a:t>
            </a:r>
            <a:r>
              <a:rPr sz="2400" dirty="0">
                <a:latin typeface="Arial MT"/>
                <a:cs typeface="Arial MT"/>
              </a:rPr>
              <a:t>function</a:t>
            </a:r>
            <a:r>
              <a:rPr sz="2400" spc="-50" dirty="0">
                <a:latin typeface="Arial MT"/>
                <a:cs typeface="Arial MT"/>
              </a:rPr>
              <a:t> </a:t>
            </a:r>
            <a:r>
              <a:rPr sz="2400" dirty="0">
                <a:latin typeface="Arial MT"/>
                <a:cs typeface="Arial MT"/>
              </a:rPr>
              <a:t>is</a:t>
            </a:r>
            <a:r>
              <a:rPr sz="2400" spc="-45" dirty="0">
                <a:latin typeface="Arial MT"/>
                <a:cs typeface="Arial MT"/>
              </a:rPr>
              <a:t> </a:t>
            </a:r>
            <a:r>
              <a:rPr sz="2400" dirty="0">
                <a:latin typeface="Arial MT"/>
                <a:cs typeface="Arial MT"/>
              </a:rPr>
              <a:t>not</a:t>
            </a:r>
            <a:r>
              <a:rPr sz="2400" spc="-45" dirty="0">
                <a:latin typeface="Arial MT"/>
                <a:cs typeface="Arial MT"/>
              </a:rPr>
              <a:t> </a:t>
            </a:r>
            <a:r>
              <a:rPr sz="2400" spc="-10" dirty="0">
                <a:solidFill>
                  <a:srgbClr val="FF0000"/>
                </a:solidFill>
                <a:latin typeface="Arial MT"/>
                <a:cs typeface="Arial MT"/>
              </a:rPr>
              <a:t>thread-safe</a:t>
            </a:r>
            <a:r>
              <a:rPr sz="2400" spc="-10" dirty="0">
                <a:latin typeface="Arial MT"/>
                <a:cs typeface="Arial MT"/>
              </a:rPr>
              <a:t>.</a:t>
            </a:r>
            <a:endParaRPr sz="2400">
              <a:latin typeface="Arial MT"/>
              <a:cs typeface="Arial MT"/>
            </a:endParaRP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Concluding</a:t>
            </a:r>
            <a:r>
              <a:rPr spc="-204" dirty="0"/>
              <a:t> </a:t>
            </a:r>
            <a:r>
              <a:rPr dirty="0"/>
              <a:t>Remarks</a:t>
            </a:r>
            <a:r>
              <a:rPr spc="-185" dirty="0"/>
              <a:t> </a:t>
            </a:r>
            <a:r>
              <a:rPr spc="-25" dirty="0"/>
              <a:t>(8)</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135099" y="231647"/>
            <a:ext cx="825252" cy="829055"/>
          </a:xfrm>
          <a:prstGeom prst="rect">
            <a:avLst/>
          </a:prstGeom>
        </p:spPr>
      </p:pic>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A</a:t>
            </a:r>
            <a:r>
              <a:rPr spc="-114" dirty="0"/>
              <a:t> </a:t>
            </a:r>
            <a:r>
              <a:rPr dirty="0"/>
              <a:t>Shared</a:t>
            </a:r>
            <a:r>
              <a:rPr spc="-105" dirty="0"/>
              <a:t> </a:t>
            </a:r>
            <a:r>
              <a:rPr dirty="0"/>
              <a:t>Memory</a:t>
            </a:r>
            <a:r>
              <a:rPr spc="-70" dirty="0"/>
              <a:t> </a:t>
            </a:r>
            <a:r>
              <a:rPr spc="-10" dirty="0"/>
              <a:t>System</a:t>
            </a:r>
          </a:p>
        </p:txBody>
      </p:sp>
      <p:pic>
        <p:nvPicPr>
          <p:cNvPr id="5" name="object 5"/>
          <p:cNvPicPr/>
          <p:nvPr/>
        </p:nvPicPr>
        <p:blipFill>
          <a:blip r:embed="rId3" cstate="print"/>
          <a:stretch>
            <a:fillRect/>
          </a:stretch>
        </p:blipFill>
        <p:spPr>
          <a:xfrm>
            <a:off x="2819739" y="2061657"/>
            <a:ext cx="6484344" cy="2820441"/>
          </a:xfrm>
          <a:prstGeom prst="rect">
            <a:avLst/>
          </a:prstGeom>
        </p:spPr>
      </p:pic>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BBA58-D63D-7449-AD69-9D2D2027A67C}"/>
              </a:ext>
            </a:extLst>
          </p:cNvPr>
          <p:cNvSpPr>
            <a:spLocks noGrp="1"/>
          </p:cNvSpPr>
          <p:nvPr>
            <p:ph type="title"/>
          </p:nvPr>
        </p:nvSpPr>
        <p:spPr/>
        <p:txBody>
          <a:bodyPr/>
          <a:lstStyle/>
          <a:p>
            <a:r>
              <a:rPr lang="en-IN" b="0" i="0" dirty="0">
                <a:solidFill>
                  <a:srgbClr val="1F2328"/>
                </a:solidFill>
                <a:effectLst/>
                <a:latin typeface="-apple-system"/>
              </a:rPr>
              <a:t>Multicore processors</a:t>
            </a:r>
            <a:endParaRPr lang="en-IN" dirty="0"/>
          </a:p>
        </p:txBody>
      </p:sp>
      <p:sp>
        <p:nvSpPr>
          <p:cNvPr id="4" name="TextBox 3">
            <a:extLst>
              <a:ext uri="{FF2B5EF4-FFF2-40B4-BE49-F238E27FC236}">
                <a16:creationId xmlns:a16="http://schemas.microsoft.com/office/drawing/2014/main" id="{E61C9AD6-A97C-196F-CAC4-CEE6A674E225}"/>
              </a:ext>
            </a:extLst>
          </p:cNvPr>
          <p:cNvSpPr txBox="1"/>
          <p:nvPr/>
        </p:nvSpPr>
        <p:spPr>
          <a:xfrm>
            <a:off x="342899" y="1373588"/>
            <a:ext cx="11506200" cy="1200329"/>
          </a:xfrm>
          <a:prstGeom prst="rect">
            <a:avLst/>
          </a:prstGeom>
          <a:noFill/>
        </p:spPr>
        <p:txBody>
          <a:bodyPr wrap="square">
            <a:spAutoFit/>
          </a:bodyPr>
          <a:lstStyle/>
          <a:p>
            <a:r>
              <a:rPr lang="en-IN" b="0" i="0" dirty="0">
                <a:solidFill>
                  <a:srgbClr val="1F2328"/>
                </a:solidFill>
                <a:effectLst/>
                <a:latin typeface="-apple-system"/>
              </a:rPr>
              <a:t>Multicore processors</a:t>
            </a:r>
            <a:r>
              <a:rPr lang="en-IN" dirty="0">
                <a:solidFill>
                  <a:srgbClr val="1F2328"/>
                </a:solidFill>
                <a:latin typeface="-apple-system"/>
              </a:rPr>
              <a:t> </a:t>
            </a:r>
            <a:r>
              <a:rPr lang="en-IN" b="0" i="0" dirty="0">
                <a:solidFill>
                  <a:srgbClr val="1F2328"/>
                </a:solidFill>
                <a:effectLst/>
                <a:latin typeface="-apple-system"/>
              </a:rPr>
              <a:t>are a type of central processing unit (CPU) that integrates two or more individual processor cores onto a single chip. Each core in a multicore processor operates independently and can execute its own set of instructions. Multicore processors have become ubiquitous in modern computing devices, ranging from desktop computers to smartphones and embedded systems. Here's an overview of multicore processors:</a:t>
            </a:r>
            <a:endParaRPr lang="en-IN" dirty="0"/>
          </a:p>
        </p:txBody>
      </p:sp>
      <p:sp>
        <p:nvSpPr>
          <p:cNvPr id="6" name="TextBox 5">
            <a:extLst>
              <a:ext uri="{FF2B5EF4-FFF2-40B4-BE49-F238E27FC236}">
                <a16:creationId xmlns:a16="http://schemas.microsoft.com/office/drawing/2014/main" id="{93B31088-0C07-F907-D664-8D432B630AAE}"/>
              </a:ext>
            </a:extLst>
          </p:cNvPr>
          <p:cNvSpPr txBox="1"/>
          <p:nvPr/>
        </p:nvSpPr>
        <p:spPr>
          <a:xfrm>
            <a:off x="342899" y="2743200"/>
            <a:ext cx="11239501" cy="2492990"/>
          </a:xfrm>
          <a:prstGeom prst="rect">
            <a:avLst/>
          </a:prstGeom>
          <a:noFill/>
        </p:spPr>
        <p:txBody>
          <a:bodyPr wrap="square">
            <a:spAutoFit/>
          </a:bodyPr>
          <a:lstStyle/>
          <a:p>
            <a:pPr algn="l"/>
            <a:r>
              <a:rPr lang="en-IN" sz="1200" b="1" i="0" dirty="0">
                <a:solidFill>
                  <a:srgbClr val="1F2328"/>
                </a:solidFill>
                <a:effectLst/>
                <a:latin typeface="-apple-system"/>
              </a:rPr>
              <a:t>Key Characteristics</a:t>
            </a:r>
            <a:r>
              <a:rPr lang="en-IN" sz="1200" b="0" i="0" dirty="0">
                <a:solidFill>
                  <a:srgbClr val="1F2328"/>
                </a:solidFill>
                <a:effectLst/>
                <a:latin typeface="-apple-system"/>
              </a:rPr>
              <a:t>:</a:t>
            </a:r>
          </a:p>
          <a:p>
            <a:pPr algn="l">
              <a:buFont typeface="+mj-lt"/>
              <a:buAutoNum type="arabicPeriod"/>
            </a:pPr>
            <a:r>
              <a:rPr lang="en-IN" sz="1200" b="1" i="0" dirty="0">
                <a:solidFill>
                  <a:srgbClr val="1F2328"/>
                </a:solidFill>
                <a:effectLst/>
                <a:latin typeface="-apple-system"/>
              </a:rPr>
              <a:t>Multiple Cores</a:t>
            </a:r>
            <a:r>
              <a:rPr lang="en-IN" sz="1200" b="0" i="0" dirty="0">
                <a:solidFill>
                  <a:srgbClr val="1F2328"/>
                </a:solidFill>
                <a:effectLst/>
                <a:latin typeface="-apple-system"/>
              </a:rPr>
              <a:t>:</a:t>
            </a:r>
          </a:p>
          <a:p>
            <a:pPr marL="742950" lvl="1" indent="-285750" algn="l">
              <a:buFont typeface="+mj-lt"/>
              <a:buAutoNum type="arabicPeriod"/>
            </a:pPr>
            <a:r>
              <a:rPr lang="en-IN" sz="1200" b="0" i="0" dirty="0">
                <a:solidFill>
                  <a:srgbClr val="1F2328"/>
                </a:solidFill>
                <a:effectLst/>
                <a:latin typeface="-apple-system"/>
              </a:rPr>
              <a:t>Multicore processors have two or more individual processor cores on a single chip. Common configurations include dual-core (2 cores), quad-core (4 cores), and octa-core (8 cores), but more cores are also available in high-end processors.</a:t>
            </a:r>
          </a:p>
          <a:p>
            <a:pPr algn="l">
              <a:buFont typeface="+mj-lt"/>
              <a:buAutoNum type="arabicPeriod"/>
            </a:pPr>
            <a:r>
              <a:rPr lang="en-IN" sz="1200" b="1" i="0" dirty="0">
                <a:solidFill>
                  <a:srgbClr val="1F2328"/>
                </a:solidFill>
                <a:effectLst/>
                <a:latin typeface="-apple-system"/>
              </a:rPr>
              <a:t>Parallel Processing</a:t>
            </a:r>
            <a:r>
              <a:rPr lang="en-IN" sz="1200" b="0" i="0" dirty="0">
                <a:solidFill>
                  <a:srgbClr val="1F2328"/>
                </a:solidFill>
                <a:effectLst/>
                <a:latin typeface="-apple-system"/>
              </a:rPr>
              <a:t>:</a:t>
            </a:r>
          </a:p>
          <a:p>
            <a:pPr marL="742950" lvl="1" indent="-285750" algn="l">
              <a:buFont typeface="+mj-lt"/>
              <a:buAutoNum type="arabicPeriod"/>
            </a:pPr>
            <a:r>
              <a:rPr lang="en-IN" sz="1200" b="0" i="0" dirty="0">
                <a:solidFill>
                  <a:srgbClr val="1F2328"/>
                </a:solidFill>
                <a:effectLst/>
                <a:latin typeface="-apple-system"/>
              </a:rPr>
              <a:t>Each core in a multicore processor can execute instructions independently. This allows for parallel processing of tasks, resulting in improved performance and multitasking capabilities.</a:t>
            </a:r>
          </a:p>
          <a:p>
            <a:pPr algn="l">
              <a:buFont typeface="+mj-lt"/>
              <a:buAutoNum type="arabicPeriod"/>
            </a:pPr>
            <a:r>
              <a:rPr lang="en-IN" sz="1200" b="1" i="0" dirty="0">
                <a:solidFill>
                  <a:srgbClr val="1F2328"/>
                </a:solidFill>
                <a:effectLst/>
                <a:latin typeface="-apple-system"/>
              </a:rPr>
              <a:t>Shared Resources</a:t>
            </a:r>
            <a:r>
              <a:rPr lang="en-IN" sz="1200" b="0" i="0" dirty="0">
                <a:solidFill>
                  <a:srgbClr val="1F2328"/>
                </a:solidFill>
                <a:effectLst/>
                <a:latin typeface="-apple-system"/>
              </a:rPr>
              <a:t>:</a:t>
            </a:r>
          </a:p>
          <a:p>
            <a:pPr marL="742950" lvl="1" indent="-285750" algn="l">
              <a:buFont typeface="+mj-lt"/>
              <a:buAutoNum type="arabicPeriod"/>
            </a:pPr>
            <a:r>
              <a:rPr lang="en-IN" sz="1200" b="0" i="0" dirty="0">
                <a:solidFill>
                  <a:srgbClr val="1F2328"/>
                </a:solidFill>
                <a:effectLst/>
                <a:latin typeface="-apple-system"/>
              </a:rPr>
              <a:t>Multicore processors typically share certain resources among the cores, such as the memory subsystem, cache, and input/output interfaces. Efficient management of shared resources is crucial for optimal performance.</a:t>
            </a:r>
          </a:p>
          <a:p>
            <a:pPr algn="l">
              <a:buFont typeface="+mj-lt"/>
              <a:buAutoNum type="arabicPeriod"/>
            </a:pPr>
            <a:r>
              <a:rPr lang="en-IN" sz="1200" b="1" i="0" dirty="0">
                <a:solidFill>
                  <a:srgbClr val="1F2328"/>
                </a:solidFill>
                <a:effectLst/>
                <a:latin typeface="-apple-system"/>
              </a:rPr>
              <a:t>Thread Execution</a:t>
            </a:r>
            <a:r>
              <a:rPr lang="en-IN" sz="1200" b="0" i="0" dirty="0">
                <a:solidFill>
                  <a:srgbClr val="1F2328"/>
                </a:solidFill>
                <a:effectLst/>
                <a:latin typeface="-apple-system"/>
              </a:rPr>
              <a:t>:</a:t>
            </a:r>
          </a:p>
          <a:p>
            <a:pPr marL="742950" lvl="1" indent="-285750" algn="l">
              <a:buFont typeface="+mj-lt"/>
              <a:buAutoNum type="arabicPeriod"/>
            </a:pPr>
            <a:r>
              <a:rPr lang="en-IN" sz="1200" b="0" i="0" dirty="0">
                <a:solidFill>
                  <a:srgbClr val="1F2328"/>
                </a:solidFill>
                <a:effectLst/>
                <a:latin typeface="-apple-system"/>
              </a:rPr>
              <a:t>Multicore processors can execute multiple threads simultaneously. A thread is a sequence of instructions that represents a task or process. Multithreading enables efficient utilization of multiple cores for concurrent execution of threads.</a:t>
            </a:r>
          </a:p>
        </p:txBody>
      </p:sp>
      <p:pic>
        <p:nvPicPr>
          <p:cNvPr id="1026" name="Picture 2" descr="MULTI-CORE PROCESSORS. Multicore processors | by Neel Malwatkar | Nerd For  Tech | Medium">
            <a:extLst>
              <a:ext uri="{FF2B5EF4-FFF2-40B4-BE49-F238E27FC236}">
                <a16:creationId xmlns:a16="http://schemas.microsoft.com/office/drawing/2014/main" id="{BF3DB6FC-7D31-4609-4DC1-163977200B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4802" y="5067620"/>
            <a:ext cx="4147598" cy="1790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5319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B44A17-2205-476C-644C-CFF14FF387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8E0F43-6B9C-4AD4-4699-ADDF571C42A6}"/>
              </a:ext>
            </a:extLst>
          </p:cNvPr>
          <p:cNvSpPr>
            <a:spLocks noGrp="1"/>
          </p:cNvSpPr>
          <p:nvPr>
            <p:ph type="title"/>
          </p:nvPr>
        </p:nvSpPr>
        <p:spPr/>
        <p:txBody>
          <a:bodyPr/>
          <a:lstStyle/>
          <a:p>
            <a:r>
              <a:rPr lang="en-IN" b="0" i="0" dirty="0">
                <a:solidFill>
                  <a:srgbClr val="1F2328"/>
                </a:solidFill>
                <a:effectLst/>
                <a:latin typeface="-apple-system"/>
              </a:rPr>
              <a:t>Multicore processors</a:t>
            </a:r>
            <a:endParaRPr lang="en-IN" dirty="0"/>
          </a:p>
        </p:txBody>
      </p:sp>
      <p:sp>
        <p:nvSpPr>
          <p:cNvPr id="5" name="TextBox 4">
            <a:extLst>
              <a:ext uri="{FF2B5EF4-FFF2-40B4-BE49-F238E27FC236}">
                <a16:creationId xmlns:a16="http://schemas.microsoft.com/office/drawing/2014/main" id="{E3200DAD-D9F6-A086-0BC7-E58BBBC5E1D2}"/>
              </a:ext>
            </a:extLst>
          </p:cNvPr>
          <p:cNvSpPr txBox="1"/>
          <p:nvPr/>
        </p:nvSpPr>
        <p:spPr>
          <a:xfrm>
            <a:off x="496606" y="1447800"/>
            <a:ext cx="11390593" cy="4708981"/>
          </a:xfrm>
          <a:prstGeom prst="rect">
            <a:avLst/>
          </a:prstGeom>
          <a:noFill/>
        </p:spPr>
        <p:txBody>
          <a:bodyPr wrap="square">
            <a:spAutoFit/>
          </a:bodyPr>
          <a:lstStyle/>
          <a:p>
            <a:pPr algn="l"/>
            <a:r>
              <a:rPr lang="en-IN" sz="1200" b="1" i="0" dirty="0">
                <a:solidFill>
                  <a:srgbClr val="1F2328"/>
                </a:solidFill>
                <a:effectLst/>
                <a:latin typeface="-apple-system"/>
              </a:rPr>
              <a:t>Advantages</a:t>
            </a:r>
            <a:r>
              <a:rPr lang="en-IN" sz="1200" b="0" i="0" dirty="0">
                <a:solidFill>
                  <a:srgbClr val="1F2328"/>
                </a:solidFill>
                <a:effectLst/>
                <a:latin typeface="-apple-system"/>
              </a:rPr>
              <a:t>:</a:t>
            </a:r>
          </a:p>
          <a:p>
            <a:pPr algn="l">
              <a:buFont typeface="+mj-lt"/>
              <a:buAutoNum type="arabicPeriod"/>
            </a:pPr>
            <a:r>
              <a:rPr lang="en-IN" sz="1200" b="1" i="0" dirty="0">
                <a:solidFill>
                  <a:srgbClr val="1F2328"/>
                </a:solidFill>
                <a:effectLst/>
                <a:latin typeface="-apple-system"/>
              </a:rPr>
              <a:t>Improved Performance</a:t>
            </a:r>
            <a:r>
              <a:rPr lang="en-IN" sz="1200" b="0" i="0" dirty="0">
                <a:solidFill>
                  <a:srgbClr val="1F2328"/>
                </a:solidFill>
                <a:effectLst/>
                <a:latin typeface="-apple-system"/>
              </a:rPr>
              <a:t>:</a:t>
            </a:r>
          </a:p>
          <a:p>
            <a:pPr marL="742950" lvl="1" indent="-285750" algn="l">
              <a:buFont typeface="+mj-lt"/>
              <a:buAutoNum type="arabicPeriod"/>
            </a:pPr>
            <a:r>
              <a:rPr lang="en-IN" sz="1200" b="0" i="0" dirty="0">
                <a:solidFill>
                  <a:srgbClr val="1F2328"/>
                </a:solidFill>
                <a:effectLst/>
                <a:latin typeface="-apple-system"/>
              </a:rPr>
              <a:t>Multicore processors can significantly enhance the performance of computing devices by allowing for parallel execution of tasks. This is particularly beneficial for tasks that can be divided into parallel threads, such as multimedia processing and scientific simulations.</a:t>
            </a:r>
          </a:p>
          <a:p>
            <a:pPr algn="l">
              <a:buFont typeface="+mj-lt"/>
              <a:buAutoNum type="arabicPeriod"/>
            </a:pPr>
            <a:r>
              <a:rPr lang="en-IN" sz="1200" b="1" i="0" dirty="0">
                <a:solidFill>
                  <a:srgbClr val="1F2328"/>
                </a:solidFill>
                <a:effectLst/>
                <a:latin typeface="-apple-system"/>
              </a:rPr>
              <a:t>Multitasking</a:t>
            </a:r>
            <a:r>
              <a:rPr lang="en-IN" sz="1200" b="0" i="0" dirty="0">
                <a:solidFill>
                  <a:srgbClr val="1F2328"/>
                </a:solidFill>
                <a:effectLst/>
                <a:latin typeface="-apple-system"/>
              </a:rPr>
              <a:t>:</a:t>
            </a:r>
          </a:p>
          <a:p>
            <a:pPr marL="742950" lvl="1" indent="-285750" algn="l">
              <a:buFont typeface="+mj-lt"/>
              <a:buAutoNum type="arabicPeriod"/>
            </a:pPr>
            <a:r>
              <a:rPr lang="en-IN" sz="1200" b="0" i="0" dirty="0">
                <a:solidFill>
                  <a:srgbClr val="1F2328"/>
                </a:solidFill>
                <a:effectLst/>
                <a:latin typeface="-apple-system"/>
              </a:rPr>
              <a:t>Multicore processors excel at multitasking. They can handle multiple applications and processes simultaneously without significant performance degradation.</a:t>
            </a:r>
          </a:p>
          <a:p>
            <a:pPr algn="l">
              <a:buFont typeface="+mj-lt"/>
              <a:buAutoNum type="arabicPeriod"/>
            </a:pPr>
            <a:r>
              <a:rPr lang="en-IN" sz="1200" b="1" i="0" dirty="0">
                <a:solidFill>
                  <a:srgbClr val="1F2328"/>
                </a:solidFill>
                <a:effectLst/>
                <a:latin typeface="-apple-system"/>
              </a:rPr>
              <a:t>Energy Efficiency</a:t>
            </a:r>
            <a:r>
              <a:rPr lang="en-IN" sz="1200" b="0" i="0" dirty="0">
                <a:solidFill>
                  <a:srgbClr val="1F2328"/>
                </a:solidFill>
                <a:effectLst/>
                <a:latin typeface="-apple-system"/>
              </a:rPr>
              <a:t>:</a:t>
            </a:r>
          </a:p>
          <a:p>
            <a:pPr marL="742950" lvl="1" indent="-285750" algn="l">
              <a:buFont typeface="+mj-lt"/>
              <a:buAutoNum type="arabicPeriod"/>
            </a:pPr>
            <a:r>
              <a:rPr lang="en-IN" sz="1200" b="0" i="0" dirty="0">
                <a:solidFill>
                  <a:srgbClr val="1F2328"/>
                </a:solidFill>
                <a:effectLst/>
                <a:latin typeface="-apple-system"/>
              </a:rPr>
              <a:t>In many cases, multicore processors can offer better energy efficiency compared to single-core processors. By distributing the workload across multiple cores, each core can operate at lower clock speeds and voltage levels, reducing power consumption.</a:t>
            </a:r>
          </a:p>
          <a:p>
            <a:pPr algn="l">
              <a:buFont typeface="+mj-lt"/>
              <a:buAutoNum type="arabicPeriod"/>
            </a:pPr>
            <a:r>
              <a:rPr lang="en-IN" sz="1200" b="1" i="0" dirty="0">
                <a:solidFill>
                  <a:srgbClr val="1F2328"/>
                </a:solidFill>
                <a:effectLst/>
                <a:latin typeface="-apple-system"/>
              </a:rPr>
              <a:t>Scalability</a:t>
            </a:r>
            <a:r>
              <a:rPr lang="en-IN" sz="1200" b="0" i="0" dirty="0">
                <a:solidFill>
                  <a:srgbClr val="1F2328"/>
                </a:solidFill>
                <a:effectLst/>
                <a:latin typeface="-apple-system"/>
              </a:rPr>
              <a:t>:</a:t>
            </a:r>
          </a:p>
          <a:p>
            <a:pPr marL="742950" lvl="1" indent="-285750" algn="l">
              <a:buFont typeface="+mj-lt"/>
              <a:buAutoNum type="arabicPeriod"/>
            </a:pPr>
            <a:r>
              <a:rPr lang="en-IN" sz="1200" b="0" i="0" dirty="0">
                <a:solidFill>
                  <a:srgbClr val="1F2328"/>
                </a:solidFill>
                <a:effectLst/>
                <a:latin typeface="-apple-system"/>
              </a:rPr>
              <a:t>Multicore processors can be scaled by increasing the number of cores on a chip. This scalability allows manufacturers to meet the performance demands of a wide range of applications and devices.</a:t>
            </a:r>
          </a:p>
          <a:p>
            <a:pPr algn="l"/>
            <a:endParaRPr lang="en-IN" sz="1200" b="1" i="0" dirty="0">
              <a:solidFill>
                <a:srgbClr val="1F2328"/>
              </a:solidFill>
              <a:effectLst/>
              <a:latin typeface="-apple-system"/>
            </a:endParaRPr>
          </a:p>
          <a:p>
            <a:pPr algn="l"/>
            <a:endParaRPr lang="en-IN" sz="1200" b="1" dirty="0">
              <a:solidFill>
                <a:srgbClr val="1F2328"/>
              </a:solidFill>
              <a:latin typeface="-apple-system"/>
            </a:endParaRPr>
          </a:p>
          <a:p>
            <a:pPr algn="l"/>
            <a:endParaRPr lang="en-IN" sz="1200" b="1" i="0" dirty="0">
              <a:solidFill>
                <a:srgbClr val="1F2328"/>
              </a:solidFill>
              <a:effectLst/>
              <a:latin typeface="-apple-system"/>
            </a:endParaRPr>
          </a:p>
          <a:p>
            <a:pPr algn="l"/>
            <a:r>
              <a:rPr lang="en-IN" sz="1200" b="1" i="0" dirty="0">
                <a:solidFill>
                  <a:srgbClr val="1F2328"/>
                </a:solidFill>
                <a:effectLst/>
                <a:latin typeface="-apple-system"/>
              </a:rPr>
              <a:t>Challenges</a:t>
            </a:r>
            <a:r>
              <a:rPr lang="en-IN" sz="1200" b="0" i="0" dirty="0">
                <a:solidFill>
                  <a:srgbClr val="1F2328"/>
                </a:solidFill>
                <a:effectLst/>
                <a:latin typeface="-apple-system"/>
              </a:rPr>
              <a:t>:</a:t>
            </a:r>
          </a:p>
          <a:p>
            <a:pPr algn="l">
              <a:buFont typeface="+mj-lt"/>
              <a:buAutoNum type="arabicPeriod"/>
            </a:pPr>
            <a:r>
              <a:rPr lang="en-IN" sz="1200" b="1" i="0" dirty="0">
                <a:solidFill>
                  <a:srgbClr val="1F2328"/>
                </a:solidFill>
                <a:effectLst/>
                <a:latin typeface="-apple-system"/>
              </a:rPr>
              <a:t>Parallel Programming</a:t>
            </a:r>
            <a:r>
              <a:rPr lang="en-IN" sz="1200" b="0" i="0" dirty="0">
                <a:solidFill>
                  <a:srgbClr val="1F2328"/>
                </a:solidFill>
                <a:effectLst/>
                <a:latin typeface="-apple-system"/>
              </a:rPr>
              <a:t>:</a:t>
            </a:r>
          </a:p>
          <a:p>
            <a:pPr marL="742950" lvl="1" indent="-285750" algn="l">
              <a:buFont typeface="+mj-lt"/>
              <a:buAutoNum type="arabicPeriod"/>
            </a:pPr>
            <a:r>
              <a:rPr lang="en-IN" sz="1200" b="0" i="0" dirty="0">
                <a:solidFill>
                  <a:srgbClr val="1F2328"/>
                </a:solidFill>
                <a:effectLst/>
                <a:latin typeface="-apple-system"/>
              </a:rPr>
              <a:t>Taking full advantage of multicore processors requires software that is designed for parallel execution. Parallel programming can be complex, and not all applications can easily be parallelized.</a:t>
            </a:r>
          </a:p>
          <a:p>
            <a:pPr algn="l">
              <a:buFont typeface="+mj-lt"/>
              <a:buAutoNum type="arabicPeriod"/>
            </a:pPr>
            <a:r>
              <a:rPr lang="en-IN" sz="1200" b="1" i="0" dirty="0">
                <a:solidFill>
                  <a:srgbClr val="1F2328"/>
                </a:solidFill>
                <a:effectLst/>
                <a:latin typeface="-apple-system"/>
              </a:rPr>
              <a:t>Resource Sharing</a:t>
            </a:r>
            <a:r>
              <a:rPr lang="en-IN" sz="1200" b="0" i="0" dirty="0">
                <a:solidFill>
                  <a:srgbClr val="1F2328"/>
                </a:solidFill>
                <a:effectLst/>
                <a:latin typeface="-apple-system"/>
              </a:rPr>
              <a:t>:</a:t>
            </a:r>
          </a:p>
          <a:p>
            <a:pPr marL="742950" lvl="1" indent="-285750" algn="l">
              <a:buFont typeface="+mj-lt"/>
              <a:buAutoNum type="arabicPeriod"/>
            </a:pPr>
            <a:r>
              <a:rPr lang="en-IN" sz="1200" b="0" i="0" dirty="0">
                <a:solidFill>
                  <a:srgbClr val="1F2328"/>
                </a:solidFill>
                <a:effectLst/>
                <a:latin typeface="-apple-system"/>
              </a:rPr>
              <a:t>Efficiently managing shared resources like memory and cache among multiple cores can be challenging to ensure optimal performance.</a:t>
            </a:r>
          </a:p>
          <a:p>
            <a:pPr algn="l">
              <a:buFont typeface="+mj-lt"/>
              <a:buAutoNum type="arabicPeriod"/>
            </a:pPr>
            <a:r>
              <a:rPr lang="en-IN" sz="1200" b="1" i="0" dirty="0">
                <a:solidFill>
                  <a:srgbClr val="1F2328"/>
                </a:solidFill>
                <a:effectLst/>
                <a:latin typeface="-apple-system"/>
              </a:rPr>
              <a:t>Heat Dissipation</a:t>
            </a:r>
            <a:r>
              <a:rPr lang="en-IN" sz="1200" b="0" i="0" dirty="0">
                <a:solidFill>
                  <a:srgbClr val="1F2328"/>
                </a:solidFill>
                <a:effectLst/>
                <a:latin typeface="-apple-system"/>
              </a:rPr>
              <a:t>:</a:t>
            </a:r>
          </a:p>
          <a:p>
            <a:pPr marL="742950" lvl="1" indent="-285750" algn="l">
              <a:buFont typeface="+mj-lt"/>
              <a:buAutoNum type="arabicPeriod"/>
            </a:pPr>
            <a:r>
              <a:rPr lang="en-IN" sz="1200" b="0" i="0" dirty="0">
                <a:solidFill>
                  <a:srgbClr val="1F2328"/>
                </a:solidFill>
                <a:effectLst/>
                <a:latin typeface="-apple-system"/>
              </a:rPr>
              <a:t>High-core-count processors can generate a significant amount of heat. Effective cooling solutions are required to maintain thermal stability.</a:t>
            </a:r>
          </a:p>
          <a:p>
            <a:pPr algn="l">
              <a:buFont typeface="+mj-lt"/>
              <a:buAutoNum type="arabicPeriod"/>
            </a:pPr>
            <a:r>
              <a:rPr lang="en-IN" sz="1200" b="1" i="0" dirty="0">
                <a:solidFill>
                  <a:srgbClr val="1F2328"/>
                </a:solidFill>
                <a:effectLst/>
                <a:latin typeface="-apple-system"/>
              </a:rPr>
              <a:t>Software Compatibility</a:t>
            </a:r>
            <a:r>
              <a:rPr lang="en-IN" sz="1200" b="0" i="0" dirty="0">
                <a:solidFill>
                  <a:srgbClr val="1F2328"/>
                </a:solidFill>
                <a:effectLst/>
                <a:latin typeface="-apple-system"/>
              </a:rPr>
              <a:t>:</a:t>
            </a:r>
          </a:p>
          <a:p>
            <a:pPr marL="742950" lvl="1" indent="-285750" algn="l">
              <a:buFont typeface="+mj-lt"/>
              <a:buAutoNum type="arabicPeriod"/>
            </a:pPr>
            <a:r>
              <a:rPr lang="en-IN" sz="1200" b="0" i="0" dirty="0">
                <a:solidFill>
                  <a:srgbClr val="1F2328"/>
                </a:solidFill>
                <a:effectLst/>
                <a:latin typeface="-apple-system"/>
              </a:rPr>
              <a:t>Older software or applications that are not optimized for multicore processors may not fully benefit from the additional cores.</a:t>
            </a:r>
          </a:p>
        </p:txBody>
      </p:sp>
    </p:spTree>
    <p:extLst>
      <p:ext uri="{BB962C8B-B14F-4D97-AF65-F5344CB8AC3E}">
        <p14:creationId xmlns:p14="http://schemas.microsoft.com/office/powerpoint/2010/main" val="2205047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1457325"/>
            <a:ext cx="10571480" cy="1678305"/>
          </a:xfrm>
          <a:prstGeom prst="rect">
            <a:avLst/>
          </a:prstGeom>
        </p:spPr>
        <p:txBody>
          <a:bodyPr vert="horz" wrap="square" lIns="0" tIns="74930" rIns="0" bIns="0" rtlCol="0">
            <a:spAutoFit/>
          </a:bodyPr>
          <a:lstStyle/>
          <a:p>
            <a:pPr marL="354965" indent="-342265">
              <a:lnSpc>
                <a:spcPct val="100000"/>
              </a:lnSpc>
              <a:spcBef>
                <a:spcPts val="590"/>
              </a:spcBef>
              <a:buFont typeface="Arial MT"/>
              <a:buChar char="•"/>
              <a:tabLst>
                <a:tab pos="354965" algn="l"/>
              </a:tabLst>
            </a:pPr>
            <a:r>
              <a:rPr sz="2400" dirty="0">
                <a:latin typeface="Arial MT"/>
                <a:cs typeface="Arial MT"/>
              </a:rPr>
              <a:t>A</a:t>
            </a:r>
            <a:r>
              <a:rPr sz="2400" spc="-60" dirty="0">
                <a:latin typeface="Arial MT"/>
                <a:cs typeface="Arial MT"/>
              </a:rPr>
              <a:t> </a:t>
            </a:r>
            <a:r>
              <a:rPr sz="2400" dirty="0">
                <a:latin typeface="Arial MT"/>
                <a:cs typeface="Arial MT"/>
              </a:rPr>
              <a:t>process</a:t>
            </a:r>
            <a:r>
              <a:rPr sz="2400" spc="-60" dirty="0">
                <a:latin typeface="Arial MT"/>
                <a:cs typeface="Arial MT"/>
              </a:rPr>
              <a:t> </a:t>
            </a:r>
            <a:r>
              <a:rPr sz="2400" dirty="0">
                <a:latin typeface="Arial MT"/>
                <a:cs typeface="Arial MT"/>
              </a:rPr>
              <a:t>is</a:t>
            </a:r>
            <a:r>
              <a:rPr sz="2400" spc="-55" dirty="0">
                <a:latin typeface="Arial MT"/>
                <a:cs typeface="Arial MT"/>
              </a:rPr>
              <a:t> </a:t>
            </a:r>
            <a:r>
              <a:rPr sz="2400" dirty="0">
                <a:latin typeface="Arial MT"/>
                <a:cs typeface="Arial MT"/>
              </a:rPr>
              <a:t>an</a:t>
            </a:r>
            <a:r>
              <a:rPr sz="2400" spc="-60" dirty="0">
                <a:latin typeface="Arial MT"/>
                <a:cs typeface="Arial MT"/>
              </a:rPr>
              <a:t> </a:t>
            </a:r>
            <a:r>
              <a:rPr sz="2400" dirty="0">
                <a:latin typeface="Arial MT"/>
                <a:cs typeface="Arial MT"/>
              </a:rPr>
              <a:t>instance</a:t>
            </a:r>
            <a:r>
              <a:rPr sz="2400" spc="-55" dirty="0">
                <a:latin typeface="Arial MT"/>
                <a:cs typeface="Arial MT"/>
              </a:rPr>
              <a:t> </a:t>
            </a:r>
            <a:r>
              <a:rPr sz="2400" dirty="0">
                <a:latin typeface="Arial MT"/>
                <a:cs typeface="Arial MT"/>
              </a:rPr>
              <a:t>of</a:t>
            </a:r>
            <a:r>
              <a:rPr sz="2400" spc="-55" dirty="0">
                <a:latin typeface="Arial MT"/>
                <a:cs typeface="Arial MT"/>
              </a:rPr>
              <a:t> </a:t>
            </a:r>
            <a:r>
              <a:rPr sz="2400" dirty="0">
                <a:latin typeface="Arial MT"/>
                <a:cs typeface="Arial MT"/>
              </a:rPr>
              <a:t>a</a:t>
            </a:r>
            <a:r>
              <a:rPr sz="2400" spc="-70" dirty="0">
                <a:latin typeface="Arial MT"/>
                <a:cs typeface="Arial MT"/>
              </a:rPr>
              <a:t> </a:t>
            </a:r>
            <a:r>
              <a:rPr sz="2400" dirty="0">
                <a:latin typeface="Arial MT"/>
                <a:cs typeface="Arial MT"/>
              </a:rPr>
              <a:t>running</a:t>
            </a:r>
            <a:r>
              <a:rPr sz="2400" spc="-45" dirty="0">
                <a:latin typeface="Arial MT"/>
                <a:cs typeface="Arial MT"/>
              </a:rPr>
              <a:t> </a:t>
            </a:r>
            <a:r>
              <a:rPr sz="2400" dirty="0">
                <a:latin typeface="Arial MT"/>
                <a:cs typeface="Arial MT"/>
              </a:rPr>
              <a:t>(or</a:t>
            </a:r>
            <a:r>
              <a:rPr sz="2400" spc="-55" dirty="0">
                <a:latin typeface="Arial MT"/>
                <a:cs typeface="Arial MT"/>
              </a:rPr>
              <a:t> </a:t>
            </a:r>
            <a:r>
              <a:rPr sz="2400" dirty="0">
                <a:latin typeface="Arial MT"/>
                <a:cs typeface="Arial MT"/>
              </a:rPr>
              <a:t>suspended)</a:t>
            </a:r>
            <a:r>
              <a:rPr sz="2400" spc="-20" dirty="0">
                <a:latin typeface="Arial MT"/>
                <a:cs typeface="Arial MT"/>
              </a:rPr>
              <a:t> </a:t>
            </a:r>
            <a:r>
              <a:rPr sz="2400" spc="-10" dirty="0">
                <a:latin typeface="Arial MT"/>
                <a:cs typeface="Arial MT"/>
              </a:rPr>
              <a:t>program.</a:t>
            </a:r>
            <a:endParaRPr sz="2400">
              <a:latin typeface="Arial MT"/>
              <a:cs typeface="Arial MT"/>
            </a:endParaRPr>
          </a:p>
          <a:p>
            <a:pPr marL="354965" indent="-342265">
              <a:lnSpc>
                <a:spcPct val="100000"/>
              </a:lnSpc>
              <a:spcBef>
                <a:spcPts val="495"/>
              </a:spcBef>
              <a:buChar char="•"/>
              <a:tabLst>
                <a:tab pos="354965" algn="l"/>
              </a:tabLst>
            </a:pPr>
            <a:r>
              <a:rPr sz="2400" dirty="0">
                <a:latin typeface="Arial MT"/>
                <a:cs typeface="Arial MT"/>
              </a:rPr>
              <a:t>Threads</a:t>
            </a:r>
            <a:r>
              <a:rPr sz="2400" spc="-60" dirty="0">
                <a:latin typeface="Arial MT"/>
                <a:cs typeface="Arial MT"/>
              </a:rPr>
              <a:t> </a:t>
            </a:r>
            <a:r>
              <a:rPr sz="2400" dirty="0">
                <a:latin typeface="Arial MT"/>
                <a:cs typeface="Arial MT"/>
              </a:rPr>
              <a:t>are</a:t>
            </a:r>
            <a:r>
              <a:rPr sz="2400" spc="-70" dirty="0">
                <a:latin typeface="Arial MT"/>
                <a:cs typeface="Arial MT"/>
              </a:rPr>
              <a:t> </a:t>
            </a:r>
            <a:r>
              <a:rPr sz="2400" dirty="0">
                <a:latin typeface="Arial MT"/>
                <a:cs typeface="Arial MT"/>
              </a:rPr>
              <a:t>analogous</a:t>
            </a:r>
            <a:r>
              <a:rPr sz="2400" spc="-20" dirty="0">
                <a:latin typeface="Arial MT"/>
                <a:cs typeface="Arial MT"/>
              </a:rPr>
              <a:t> </a:t>
            </a:r>
            <a:r>
              <a:rPr sz="2400" dirty="0">
                <a:latin typeface="Arial MT"/>
                <a:cs typeface="Arial MT"/>
              </a:rPr>
              <a:t>to</a:t>
            </a:r>
            <a:r>
              <a:rPr sz="2400" spc="-80" dirty="0">
                <a:latin typeface="Arial MT"/>
                <a:cs typeface="Arial MT"/>
              </a:rPr>
              <a:t> </a:t>
            </a:r>
            <a:r>
              <a:rPr sz="2400" dirty="0">
                <a:latin typeface="Arial MT"/>
                <a:cs typeface="Arial MT"/>
              </a:rPr>
              <a:t>a</a:t>
            </a:r>
            <a:r>
              <a:rPr sz="2400" spc="-60" dirty="0">
                <a:latin typeface="Arial MT"/>
                <a:cs typeface="Arial MT"/>
              </a:rPr>
              <a:t> </a:t>
            </a:r>
            <a:r>
              <a:rPr sz="2400" spc="-10" dirty="0">
                <a:latin typeface="Arial MT"/>
                <a:cs typeface="Arial MT"/>
              </a:rPr>
              <a:t>“light-</a:t>
            </a:r>
            <a:r>
              <a:rPr sz="2400" dirty="0">
                <a:latin typeface="Arial MT"/>
                <a:cs typeface="Arial MT"/>
              </a:rPr>
              <a:t>weight”</a:t>
            </a:r>
            <a:r>
              <a:rPr sz="2400" spc="-35" dirty="0">
                <a:latin typeface="Arial MT"/>
                <a:cs typeface="Arial MT"/>
              </a:rPr>
              <a:t> </a:t>
            </a:r>
            <a:r>
              <a:rPr sz="2400" spc="-10" dirty="0">
                <a:latin typeface="Arial MT"/>
                <a:cs typeface="Arial MT"/>
              </a:rPr>
              <a:t>process.</a:t>
            </a:r>
            <a:endParaRPr sz="2400">
              <a:latin typeface="Arial MT"/>
              <a:cs typeface="Arial MT"/>
            </a:endParaRPr>
          </a:p>
          <a:p>
            <a:pPr marL="354965" marR="5080" indent="-342900">
              <a:lnSpc>
                <a:spcPct val="100000"/>
              </a:lnSpc>
              <a:spcBef>
                <a:spcPts val="500"/>
              </a:spcBef>
              <a:buChar char="•"/>
              <a:tabLst>
                <a:tab pos="354965" algn="l"/>
              </a:tabLst>
            </a:pPr>
            <a:r>
              <a:rPr sz="2400" dirty="0">
                <a:latin typeface="Arial MT"/>
                <a:cs typeface="Arial MT"/>
              </a:rPr>
              <a:t>In</a:t>
            </a:r>
            <a:r>
              <a:rPr sz="2400" spc="-65" dirty="0">
                <a:latin typeface="Arial MT"/>
                <a:cs typeface="Arial MT"/>
              </a:rPr>
              <a:t> </a:t>
            </a:r>
            <a:r>
              <a:rPr sz="2400" dirty="0">
                <a:latin typeface="Arial MT"/>
                <a:cs typeface="Arial MT"/>
              </a:rPr>
              <a:t>a</a:t>
            </a:r>
            <a:r>
              <a:rPr sz="2400" spc="-75" dirty="0">
                <a:latin typeface="Arial MT"/>
                <a:cs typeface="Arial MT"/>
              </a:rPr>
              <a:t> </a:t>
            </a:r>
            <a:r>
              <a:rPr sz="2400" dirty="0">
                <a:latin typeface="Arial MT"/>
                <a:cs typeface="Arial MT"/>
              </a:rPr>
              <a:t>shared</a:t>
            </a:r>
            <a:r>
              <a:rPr sz="2400" spc="-65" dirty="0">
                <a:latin typeface="Arial MT"/>
                <a:cs typeface="Arial MT"/>
              </a:rPr>
              <a:t> </a:t>
            </a:r>
            <a:r>
              <a:rPr sz="2400" dirty="0">
                <a:latin typeface="Arial MT"/>
                <a:cs typeface="Arial MT"/>
              </a:rPr>
              <a:t>memory</a:t>
            </a:r>
            <a:r>
              <a:rPr sz="2400" spc="-65" dirty="0">
                <a:latin typeface="Arial MT"/>
                <a:cs typeface="Arial MT"/>
              </a:rPr>
              <a:t> </a:t>
            </a:r>
            <a:r>
              <a:rPr sz="2400" dirty="0">
                <a:latin typeface="Arial MT"/>
                <a:cs typeface="Arial MT"/>
              </a:rPr>
              <a:t>program</a:t>
            </a:r>
            <a:r>
              <a:rPr sz="2400" spc="-60" dirty="0">
                <a:latin typeface="Arial MT"/>
                <a:cs typeface="Arial MT"/>
              </a:rPr>
              <a:t> </a:t>
            </a:r>
            <a:r>
              <a:rPr sz="2400" dirty="0">
                <a:latin typeface="Arial MT"/>
                <a:cs typeface="Arial MT"/>
              </a:rPr>
              <a:t>a</a:t>
            </a:r>
            <a:r>
              <a:rPr sz="2400" spc="-65" dirty="0">
                <a:latin typeface="Arial MT"/>
                <a:cs typeface="Arial MT"/>
              </a:rPr>
              <a:t> </a:t>
            </a:r>
            <a:r>
              <a:rPr sz="2400" dirty="0">
                <a:latin typeface="Arial MT"/>
                <a:cs typeface="Arial MT"/>
              </a:rPr>
              <a:t>single</a:t>
            </a:r>
            <a:r>
              <a:rPr sz="2400" spc="-45" dirty="0">
                <a:latin typeface="Arial MT"/>
                <a:cs typeface="Arial MT"/>
              </a:rPr>
              <a:t> </a:t>
            </a:r>
            <a:r>
              <a:rPr sz="2400" dirty="0">
                <a:latin typeface="Arial MT"/>
                <a:cs typeface="Arial MT"/>
              </a:rPr>
              <a:t>process</a:t>
            </a:r>
            <a:r>
              <a:rPr sz="2400" spc="-55" dirty="0">
                <a:latin typeface="Arial MT"/>
                <a:cs typeface="Arial MT"/>
              </a:rPr>
              <a:t> </a:t>
            </a:r>
            <a:r>
              <a:rPr sz="2400" dirty="0">
                <a:latin typeface="Arial MT"/>
                <a:cs typeface="Arial MT"/>
              </a:rPr>
              <a:t>may</a:t>
            </a:r>
            <a:r>
              <a:rPr sz="2400" spc="-65" dirty="0">
                <a:latin typeface="Arial MT"/>
                <a:cs typeface="Arial MT"/>
              </a:rPr>
              <a:t> </a:t>
            </a:r>
            <a:r>
              <a:rPr sz="2400" dirty="0">
                <a:latin typeface="Arial MT"/>
                <a:cs typeface="Arial MT"/>
              </a:rPr>
              <a:t>have</a:t>
            </a:r>
            <a:r>
              <a:rPr sz="2400" spc="-65" dirty="0">
                <a:latin typeface="Arial MT"/>
                <a:cs typeface="Arial MT"/>
              </a:rPr>
              <a:t> </a:t>
            </a:r>
            <a:r>
              <a:rPr sz="2400" dirty="0">
                <a:latin typeface="Arial MT"/>
                <a:cs typeface="Arial MT"/>
              </a:rPr>
              <a:t>multiple</a:t>
            </a:r>
            <a:r>
              <a:rPr sz="2400" spc="-50" dirty="0">
                <a:latin typeface="Arial MT"/>
                <a:cs typeface="Arial MT"/>
              </a:rPr>
              <a:t> </a:t>
            </a:r>
            <a:r>
              <a:rPr sz="2400" dirty="0">
                <a:latin typeface="Arial MT"/>
                <a:cs typeface="Arial MT"/>
              </a:rPr>
              <a:t>threads</a:t>
            </a:r>
            <a:r>
              <a:rPr sz="2400" spc="-65" dirty="0">
                <a:latin typeface="Arial MT"/>
                <a:cs typeface="Arial MT"/>
              </a:rPr>
              <a:t> </a:t>
            </a:r>
            <a:r>
              <a:rPr sz="2400" spc="-25" dirty="0">
                <a:latin typeface="Arial MT"/>
                <a:cs typeface="Arial MT"/>
              </a:rPr>
              <a:t>of </a:t>
            </a:r>
            <a:r>
              <a:rPr sz="2400" spc="-10" dirty="0">
                <a:latin typeface="Arial MT"/>
                <a:cs typeface="Arial MT"/>
              </a:rPr>
              <a:t>control.</a:t>
            </a:r>
            <a:endParaRPr sz="2400">
              <a:latin typeface="Arial MT"/>
              <a:cs typeface="Arial MT"/>
            </a:endParaRP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Processes</a:t>
            </a:r>
            <a:r>
              <a:rPr spc="-135" dirty="0"/>
              <a:t> </a:t>
            </a:r>
            <a:r>
              <a:rPr dirty="0"/>
              <a:t>and</a:t>
            </a:r>
            <a:r>
              <a:rPr spc="-114" dirty="0"/>
              <a:t> </a:t>
            </a:r>
            <a:r>
              <a:rPr spc="-10" dirty="0"/>
              <a:t>Threads</a:t>
            </a:r>
          </a:p>
        </p:txBody>
      </p:sp>
      <p:pic>
        <p:nvPicPr>
          <p:cNvPr id="6" name="Picture 5" descr="A screenshot of a computer program&#10;&#10;AI-generated content may be incorrect.">
            <a:extLst>
              <a:ext uri="{FF2B5EF4-FFF2-40B4-BE49-F238E27FC236}">
                <a16:creationId xmlns:a16="http://schemas.microsoft.com/office/drawing/2014/main" id="{63E31514-99D3-29FC-FF0E-05BCC3F00F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591433"/>
            <a:ext cx="3556000" cy="2000250"/>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DED11913-8504-2ED0-1C7D-EAAD693C44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6200" y="3591433"/>
            <a:ext cx="3555998" cy="2000249"/>
          </a:xfrm>
          <a:prstGeom prst="rect">
            <a:avLst/>
          </a:prstGeom>
        </p:spPr>
      </p:pic>
      <p:pic>
        <p:nvPicPr>
          <p:cNvPr id="10" name="Picture 9" descr="A screenshot of a computer screen&#10;&#10;AI-generated content may be incorrect.">
            <a:extLst>
              <a:ext uri="{FF2B5EF4-FFF2-40B4-BE49-F238E27FC236}">
                <a16:creationId xmlns:a16="http://schemas.microsoft.com/office/drawing/2014/main" id="{C8866244-44CA-23C2-27C1-109063D954D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4800" y="3600047"/>
            <a:ext cx="3556000" cy="20002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1457325"/>
            <a:ext cx="9963150" cy="3350917"/>
          </a:xfrm>
          <a:prstGeom prst="rect">
            <a:avLst/>
          </a:prstGeom>
        </p:spPr>
        <p:txBody>
          <a:bodyPr vert="horz" wrap="square" lIns="0" tIns="74930" rIns="0" bIns="0" rtlCol="0">
            <a:spAutoFit/>
          </a:bodyPr>
          <a:lstStyle/>
          <a:p>
            <a:pPr marL="354965" indent="-342265">
              <a:lnSpc>
                <a:spcPct val="100000"/>
              </a:lnSpc>
              <a:spcBef>
                <a:spcPts val="590"/>
              </a:spcBef>
              <a:buFont typeface="Arial MT"/>
              <a:buChar char="•"/>
              <a:tabLst>
                <a:tab pos="354965" algn="l"/>
              </a:tabLst>
            </a:pPr>
            <a:r>
              <a:rPr sz="2400" dirty="0">
                <a:latin typeface="Arial MT"/>
                <a:cs typeface="Arial MT"/>
              </a:rPr>
              <a:t>Also</a:t>
            </a:r>
            <a:r>
              <a:rPr sz="2400" spc="-55" dirty="0">
                <a:latin typeface="Arial MT"/>
                <a:cs typeface="Arial MT"/>
              </a:rPr>
              <a:t> </a:t>
            </a:r>
            <a:r>
              <a:rPr sz="2400" dirty="0">
                <a:latin typeface="Arial MT"/>
                <a:cs typeface="Arial MT"/>
              </a:rPr>
              <a:t>known</a:t>
            </a:r>
            <a:r>
              <a:rPr sz="2400" spc="-50" dirty="0">
                <a:latin typeface="Arial MT"/>
                <a:cs typeface="Arial MT"/>
              </a:rPr>
              <a:t> </a:t>
            </a:r>
            <a:r>
              <a:rPr sz="2400" dirty="0">
                <a:latin typeface="Arial MT"/>
                <a:cs typeface="Arial MT"/>
              </a:rPr>
              <a:t>as</a:t>
            </a:r>
            <a:r>
              <a:rPr sz="2400" spc="-65" dirty="0">
                <a:latin typeface="Arial MT"/>
                <a:cs typeface="Arial MT"/>
              </a:rPr>
              <a:t> </a:t>
            </a:r>
            <a:r>
              <a:rPr sz="2400" spc="-10" dirty="0">
                <a:latin typeface="Arial MT"/>
                <a:cs typeface="Arial MT"/>
              </a:rPr>
              <a:t>Pthreads.</a:t>
            </a:r>
            <a:endParaRPr sz="2400" dirty="0">
              <a:latin typeface="Arial MT"/>
              <a:cs typeface="Arial MT"/>
            </a:endParaRPr>
          </a:p>
          <a:p>
            <a:pPr marL="354965" indent="-342265">
              <a:lnSpc>
                <a:spcPct val="100000"/>
              </a:lnSpc>
              <a:spcBef>
                <a:spcPts val="495"/>
              </a:spcBef>
              <a:buChar char="•"/>
              <a:tabLst>
                <a:tab pos="354965" algn="l"/>
              </a:tabLst>
            </a:pPr>
            <a:r>
              <a:rPr sz="2400" dirty="0">
                <a:latin typeface="Arial MT"/>
                <a:cs typeface="Arial MT"/>
              </a:rPr>
              <a:t>A</a:t>
            </a:r>
            <a:r>
              <a:rPr sz="2400" spc="-65" dirty="0">
                <a:latin typeface="Arial MT"/>
                <a:cs typeface="Arial MT"/>
              </a:rPr>
              <a:t> </a:t>
            </a:r>
            <a:r>
              <a:rPr sz="2400" dirty="0">
                <a:latin typeface="Arial MT"/>
                <a:cs typeface="Arial MT"/>
              </a:rPr>
              <a:t>standard</a:t>
            </a:r>
            <a:r>
              <a:rPr sz="2400" spc="-60" dirty="0">
                <a:latin typeface="Arial MT"/>
                <a:cs typeface="Arial MT"/>
              </a:rPr>
              <a:t> </a:t>
            </a:r>
            <a:r>
              <a:rPr sz="2400" dirty="0">
                <a:latin typeface="Arial MT"/>
                <a:cs typeface="Arial MT"/>
              </a:rPr>
              <a:t>for</a:t>
            </a:r>
            <a:r>
              <a:rPr sz="2400" spc="-80" dirty="0">
                <a:latin typeface="Arial MT"/>
                <a:cs typeface="Arial MT"/>
              </a:rPr>
              <a:t> </a:t>
            </a:r>
            <a:r>
              <a:rPr sz="2400" spc="-25" dirty="0">
                <a:latin typeface="Arial MT"/>
                <a:cs typeface="Arial MT"/>
              </a:rPr>
              <a:t>Unix-</a:t>
            </a:r>
            <a:r>
              <a:rPr sz="2400" dirty="0">
                <a:latin typeface="Arial MT"/>
                <a:cs typeface="Arial MT"/>
              </a:rPr>
              <a:t>like</a:t>
            </a:r>
            <a:r>
              <a:rPr sz="2400" spc="-15" dirty="0">
                <a:latin typeface="Arial MT"/>
                <a:cs typeface="Arial MT"/>
              </a:rPr>
              <a:t> </a:t>
            </a:r>
            <a:r>
              <a:rPr sz="2400" dirty="0">
                <a:latin typeface="Arial MT"/>
                <a:cs typeface="Arial MT"/>
              </a:rPr>
              <a:t>operating</a:t>
            </a:r>
            <a:r>
              <a:rPr sz="2400" spc="-45" dirty="0">
                <a:latin typeface="Arial MT"/>
                <a:cs typeface="Arial MT"/>
              </a:rPr>
              <a:t> </a:t>
            </a:r>
            <a:r>
              <a:rPr sz="2400" spc="-10" dirty="0">
                <a:latin typeface="Arial MT"/>
                <a:cs typeface="Arial MT"/>
              </a:rPr>
              <a:t>systems.</a:t>
            </a:r>
            <a:endParaRPr sz="2400" dirty="0">
              <a:latin typeface="Arial MT"/>
              <a:cs typeface="Arial MT"/>
            </a:endParaRPr>
          </a:p>
          <a:p>
            <a:pPr marL="354965" indent="-342265">
              <a:lnSpc>
                <a:spcPct val="100000"/>
              </a:lnSpc>
              <a:spcBef>
                <a:spcPts val="500"/>
              </a:spcBef>
              <a:buChar char="•"/>
              <a:tabLst>
                <a:tab pos="354965" algn="l"/>
              </a:tabLst>
            </a:pPr>
            <a:r>
              <a:rPr sz="2400" dirty="0">
                <a:latin typeface="Arial MT"/>
                <a:cs typeface="Arial MT"/>
              </a:rPr>
              <a:t>A</a:t>
            </a:r>
            <a:r>
              <a:rPr sz="2400" spc="-40" dirty="0">
                <a:latin typeface="Arial MT"/>
                <a:cs typeface="Arial MT"/>
              </a:rPr>
              <a:t> </a:t>
            </a:r>
            <a:r>
              <a:rPr sz="2400" dirty="0">
                <a:latin typeface="Arial MT"/>
                <a:cs typeface="Arial MT"/>
              </a:rPr>
              <a:t>library</a:t>
            </a:r>
            <a:r>
              <a:rPr sz="2400" spc="-25" dirty="0">
                <a:latin typeface="Arial MT"/>
                <a:cs typeface="Arial MT"/>
              </a:rPr>
              <a:t> </a:t>
            </a:r>
            <a:r>
              <a:rPr sz="2400" dirty="0">
                <a:latin typeface="Arial MT"/>
                <a:cs typeface="Arial MT"/>
              </a:rPr>
              <a:t>that</a:t>
            </a:r>
            <a:r>
              <a:rPr sz="2400" spc="-55" dirty="0">
                <a:latin typeface="Arial MT"/>
                <a:cs typeface="Arial MT"/>
              </a:rPr>
              <a:t> </a:t>
            </a:r>
            <a:r>
              <a:rPr sz="2400" dirty="0">
                <a:latin typeface="Arial MT"/>
                <a:cs typeface="Arial MT"/>
              </a:rPr>
              <a:t>can</a:t>
            </a:r>
            <a:r>
              <a:rPr sz="2400" spc="-40" dirty="0">
                <a:latin typeface="Arial MT"/>
                <a:cs typeface="Arial MT"/>
              </a:rPr>
              <a:t> </a:t>
            </a:r>
            <a:r>
              <a:rPr sz="2400" dirty="0">
                <a:latin typeface="Arial MT"/>
                <a:cs typeface="Arial MT"/>
              </a:rPr>
              <a:t>be</a:t>
            </a:r>
            <a:r>
              <a:rPr sz="2400" spc="-40" dirty="0">
                <a:latin typeface="Arial MT"/>
                <a:cs typeface="Arial MT"/>
              </a:rPr>
              <a:t> </a:t>
            </a:r>
            <a:r>
              <a:rPr sz="2400" dirty="0">
                <a:latin typeface="Arial MT"/>
                <a:cs typeface="Arial MT"/>
              </a:rPr>
              <a:t>linked</a:t>
            </a:r>
            <a:r>
              <a:rPr sz="2400" spc="-10" dirty="0">
                <a:latin typeface="Arial MT"/>
                <a:cs typeface="Arial MT"/>
              </a:rPr>
              <a:t> </a:t>
            </a:r>
            <a:r>
              <a:rPr sz="2400" dirty="0">
                <a:latin typeface="Arial MT"/>
                <a:cs typeface="Arial MT"/>
              </a:rPr>
              <a:t>with</a:t>
            </a:r>
            <a:r>
              <a:rPr sz="2400" spc="-35" dirty="0">
                <a:latin typeface="Arial MT"/>
                <a:cs typeface="Arial MT"/>
              </a:rPr>
              <a:t> </a:t>
            </a:r>
            <a:r>
              <a:rPr sz="2400" dirty="0">
                <a:latin typeface="Arial MT"/>
                <a:cs typeface="Arial MT"/>
              </a:rPr>
              <a:t>C</a:t>
            </a:r>
            <a:r>
              <a:rPr sz="2400" spc="-40" dirty="0">
                <a:latin typeface="Arial MT"/>
                <a:cs typeface="Arial MT"/>
              </a:rPr>
              <a:t> </a:t>
            </a:r>
            <a:r>
              <a:rPr sz="2400" spc="-10" dirty="0">
                <a:latin typeface="Arial MT"/>
                <a:cs typeface="Arial MT"/>
              </a:rPr>
              <a:t>programs.</a:t>
            </a:r>
            <a:endParaRPr sz="2400" dirty="0">
              <a:latin typeface="Arial MT"/>
              <a:cs typeface="Arial MT"/>
            </a:endParaRPr>
          </a:p>
          <a:p>
            <a:pPr marL="354965" marR="5080" indent="-342900">
              <a:lnSpc>
                <a:spcPct val="100000"/>
              </a:lnSpc>
              <a:spcBef>
                <a:spcPts val="509"/>
              </a:spcBef>
              <a:buChar char="•"/>
              <a:tabLst>
                <a:tab pos="354965" algn="l"/>
              </a:tabLst>
            </a:pPr>
            <a:r>
              <a:rPr sz="2400" dirty="0">
                <a:latin typeface="Arial MT"/>
                <a:cs typeface="Arial MT"/>
              </a:rPr>
              <a:t>Specifies</a:t>
            </a:r>
            <a:r>
              <a:rPr sz="2400" spc="-65" dirty="0">
                <a:latin typeface="Arial MT"/>
                <a:cs typeface="Arial MT"/>
              </a:rPr>
              <a:t> </a:t>
            </a:r>
            <a:r>
              <a:rPr sz="2400" dirty="0">
                <a:latin typeface="Arial MT"/>
                <a:cs typeface="Arial MT"/>
              </a:rPr>
              <a:t>an</a:t>
            </a:r>
            <a:r>
              <a:rPr sz="2400" spc="-85" dirty="0">
                <a:latin typeface="Arial MT"/>
                <a:cs typeface="Arial MT"/>
              </a:rPr>
              <a:t> </a:t>
            </a:r>
            <a:r>
              <a:rPr sz="2400" dirty="0">
                <a:latin typeface="Arial MT"/>
                <a:cs typeface="Arial MT"/>
              </a:rPr>
              <a:t>application</a:t>
            </a:r>
            <a:r>
              <a:rPr sz="2400" spc="-55" dirty="0">
                <a:latin typeface="Arial MT"/>
                <a:cs typeface="Arial MT"/>
              </a:rPr>
              <a:t> </a:t>
            </a:r>
            <a:r>
              <a:rPr sz="2400" dirty="0">
                <a:latin typeface="Arial MT"/>
                <a:cs typeface="Arial MT"/>
              </a:rPr>
              <a:t>programming</a:t>
            </a:r>
            <a:r>
              <a:rPr sz="2400" spc="-65" dirty="0">
                <a:latin typeface="Arial MT"/>
                <a:cs typeface="Arial MT"/>
              </a:rPr>
              <a:t> </a:t>
            </a:r>
            <a:r>
              <a:rPr sz="2400" dirty="0">
                <a:latin typeface="Arial MT"/>
                <a:cs typeface="Arial MT"/>
              </a:rPr>
              <a:t>interface</a:t>
            </a:r>
            <a:r>
              <a:rPr sz="2400" spc="-85" dirty="0">
                <a:latin typeface="Arial MT"/>
                <a:cs typeface="Arial MT"/>
              </a:rPr>
              <a:t> </a:t>
            </a:r>
            <a:r>
              <a:rPr sz="2400" dirty="0">
                <a:latin typeface="Arial MT"/>
                <a:cs typeface="Arial MT"/>
              </a:rPr>
              <a:t>(API)</a:t>
            </a:r>
            <a:r>
              <a:rPr sz="2400" spc="-95" dirty="0">
                <a:latin typeface="Arial MT"/>
                <a:cs typeface="Arial MT"/>
              </a:rPr>
              <a:t> </a:t>
            </a:r>
            <a:r>
              <a:rPr sz="2400" dirty="0">
                <a:latin typeface="Arial MT"/>
                <a:cs typeface="Arial MT"/>
              </a:rPr>
              <a:t>for</a:t>
            </a:r>
            <a:r>
              <a:rPr sz="2400" spc="-80" dirty="0">
                <a:latin typeface="Arial MT"/>
                <a:cs typeface="Arial MT"/>
              </a:rPr>
              <a:t> </a:t>
            </a:r>
            <a:r>
              <a:rPr sz="2400" spc="-10" dirty="0">
                <a:latin typeface="Arial MT"/>
                <a:cs typeface="Arial MT"/>
              </a:rPr>
              <a:t>multi-threaded programming.</a:t>
            </a:r>
            <a:endParaRPr lang="en-US" sz="2400" spc="-10" dirty="0">
              <a:latin typeface="Arial MT"/>
              <a:cs typeface="Arial MT"/>
            </a:endParaRPr>
          </a:p>
          <a:p>
            <a:pPr marL="354965" marR="5080" indent="-342900">
              <a:spcBef>
                <a:spcPts val="509"/>
              </a:spcBef>
              <a:buFontTx/>
              <a:buChar char="•"/>
              <a:tabLst>
                <a:tab pos="354965" algn="l"/>
              </a:tabLst>
            </a:pPr>
            <a:r>
              <a:rPr lang="en-IN" sz="2400" dirty="0">
                <a:latin typeface="Arial MT"/>
                <a:cs typeface="Arial MT"/>
              </a:rPr>
              <a:t>The</a:t>
            </a:r>
            <a:r>
              <a:rPr lang="en-IN" sz="2400" spc="-40" dirty="0">
                <a:latin typeface="Arial MT"/>
                <a:cs typeface="Arial MT"/>
              </a:rPr>
              <a:t> </a:t>
            </a:r>
            <a:r>
              <a:rPr lang="en-IN" sz="2400" dirty="0" err="1">
                <a:latin typeface="Arial MT"/>
                <a:cs typeface="Arial MT"/>
              </a:rPr>
              <a:t>Pthreads</a:t>
            </a:r>
            <a:r>
              <a:rPr lang="en-IN" sz="2400" spc="-45" dirty="0">
                <a:latin typeface="Arial MT"/>
                <a:cs typeface="Arial MT"/>
              </a:rPr>
              <a:t> </a:t>
            </a:r>
            <a:r>
              <a:rPr lang="en-IN" sz="2400" dirty="0">
                <a:latin typeface="Arial MT"/>
                <a:cs typeface="Arial MT"/>
              </a:rPr>
              <a:t>API</a:t>
            </a:r>
            <a:r>
              <a:rPr lang="en-IN" sz="2400" spc="-40" dirty="0">
                <a:latin typeface="Arial MT"/>
                <a:cs typeface="Arial MT"/>
              </a:rPr>
              <a:t> </a:t>
            </a:r>
            <a:r>
              <a:rPr lang="en-IN" sz="2400" dirty="0">
                <a:latin typeface="Arial MT"/>
                <a:cs typeface="Arial MT"/>
              </a:rPr>
              <a:t>is</a:t>
            </a:r>
            <a:r>
              <a:rPr lang="en-IN" sz="2400" spc="-35" dirty="0">
                <a:latin typeface="Arial MT"/>
                <a:cs typeface="Arial MT"/>
              </a:rPr>
              <a:t> </a:t>
            </a:r>
            <a:r>
              <a:rPr lang="en-IN" sz="2400" dirty="0">
                <a:latin typeface="Arial MT"/>
                <a:cs typeface="Arial MT"/>
              </a:rPr>
              <a:t>only</a:t>
            </a:r>
            <a:r>
              <a:rPr lang="en-IN" sz="2400" spc="-45" dirty="0">
                <a:latin typeface="Arial MT"/>
                <a:cs typeface="Arial MT"/>
              </a:rPr>
              <a:t> </a:t>
            </a:r>
            <a:r>
              <a:rPr lang="en-IN" sz="2400" dirty="0">
                <a:latin typeface="Arial MT"/>
                <a:cs typeface="Arial MT"/>
              </a:rPr>
              <a:t>available</a:t>
            </a:r>
            <a:r>
              <a:rPr lang="en-IN" sz="2400" spc="5" dirty="0">
                <a:latin typeface="Arial MT"/>
                <a:cs typeface="Arial MT"/>
              </a:rPr>
              <a:t> </a:t>
            </a:r>
            <a:r>
              <a:rPr lang="en-IN" sz="2400" dirty="0">
                <a:latin typeface="Arial MT"/>
                <a:cs typeface="Arial MT"/>
              </a:rPr>
              <a:t>on</a:t>
            </a:r>
            <a:r>
              <a:rPr lang="en-IN" sz="2400" spc="-40" dirty="0">
                <a:latin typeface="Arial MT"/>
                <a:cs typeface="Arial MT"/>
              </a:rPr>
              <a:t> </a:t>
            </a:r>
            <a:r>
              <a:rPr lang="en-IN" sz="2400" dirty="0">
                <a:latin typeface="Arial MT"/>
                <a:cs typeface="Arial MT"/>
              </a:rPr>
              <a:t>POSIXR</a:t>
            </a:r>
            <a:r>
              <a:rPr lang="en-IN" sz="2400" spc="-45" dirty="0">
                <a:latin typeface="Arial MT"/>
                <a:cs typeface="Arial MT"/>
              </a:rPr>
              <a:t> </a:t>
            </a:r>
            <a:r>
              <a:rPr lang="en-IN" sz="2400" dirty="0">
                <a:latin typeface="Arial MT"/>
                <a:cs typeface="Arial MT"/>
              </a:rPr>
              <a:t>systems</a:t>
            </a:r>
            <a:r>
              <a:rPr lang="en-IN" sz="2400" spc="-55" dirty="0">
                <a:latin typeface="Arial MT"/>
                <a:cs typeface="Arial MT"/>
              </a:rPr>
              <a:t> </a:t>
            </a:r>
            <a:r>
              <a:rPr lang="en-IN" sz="2400" dirty="0">
                <a:latin typeface="Arial MT"/>
                <a:cs typeface="Arial MT"/>
              </a:rPr>
              <a:t>—</a:t>
            </a:r>
            <a:r>
              <a:rPr lang="en-IN" sz="2400" spc="-50" dirty="0">
                <a:latin typeface="Arial MT"/>
                <a:cs typeface="Arial MT"/>
              </a:rPr>
              <a:t> </a:t>
            </a:r>
            <a:r>
              <a:rPr lang="en-IN" sz="2400" dirty="0">
                <a:latin typeface="Arial MT"/>
                <a:cs typeface="Arial MT"/>
              </a:rPr>
              <a:t>Linux,</a:t>
            </a:r>
            <a:r>
              <a:rPr lang="en-IN" sz="2400" spc="-10" dirty="0">
                <a:latin typeface="Arial MT"/>
                <a:cs typeface="Arial MT"/>
              </a:rPr>
              <a:t> </a:t>
            </a:r>
            <a:r>
              <a:rPr lang="en-IN" sz="2400" dirty="0">
                <a:latin typeface="Arial MT"/>
                <a:cs typeface="Arial MT"/>
              </a:rPr>
              <a:t>MacOS</a:t>
            </a:r>
            <a:r>
              <a:rPr lang="en-IN" sz="2400" spc="-50" dirty="0">
                <a:latin typeface="Arial MT"/>
                <a:cs typeface="Arial MT"/>
              </a:rPr>
              <a:t> </a:t>
            </a:r>
            <a:r>
              <a:rPr lang="en-IN" sz="2400" spc="-25" dirty="0">
                <a:latin typeface="Arial MT"/>
                <a:cs typeface="Arial MT"/>
              </a:rPr>
              <a:t>X, </a:t>
            </a:r>
            <a:r>
              <a:rPr lang="en-IN" sz="2400" dirty="0">
                <a:latin typeface="Arial MT"/>
                <a:cs typeface="Arial MT"/>
              </a:rPr>
              <a:t>Solaris,</a:t>
            </a:r>
            <a:r>
              <a:rPr lang="en-IN" sz="2400" spc="-80" dirty="0">
                <a:latin typeface="Arial MT"/>
                <a:cs typeface="Arial MT"/>
              </a:rPr>
              <a:t> </a:t>
            </a:r>
            <a:r>
              <a:rPr lang="en-IN" sz="2400" dirty="0">
                <a:latin typeface="Arial MT"/>
                <a:cs typeface="Arial MT"/>
              </a:rPr>
              <a:t>HPUX,</a:t>
            </a:r>
            <a:r>
              <a:rPr lang="en-IN" sz="2400" spc="-80" dirty="0">
                <a:latin typeface="Arial MT"/>
                <a:cs typeface="Arial MT"/>
              </a:rPr>
              <a:t> </a:t>
            </a:r>
            <a:r>
              <a:rPr lang="en-IN" sz="2400" spc="-50" dirty="0">
                <a:latin typeface="Arial MT"/>
                <a:cs typeface="Arial MT"/>
              </a:rPr>
              <a:t>…</a:t>
            </a:r>
            <a:endParaRPr lang="en-IN" sz="2400" dirty="0">
              <a:latin typeface="Arial MT"/>
              <a:cs typeface="Arial MT"/>
            </a:endParaRPr>
          </a:p>
          <a:p>
            <a:pPr marL="354965" marR="5080" indent="-342900">
              <a:lnSpc>
                <a:spcPct val="100000"/>
              </a:lnSpc>
              <a:spcBef>
                <a:spcPts val="509"/>
              </a:spcBef>
              <a:buChar char="•"/>
              <a:tabLst>
                <a:tab pos="354965" algn="l"/>
              </a:tabLst>
            </a:pPr>
            <a:endParaRPr sz="2400" dirty="0">
              <a:latin typeface="Arial MT"/>
              <a:cs typeface="Arial MT"/>
            </a:endParaRP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10" dirty="0">
                <a:latin typeface="Calibri"/>
                <a:cs typeface="Calibri"/>
              </a:rPr>
              <a:t>POSIX</a:t>
            </a:r>
            <a:r>
              <a:rPr sz="3975" spc="-15" baseline="25157" dirty="0"/>
              <a:t>®</a:t>
            </a:r>
            <a:r>
              <a:rPr sz="4000" spc="-10" dirty="0">
                <a:latin typeface="Calibri"/>
                <a:cs typeface="Calibri"/>
              </a:rPr>
              <a:t>Threads</a:t>
            </a:r>
            <a:endParaRPr sz="4000">
              <a:latin typeface="Calibri"/>
              <a:cs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06A35-0B77-78DA-FE98-6CA8F1274F5E}"/>
              </a:ext>
            </a:extLst>
          </p:cNvPr>
          <p:cNvSpPr>
            <a:spLocks noGrp="1"/>
          </p:cNvSpPr>
          <p:nvPr>
            <p:ph type="title"/>
          </p:nvPr>
        </p:nvSpPr>
        <p:spPr>
          <a:xfrm>
            <a:off x="485343" y="280797"/>
            <a:ext cx="11221313" cy="1231106"/>
          </a:xfrm>
        </p:spPr>
        <p:txBody>
          <a:bodyPr/>
          <a:lstStyle/>
          <a:p>
            <a:r>
              <a:rPr lang="en-IN" b="1" i="0" dirty="0">
                <a:solidFill>
                  <a:srgbClr val="1F2328"/>
                </a:solidFill>
                <a:effectLst/>
                <a:latin typeface="-apple-system"/>
              </a:rPr>
              <a:t>Why Use </a:t>
            </a:r>
            <a:r>
              <a:rPr lang="en-IN" b="1" i="0" dirty="0" err="1">
                <a:solidFill>
                  <a:srgbClr val="1F2328"/>
                </a:solidFill>
                <a:effectLst/>
                <a:latin typeface="-apple-system"/>
              </a:rPr>
              <a:t>Pthreads</a:t>
            </a:r>
            <a:r>
              <a:rPr lang="en-IN" b="1" i="0" dirty="0">
                <a:solidFill>
                  <a:srgbClr val="1F2328"/>
                </a:solidFill>
                <a:effectLst/>
                <a:latin typeface="-apple-system"/>
              </a:rPr>
              <a:t>? (High-Level Motivation)</a:t>
            </a:r>
            <a:br>
              <a:rPr lang="en-IN" b="1" i="0" dirty="0">
                <a:solidFill>
                  <a:srgbClr val="1F2328"/>
                </a:solidFill>
                <a:effectLst/>
                <a:latin typeface="-apple-system"/>
              </a:rPr>
            </a:br>
            <a:endParaRPr lang="en-IN" dirty="0"/>
          </a:p>
        </p:txBody>
      </p:sp>
      <p:sp>
        <p:nvSpPr>
          <p:cNvPr id="5" name="TextBox 4">
            <a:extLst>
              <a:ext uri="{FF2B5EF4-FFF2-40B4-BE49-F238E27FC236}">
                <a16:creationId xmlns:a16="http://schemas.microsoft.com/office/drawing/2014/main" id="{15009D60-9566-0756-31EA-8F46894F888A}"/>
              </a:ext>
            </a:extLst>
          </p:cNvPr>
          <p:cNvSpPr txBox="1"/>
          <p:nvPr/>
        </p:nvSpPr>
        <p:spPr>
          <a:xfrm>
            <a:off x="304800" y="1447800"/>
            <a:ext cx="11401856" cy="4218719"/>
          </a:xfrm>
          <a:prstGeom prst="rect">
            <a:avLst/>
          </a:prstGeom>
          <a:noFill/>
        </p:spPr>
        <p:txBody>
          <a:bodyPr wrap="square">
            <a:spAutoFit/>
          </a:bodyPr>
          <a:lstStyle/>
          <a:p>
            <a:pPr algn="l">
              <a:lnSpc>
                <a:spcPct val="150000"/>
              </a:lnSpc>
            </a:pPr>
            <a:r>
              <a:rPr lang="en-IN" sz="1200" b="0" i="0" dirty="0">
                <a:solidFill>
                  <a:srgbClr val="1F2328"/>
                </a:solidFill>
                <a:effectLst/>
                <a:latin typeface="-apple-system"/>
              </a:rPr>
              <a:t>A </a:t>
            </a:r>
            <a:r>
              <a:rPr lang="en-IN" sz="1200" b="1" i="0" dirty="0">
                <a:solidFill>
                  <a:srgbClr val="1F2328"/>
                </a:solidFill>
                <a:effectLst/>
                <a:latin typeface="-apple-system"/>
              </a:rPr>
              <a:t>thread</a:t>
            </a:r>
            <a:r>
              <a:rPr lang="en-IN" sz="1200" b="0" i="0" dirty="0">
                <a:solidFill>
                  <a:srgbClr val="1F2328"/>
                </a:solidFill>
                <a:effectLst/>
                <a:latin typeface="-apple-system"/>
              </a:rPr>
              <a:t> is like a mini-program running inside a larger program. Instead of running multiple completely separate processes, you can have one program that spawns multiple threads, each doing part of the overall work. Because threads share the same memory space, they can communicate and share data more efficiently than separate processes (which typically must use message passing).</a:t>
            </a:r>
          </a:p>
          <a:p>
            <a:pPr algn="l">
              <a:lnSpc>
                <a:spcPct val="150000"/>
              </a:lnSpc>
            </a:pPr>
            <a:r>
              <a:rPr lang="en-IN" sz="1200" b="1" i="0" dirty="0">
                <a:solidFill>
                  <a:srgbClr val="1F2328"/>
                </a:solidFill>
                <a:effectLst/>
                <a:latin typeface="-apple-system"/>
              </a:rPr>
              <a:t>Real-World Example #1 – Web Server:</a:t>
            </a:r>
            <a:endParaRPr lang="en-IN" sz="1200" b="0" i="0" dirty="0">
              <a:solidFill>
                <a:srgbClr val="1F2328"/>
              </a:solidFill>
              <a:effectLst/>
              <a:latin typeface="-apple-system"/>
            </a:endParaRPr>
          </a:p>
          <a:p>
            <a:pPr algn="l">
              <a:lnSpc>
                <a:spcPct val="150000"/>
              </a:lnSpc>
              <a:buFont typeface="Arial" panose="020B0604020202020204" pitchFamily="34" charset="0"/>
              <a:buChar char="•"/>
            </a:pPr>
            <a:r>
              <a:rPr lang="en-IN" sz="1200" b="0" i="0" dirty="0">
                <a:solidFill>
                  <a:srgbClr val="1F2328"/>
                </a:solidFill>
                <a:effectLst/>
                <a:latin typeface="-apple-system"/>
              </a:rPr>
              <a:t>When a web server receives multiple requests (say from different users), it can spawn a new thread for each incoming request. Each thread then processes the request in parallel, sharing some global information like configuration settings or cached data.</a:t>
            </a:r>
          </a:p>
          <a:p>
            <a:pPr algn="l">
              <a:lnSpc>
                <a:spcPct val="150000"/>
              </a:lnSpc>
              <a:buFont typeface="Arial" panose="020B0604020202020204" pitchFamily="34" charset="0"/>
              <a:buChar char="•"/>
            </a:pPr>
            <a:r>
              <a:rPr lang="en-IN" sz="1200" b="0" i="0" dirty="0">
                <a:solidFill>
                  <a:srgbClr val="1F2328"/>
                </a:solidFill>
                <a:effectLst/>
                <a:latin typeface="-apple-system"/>
              </a:rPr>
              <a:t>This can be more efficient than starting a whole new process for each request, because processes don’t share memory automatically—they need extra overhead for communication.</a:t>
            </a:r>
          </a:p>
          <a:p>
            <a:pPr algn="l">
              <a:lnSpc>
                <a:spcPct val="150000"/>
              </a:lnSpc>
            </a:pPr>
            <a:r>
              <a:rPr lang="en-IN" sz="1200" b="1" i="0" dirty="0">
                <a:solidFill>
                  <a:srgbClr val="1F2328"/>
                </a:solidFill>
                <a:effectLst/>
                <a:latin typeface="-apple-system"/>
              </a:rPr>
              <a:t>Real-World Example #2 – Image Processing:</a:t>
            </a:r>
            <a:endParaRPr lang="en-IN" sz="1200" b="0" i="0" dirty="0">
              <a:solidFill>
                <a:srgbClr val="1F2328"/>
              </a:solidFill>
              <a:effectLst/>
              <a:latin typeface="-apple-system"/>
            </a:endParaRPr>
          </a:p>
          <a:p>
            <a:pPr algn="l">
              <a:lnSpc>
                <a:spcPct val="150000"/>
              </a:lnSpc>
              <a:buFont typeface="Arial" panose="020B0604020202020204" pitchFamily="34" charset="0"/>
              <a:buChar char="•"/>
            </a:pPr>
            <a:r>
              <a:rPr lang="en-IN" sz="1200" b="0" i="0" dirty="0">
                <a:solidFill>
                  <a:srgbClr val="1F2328"/>
                </a:solidFill>
                <a:effectLst/>
                <a:latin typeface="-apple-system"/>
              </a:rPr>
              <a:t>If you have a large image and want to apply a filter (e.g., a blur or edge detection) in parallel, you can split the image into segments. Each thread processes a segment in memory. Because the threads share the entire image buffer as global data, it’s easy for them to coordinate boundaries between segments without complicated data transfers.</a:t>
            </a:r>
          </a:p>
          <a:p>
            <a:pPr algn="l">
              <a:lnSpc>
                <a:spcPct val="150000"/>
              </a:lnSpc>
            </a:pPr>
            <a:r>
              <a:rPr lang="en-IN" sz="1200" b="1" i="0" dirty="0">
                <a:solidFill>
                  <a:srgbClr val="1F2328"/>
                </a:solidFill>
                <a:effectLst/>
                <a:latin typeface="-apple-system"/>
              </a:rPr>
              <a:t>Key Advantages</a:t>
            </a:r>
          </a:p>
          <a:p>
            <a:pPr algn="l">
              <a:lnSpc>
                <a:spcPct val="150000"/>
              </a:lnSpc>
              <a:buFont typeface="+mj-lt"/>
              <a:buAutoNum type="arabicPeriod"/>
            </a:pPr>
            <a:r>
              <a:rPr lang="en-IN" sz="1200" b="1" i="0" dirty="0">
                <a:solidFill>
                  <a:srgbClr val="1F2328"/>
                </a:solidFill>
                <a:effectLst/>
                <a:latin typeface="-apple-system"/>
              </a:rPr>
              <a:t>Shared Data</a:t>
            </a:r>
            <a:r>
              <a:rPr lang="en-IN" sz="1200" b="0" i="0" dirty="0">
                <a:solidFill>
                  <a:srgbClr val="1F2328"/>
                </a:solidFill>
                <a:effectLst/>
                <a:latin typeface="-apple-system"/>
              </a:rPr>
              <a:t>: Threads can see each other’s variables if those variables are declared globally.</a:t>
            </a:r>
          </a:p>
          <a:p>
            <a:pPr algn="l">
              <a:lnSpc>
                <a:spcPct val="150000"/>
              </a:lnSpc>
              <a:buFont typeface="+mj-lt"/>
              <a:buAutoNum type="arabicPeriod"/>
            </a:pPr>
            <a:r>
              <a:rPr lang="en-IN" sz="1200" b="1" i="0" dirty="0">
                <a:solidFill>
                  <a:srgbClr val="1F2328"/>
                </a:solidFill>
                <a:effectLst/>
                <a:latin typeface="-apple-system"/>
              </a:rPr>
              <a:t>Lightweight</a:t>
            </a:r>
            <a:r>
              <a:rPr lang="en-IN" sz="1200" b="0" i="0" dirty="0">
                <a:solidFill>
                  <a:srgbClr val="1F2328"/>
                </a:solidFill>
                <a:effectLst/>
                <a:latin typeface="-apple-system"/>
              </a:rPr>
              <a:t>: Spawning threads is often faster than starting full processes.</a:t>
            </a:r>
          </a:p>
          <a:p>
            <a:pPr algn="l">
              <a:lnSpc>
                <a:spcPct val="150000"/>
              </a:lnSpc>
              <a:buFont typeface="+mj-lt"/>
              <a:buAutoNum type="arabicPeriod"/>
            </a:pPr>
            <a:r>
              <a:rPr lang="en-IN" sz="1200" b="1" i="0" dirty="0">
                <a:solidFill>
                  <a:srgbClr val="1F2328"/>
                </a:solidFill>
                <a:effectLst/>
                <a:latin typeface="-apple-system"/>
              </a:rPr>
              <a:t>Concurrency</a:t>
            </a:r>
            <a:r>
              <a:rPr lang="en-IN" sz="1200" b="0" i="0" dirty="0">
                <a:solidFill>
                  <a:srgbClr val="1F2328"/>
                </a:solidFill>
                <a:effectLst/>
                <a:latin typeface="-apple-system"/>
              </a:rPr>
              <a:t>: Multiple tasks run “simultaneously,” allowing you to take advantage of modern multicore CPUs.</a:t>
            </a:r>
          </a:p>
        </p:txBody>
      </p:sp>
    </p:spTree>
    <p:extLst>
      <p:ext uri="{BB962C8B-B14F-4D97-AF65-F5344CB8AC3E}">
        <p14:creationId xmlns:p14="http://schemas.microsoft.com/office/powerpoint/2010/main" val="4065548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D72D0-CE49-EFD1-784C-CF20BF7D544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7756C0C8-2F6B-BEDD-6308-1B4AD5BFB0D2}"/>
              </a:ext>
            </a:extLst>
          </p:cNvPr>
          <p:cNvSpPr>
            <a:spLocks noGrp="1"/>
          </p:cNvSpPr>
          <p:nvPr>
            <p:ph type="body" idx="1"/>
          </p:nvPr>
        </p:nvSpPr>
        <p:spPr/>
        <p:txBody>
          <a:bodyPr/>
          <a:lstStyle/>
          <a:p>
            <a:endParaRPr lang="en-IN"/>
          </a:p>
        </p:txBody>
      </p:sp>
      <p:pic>
        <p:nvPicPr>
          <p:cNvPr id="5" name="Picture 4" descr="A screenshot of a computer&#10;&#10;AI-generated content may be incorrect.">
            <a:extLst>
              <a:ext uri="{FF2B5EF4-FFF2-40B4-BE49-F238E27FC236}">
                <a16:creationId xmlns:a16="http://schemas.microsoft.com/office/drawing/2014/main" id="{45E81462-CBFB-FB55-9502-78BF76E0A0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83273"/>
            <a:ext cx="5947959" cy="3345727"/>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6F1AAB93-39C8-C273-AB11-2848EC2845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800" y="83272"/>
            <a:ext cx="5554133" cy="3269527"/>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2CD7B973-8E7B-194F-123D-3188AC8981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9567" y="3626524"/>
            <a:ext cx="5245652" cy="2950679"/>
          </a:xfrm>
          <a:prstGeom prst="rect">
            <a:avLst/>
          </a:prstGeom>
        </p:spPr>
      </p:pic>
      <p:pic>
        <p:nvPicPr>
          <p:cNvPr id="11" name="Picture 10" descr="A computer screen with a program code&#10;&#10;AI-generated content may be incorrect.">
            <a:extLst>
              <a:ext uri="{FF2B5EF4-FFF2-40B4-BE49-F238E27FC236}">
                <a16:creationId xmlns:a16="http://schemas.microsoft.com/office/drawing/2014/main" id="{6DA15837-2335-55AF-0008-690AE7FFC8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2019" y="3601675"/>
            <a:ext cx="5334000" cy="3000375"/>
          </a:xfrm>
          <a:prstGeom prst="rect">
            <a:avLst/>
          </a:prstGeom>
        </p:spPr>
      </p:pic>
    </p:spTree>
    <p:extLst>
      <p:ext uri="{BB962C8B-B14F-4D97-AF65-F5344CB8AC3E}">
        <p14:creationId xmlns:p14="http://schemas.microsoft.com/office/powerpoint/2010/main" val="1340638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69BD8-BA44-62FB-B21A-178D2178A39E}"/>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60B6C062-E004-DB7C-AB94-CD78B70A38E5}"/>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14A221BA-FA07-3480-C02F-58F96DDA69F5}"/>
              </a:ext>
            </a:extLst>
          </p:cNvPr>
          <p:cNvPicPr>
            <a:picLocks noChangeAspect="1"/>
          </p:cNvPicPr>
          <p:nvPr/>
        </p:nvPicPr>
        <p:blipFill>
          <a:blip r:embed="rId2"/>
          <a:stretch>
            <a:fillRect/>
          </a:stretch>
        </p:blipFill>
        <p:spPr>
          <a:xfrm>
            <a:off x="0" y="457200"/>
            <a:ext cx="12192000" cy="5365366"/>
          </a:xfrm>
          <a:prstGeom prst="rect">
            <a:avLst/>
          </a:prstGeom>
        </p:spPr>
      </p:pic>
    </p:spTree>
    <p:extLst>
      <p:ext uri="{BB962C8B-B14F-4D97-AF65-F5344CB8AC3E}">
        <p14:creationId xmlns:p14="http://schemas.microsoft.com/office/powerpoint/2010/main" val="1857027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135099" y="231647"/>
            <a:ext cx="825252" cy="829055"/>
          </a:xfrm>
          <a:prstGeom prst="rect">
            <a:avLst/>
          </a:prstGeom>
        </p:spPr>
      </p:pic>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Hello</a:t>
            </a:r>
            <a:r>
              <a:rPr spc="-120" dirty="0"/>
              <a:t> </a:t>
            </a:r>
            <a:r>
              <a:rPr dirty="0"/>
              <a:t>World!</a:t>
            </a:r>
            <a:r>
              <a:rPr spc="-95" dirty="0"/>
              <a:t> </a:t>
            </a:r>
            <a:endParaRPr spc="-25" dirty="0"/>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pic>
        <p:nvPicPr>
          <p:cNvPr id="10" name="Picture 9">
            <a:extLst>
              <a:ext uri="{FF2B5EF4-FFF2-40B4-BE49-F238E27FC236}">
                <a16:creationId xmlns:a16="http://schemas.microsoft.com/office/drawing/2014/main" id="{E3F5B873-312C-349B-547F-31DE27DA0D91}"/>
              </a:ext>
            </a:extLst>
          </p:cNvPr>
          <p:cNvPicPr>
            <a:picLocks noChangeAspect="1"/>
          </p:cNvPicPr>
          <p:nvPr/>
        </p:nvPicPr>
        <p:blipFill>
          <a:blip r:embed="rId3"/>
          <a:stretch>
            <a:fillRect/>
          </a:stretch>
        </p:blipFill>
        <p:spPr>
          <a:xfrm>
            <a:off x="685800" y="1022793"/>
            <a:ext cx="9829800" cy="565846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1453667"/>
            <a:ext cx="8923020" cy="4573688"/>
          </a:xfrm>
          <a:prstGeom prst="rect">
            <a:avLst/>
          </a:prstGeom>
        </p:spPr>
        <p:txBody>
          <a:bodyPr vert="horz" wrap="square" lIns="0" tIns="33655" rIns="0" bIns="0" rtlCol="0">
            <a:spAutoFit/>
          </a:bodyPr>
          <a:lstStyle/>
          <a:p>
            <a:pPr marL="354965" indent="-342265">
              <a:lnSpc>
                <a:spcPct val="100000"/>
              </a:lnSpc>
              <a:spcBef>
                <a:spcPts val="265"/>
              </a:spcBef>
              <a:buFont typeface="Arial MT"/>
              <a:buChar char="•"/>
              <a:tabLst>
                <a:tab pos="354965" algn="l"/>
              </a:tabLst>
            </a:pPr>
            <a:r>
              <a:rPr sz="2800" dirty="0">
                <a:latin typeface="Arial MT"/>
                <a:cs typeface="Arial MT"/>
              </a:rPr>
              <a:t>Lab</a:t>
            </a:r>
            <a:r>
              <a:rPr sz="2800" spc="-55" dirty="0">
                <a:latin typeface="Arial MT"/>
                <a:cs typeface="Arial MT"/>
              </a:rPr>
              <a:t> </a:t>
            </a:r>
            <a:r>
              <a:rPr sz="2800" spc="-50" dirty="0">
                <a:latin typeface="Arial MT"/>
                <a:cs typeface="Arial MT"/>
              </a:rPr>
              <a:t>3</a:t>
            </a:r>
            <a:endParaRPr sz="2800" dirty="0">
              <a:latin typeface="Arial MT"/>
              <a:cs typeface="Arial MT"/>
            </a:endParaRPr>
          </a:p>
          <a:p>
            <a:pPr marL="354965" indent="-342265">
              <a:lnSpc>
                <a:spcPct val="100000"/>
              </a:lnSpc>
              <a:spcBef>
                <a:spcPts val="170"/>
              </a:spcBef>
              <a:buChar char="•"/>
              <a:tabLst>
                <a:tab pos="354965" algn="l"/>
              </a:tabLst>
            </a:pPr>
            <a:r>
              <a:rPr sz="2800" dirty="0">
                <a:latin typeface="Arial MT"/>
                <a:cs typeface="Arial MT"/>
              </a:rPr>
              <a:t>Problems</a:t>
            </a:r>
            <a:r>
              <a:rPr sz="2800" spc="-114" dirty="0">
                <a:latin typeface="Arial MT"/>
                <a:cs typeface="Arial MT"/>
              </a:rPr>
              <a:t> </a:t>
            </a:r>
            <a:r>
              <a:rPr sz="2800" dirty="0">
                <a:latin typeface="Arial MT"/>
                <a:cs typeface="Arial MT"/>
              </a:rPr>
              <a:t>programming</a:t>
            </a:r>
            <a:r>
              <a:rPr sz="2800" spc="-90" dirty="0">
                <a:latin typeface="Arial MT"/>
                <a:cs typeface="Arial MT"/>
              </a:rPr>
              <a:t> </a:t>
            </a:r>
            <a:r>
              <a:rPr sz="2800" dirty="0">
                <a:latin typeface="Arial MT"/>
                <a:cs typeface="Arial MT"/>
              </a:rPr>
              <a:t>shared</a:t>
            </a:r>
            <a:r>
              <a:rPr sz="2800" spc="-120" dirty="0">
                <a:latin typeface="Arial MT"/>
                <a:cs typeface="Arial MT"/>
              </a:rPr>
              <a:t> </a:t>
            </a:r>
            <a:r>
              <a:rPr sz="2800" dirty="0">
                <a:latin typeface="Arial MT"/>
                <a:cs typeface="Arial MT"/>
              </a:rPr>
              <a:t>memory</a:t>
            </a:r>
            <a:r>
              <a:rPr sz="2800" spc="-110" dirty="0">
                <a:latin typeface="Arial MT"/>
                <a:cs typeface="Arial MT"/>
              </a:rPr>
              <a:t> </a:t>
            </a:r>
            <a:r>
              <a:rPr sz="2800" spc="-10" dirty="0">
                <a:latin typeface="Arial MT"/>
                <a:cs typeface="Arial MT"/>
              </a:rPr>
              <a:t>systems.</a:t>
            </a:r>
            <a:endParaRPr sz="2800" dirty="0">
              <a:latin typeface="Arial MT"/>
              <a:cs typeface="Arial MT"/>
            </a:endParaRPr>
          </a:p>
          <a:p>
            <a:pPr marL="354965" indent="-342265">
              <a:lnSpc>
                <a:spcPct val="100000"/>
              </a:lnSpc>
              <a:spcBef>
                <a:spcPts val="155"/>
              </a:spcBef>
              <a:buChar char="•"/>
              <a:tabLst>
                <a:tab pos="354965" algn="l"/>
              </a:tabLst>
            </a:pPr>
            <a:r>
              <a:rPr sz="2800" dirty="0">
                <a:latin typeface="Arial MT"/>
                <a:cs typeface="Arial MT"/>
              </a:rPr>
              <a:t>Controlling</a:t>
            </a:r>
            <a:r>
              <a:rPr sz="2800" spc="-60" dirty="0">
                <a:latin typeface="Arial MT"/>
                <a:cs typeface="Arial MT"/>
              </a:rPr>
              <a:t> </a:t>
            </a:r>
            <a:r>
              <a:rPr sz="2800" dirty="0">
                <a:latin typeface="Arial MT"/>
                <a:cs typeface="Arial MT"/>
              </a:rPr>
              <a:t>access</a:t>
            </a:r>
            <a:r>
              <a:rPr sz="2800" spc="-75" dirty="0">
                <a:latin typeface="Arial MT"/>
                <a:cs typeface="Arial MT"/>
              </a:rPr>
              <a:t> </a:t>
            </a:r>
            <a:r>
              <a:rPr sz="2800" dirty="0">
                <a:latin typeface="Arial MT"/>
                <a:cs typeface="Arial MT"/>
              </a:rPr>
              <a:t>to</a:t>
            </a:r>
            <a:r>
              <a:rPr sz="2800" spc="-75" dirty="0">
                <a:latin typeface="Arial MT"/>
                <a:cs typeface="Arial MT"/>
              </a:rPr>
              <a:t> </a:t>
            </a:r>
            <a:r>
              <a:rPr sz="2800" dirty="0">
                <a:latin typeface="Arial MT"/>
                <a:cs typeface="Arial MT"/>
              </a:rPr>
              <a:t>a</a:t>
            </a:r>
            <a:r>
              <a:rPr sz="2800" spc="-75" dirty="0">
                <a:latin typeface="Arial MT"/>
                <a:cs typeface="Arial MT"/>
              </a:rPr>
              <a:t> </a:t>
            </a:r>
            <a:r>
              <a:rPr sz="2800" dirty="0">
                <a:latin typeface="Arial MT"/>
                <a:cs typeface="Arial MT"/>
              </a:rPr>
              <a:t>critical</a:t>
            </a:r>
            <a:r>
              <a:rPr sz="2800" spc="-70" dirty="0">
                <a:latin typeface="Arial MT"/>
                <a:cs typeface="Arial MT"/>
              </a:rPr>
              <a:t> </a:t>
            </a:r>
            <a:r>
              <a:rPr sz="2800" spc="-10" dirty="0">
                <a:latin typeface="Arial MT"/>
                <a:cs typeface="Arial MT"/>
              </a:rPr>
              <a:t>section.</a:t>
            </a:r>
            <a:endParaRPr sz="2800" dirty="0">
              <a:latin typeface="Arial MT"/>
              <a:cs typeface="Arial MT"/>
            </a:endParaRPr>
          </a:p>
          <a:p>
            <a:pPr marL="354965" indent="-342265">
              <a:lnSpc>
                <a:spcPct val="100000"/>
              </a:lnSpc>
              <a:spcBef>
                <a:spcPts val="170"/>
              </a:spcBef>
              <a:buChar char="•"/>
              <a:tabLst>
                <a:tab pos="354965" algn="l"/>
              </a:tabLst>
            </a:pPr>
            <a:r>
              <a:rPr sz="2800" dirty="0">
                <a:latin typeface="Arial MT"/>
                <a:cs typeface="Arial MT"/>
              </a:rPr>
              <a:t>Thread</a:t>
            </a:r>
            <a:r>
              <a:rPr sz="2800" spc="-80" dirty="0">
                <a:latin typeface="Arial MT"/>
                <a:cs typeface="Arial MT"/>
              </a:rPr>
              <a:t> </a:t>
            </a:r>
            <a:r>
              <a:rPr sz="2800" spc="-10" dirty="0">
                <a:latin typeface="Arial MT"/>
                <a:cs typeface="Arial MT"/>
              </a:rPr>
              <a:t>synchronisation.</a:t>
            </a:r>
            <a:endParaRPr sz="2800" dirty="0">
              <a:latin typeface="Arial MT"/>
              <a:cs typeface="Arial MT"/>
            </a:endParaRPr>
          </a:p>
          <a:p>
            <a:pPr marL="354965" indent="-342265">
              <a:lnSpc>
                <a:spcPct val="100000"/>
              </a:lnSpc>
              <a:spcBef>
                <a:spcPts val="170"/>
              </a:spcBef>
              <a:buChar char="•"/>
              <a:tabLst>
                <a:tab pos="354965" algn="l"/>
              </a:tabLst>
            </a:pPr>
            <a:r>
              <a:rPr sz="2800" dirty="0">
                <a:latin typeface="Arial MT"/>
                <a:cs typeface="Arial MT"/>
              </a:rPr>
              <a:t>Programming</a:t>
            </a:r>
            <a:r>
              <a:rPr sz="2800" spc="-60" dirty="0">
                <a:latin typeface="Arial MT"/>
                <a:cs typeface="Arial MT"/>
              </a:rPr>
              <a:t> </a:t>
            </a:r>
            <a:r>
              <a:rPr sz="2800" dirty="0">
                <a:latin typeface="Arial MT"/>
                <a:cs typeface="Arial MT"/>
              </a:rPr>
              <a:t>with</a:t>
            </a:r>
            <a:r>
              <a:rPr sz="2800" spc="-90" dirty="0">
                <a:latin typeface="Arial MT"/>
                <a:cs typeface="Arial MT"/>
              </a:rPr>
              <a:t> </a:t>
            </a:r>
            <a:r>
              <a:rPr sz="2800" dirty="0">
                <a:latin typeface="Arial MT"/>
                <a:cs typeface="Arial MT"/>
              </a:rPr>
              <a:t>POSIX</a:t>
            </a:r>
            <a:r>
              <a:rPr sz="2800" spc="-95" dirty="0">
                <a:latin typeface="Arial MT"/>
                <a:cs typeface="Arial MT"/>
              </a:rPr>
              <a:t> </a:t>
            </a:r>
            <a:r>
              <a:rPr sz="2800" spc="-10" dirty="0">
                <a:latin typeface="Arial MT"/>
                <a:cs typeface="Arial MT"/>
              </a:rPr>
              <a:t>threads.</a:t>
            </a:r>
            <a:endParaRPr sz="2800" dirty="0">
              <a:latin typeface="Arial MT"/>
              <a:cs typeface="Arial MT"/>
            </a:endParaRPr>
          </a:p>
          <a:p>
            <a:pPr marL="354965" indent="-342265">
              <a:lnSpc>
                <a:spcPct val="100000"/>
              </a:lnSpc>
              <a:spcBef>
                <a:spcPts val="155"/>
              </a:spcBef>
              <a:buChar char="•"/>
              <a:tabLst>
                <a:tab pos="354965" algn="l"/>
              </a:tabLst>
            </a:pPr>
            <a:r>
              <a:rPr sz="2800" spc="-10" dirty="0">
                <a:solidFill>
                  <a:srgbClr val="FF0000"/>
                </a:solidFill>
                <a:latin typeface="Arial MT"/>
                <a:cs typeface="Arial MT"/>
              </a:rPr>
              <a:t>Mutexes.</a:t>
            </a:r>
            <a:endParaRPr sz="2800" dirty="0">
              <a:solidFill>
                <a:srgbClr val="FF0000"/>
              </a:solidFill>
              <a:latin typeface="Arial MT"/>
              <a:cs typeface="Arial MT"/>
            </a:endParaRPr>
          </a:p>
          <a:p>
            <a:pPr marL="354965" indent="-342265">
              <a:lnSpc>
                <a:spcPct val="100000"/>
              </a:lnSpc>
              <a:spcBef>
                <a:spcPts val="170"/>
              </a:spcBef>
              <a:buChar char="•"/>
              <a:tabLst>
                <a:tab pos="354965" algn="l"/>
              </a:tabLst>
            </a:pPr>
            <a:r>
              <a:rPr sz="2800" spc="-20" dirty="0">
                <a:solidFill>
                  <a:srgbClr val="FF0000"/>
                </a:solidFill>
                <a:latin typeface="Arial MT"/>
                <a:cs typeface="Arial MT"/>
              </a:rPr>
              <a:t>Producer-</a:t>
            </a:r>
            <a:r>
              <a:rPr sz="2800" dirty="0">
                <a:solidFill>
                  <a:srgbClr val="FF0000"/>
                </a:solidFill>
                <a:latin typeface="Arial MT"/>
                <a:cs typeface="Arial MT"/>
              </a:rPr>
              <a:t>consumer</a:t>
            </a:r>
            <a:r>
              <a:rPr sz="2800" spc="-60" dirty="0">
                <a:solidFill>
                  <a:srgbClr val="FF0000"/>
                </a:solidFill>
                <a:latin typeface="Arial MT"/>
                <a:cs typeface="Arial MT"/>
              </a:rPr>
              <a:t> </a:t>
            </a:r>
            <a:r>
              <a:rPr sz="2800" dirty="0">
                <a:solidFill>
                  <a:srgbClr val="FF0000"/>
                </a:solidFill>
                <a:latin typeface="Arial MT"/>
                <a:cs typeface="Arial MT"/>
              </a:rPr>
              <a:t>synchronisation</a:t>
            </a:r>
            <a:r>
              <a:rPr sz="2800" spc="-75" dirty="0">
                <a:solidFill>
                  <a:srgbClr val="FF0000"/>
                </a:solidFill>
                <a:latin typeface="Arial MT"/>
                <a:cs typeface="Arial MT"/>
              </a:rPr>
              <a:t> </a:t>
            </a:r>
            <a:r>
              <a:rPr sz="2800" dirty="0">
                <a:solidFill>
                  <a:srgbClr val="FF0000"/>
                </a:solidFill>
                <a:latin typeface="Arial MT"/>
                <a:cs typeface="Arial MT"/>
              </a:rPr>
              <a:t>and</a:t>
            </a:r>
            <a:r>
              <a:rPr sz="2800" spc="-80" dirty="0">
                <a:solidFill>
                  <a:srgbClr val="FF0000"/>
                </a:solidFill>
                <a:latin typeface="Arial MT"/>
                <a:cs typeface="Arial MT"/>
              </a:rPr>
              <a:t> </a:t>
            </a:r>
            <a:r>
              <a:rPr sz="2800" spc="-10" dirty="0">
                <a:solidFill>
                  <a:srgbClr val="FF0000"/>
                </a:solidFill>
                <a:latin typeface="Arial MT"/>
                <a:cs typeface="Arial MT"/>
              </a:rPr>
              <a:t>semaphores.</a:t>
            </a:r>
            <a:endParaRPr sz="2800" dirty="0">
              <a:solidFill>
                <a:srgbClr val="FF0000"/>
              </a:solidFill>
              <a:latin typeface="Arial MT"/>
              <a:cs typeface="Arial MT"/>
            </a:endParaRPr>
          </a:p>
          <a:p>
            <a:pPr marL="354965" indent="-342265">
              <a:lnSpc>
                <a:spcPct val="100000"/>
              </a:lnSpc>
              <a:spcBef>
                <a:spcPts val="170"/>
              </a:spcBef>
              <a:buChar char="•"/>
              <a:tabLst>
                <a:tab pos="354965" algn="l"/>
              </a:tabLst>
            </a:pPr>
            <a:r>
              <a:rPr sz="2800" dirty="0">
                <a:solidFill>
                  <a:srgbClr val="FF0000"/>
                </a:solidFill>
                <a:latin typeface="Arial MT"/>
                <a:cs typeface="Arial MT"/>
              </a:rPr>
              <a:t>Barriers</a:t>
            </a:r>
            <a:r>
              <a:rPr sz="2800" spc="-85" dirty="0">
                <a:solidFill>
                  <a:srgbClr val="FF0000"/>
                </a:solidFill>
                <a:latin typeface="Arial MT"/>
                <a:cs typeface="Arial MT"/>
              </a:rPr>
              <a:t> </a:t>
            </a:r>
            <a:r>
              <a:rPr sz="2800" dirty="0">
                <a:solidFill>
                  <a:srgbClr val="FF0000"/>
                </a:solidFill>
                <a:latin typeface="Arial MT"/>
                <a:cs typeface="Arial MT"/>
              </a:rPr>
              <a:t>and</a:t>
            </a:r>
            <a:r>
              <a:rPr sz="2800" spc="-70" dirty="0">
                <a:solidFill>
                  <a:srgbClr val="FF0000"/>
                </a:solidFill>
                <a:latin typeface="Arial MT"/>
                <a:cs typeface="Arial MT"/>
              </a:rPr>
              <a:t> </a:t>
            </a:r>
            <a:r>
              <a:rPr sz="2800" dirty="0">
                <a:solidFill>
                  <a:srgbClr val="FF0000"/>
                </a:solidFill>
                <a:latin typeface="Arial MT"/>
                <a:cs typeface="Arial MT"/>
              </a:rPr>
              <a:t>condition</a:t>
            </a:r>
            <a:r>
              <a:rPr sz="2800" spc="-80" dirty="0">
                <a:solidFill>
                  <a:srgbClr val="FF0000"/>
                </a:solidFill>
                <a:latin typeface="Arial MT"/>
                <a:cs typeface="Arial MT"/>
              </a:rPr>
              <a:t> </a:t>
            </a:r>
            <a:r>
              <a:rPr sz="2800" spc="-10" dirty="0">
                <a:solidFill>
                  <a:srgbClr val="FF0000"/>
                </a:solidFill>
                <a:latin typeface="Arial MT"/>
                <a:cs typeface="Arial MT"/>
              </a:rPr>
              <a:t>variables.</a:t>
            </a:r>
            <a:endParaRPr sz="2800" dirty="0">
              <a:solidFill>
                <a:srgbClr val="FF0000"/>
              </a:solidFill>
              <a:latin typeface="Arial MT"/>
              <a:cs typeface="Arial MT"/>
            </a:endParaRPr>
          </a:p>
          <a:p>
            <a:pPr marL="354965" indent="-342265">
              <a:lnSpc>
                <a:spcPct val="100000"/>
              </a:lnSpc>
              <a:spcBef>
                <a:spcPts val="155"/>
              </a:spcBef>
              <a:buChar char="•"/>
              <a:tabLst>
                <a:tab pos="354965" algn="l"/>
              </a:tabLst>
            </a:pPr>
            <a:r>
              <a:rPr sz="2800" spc="-25" dirty="0">
                <a:solidFill>
                  <a:srgbClr val="FF0000"/>
                </a:solidFill>
                <a:latin typeface="Arial MT"/>
                <a:cs typeface="Arial MT"/>
              </a:rPr>
              <a:t>Read-</a:t>
            </a:r>
            <a:r>
              <a:rPr sz="2800" dirty="0">
                <a:solidFill>
                  <a:srgbClr val="FF0000"/>
                </a:solidFill>
                <a:latin typeface="Arial MT"/>
                <a:cs typeface="Arial MT"/>
              </a:rPr>
              <a:t>write</a:t>
            </a:r>
            <a:r>
              <a:rPr sz="2800" spc="-20" dirty="0">
                <a:solidFill>
                  <a:srgbClr val="FF0000"/>
                </a:solidFill>
                <a:latin typeface="Arial MT"/>
                <a:cs typeface="Arial MT"/>
              </a:rPr>
              <a:t> </a:t>
            </a:r>
            <a:r>
              <a:rPr sz="2800" spc="-10" dirty="0">
                <a:solidFill>
                  <a:srgbClr val="FF0000"/>
                </a:solidFill>
                <a:latin typeface="Arial MT"/>
                <a:cs typeface="Arial MT"/>
              </a:rPr>
              <a:t>locks.</a:t>
            </a:r>
            <a:endParaRPr sz="2800" dirty="0">
              <a:solidFill>
                <a:srgbClr val="FF0000"/>
              </a:solidFill>
              <a:latin typeface="Arial MT"/>
              <a:cs typeface="Arial MT"/>
            </a:endParaRPr>
          </a:p>
          <a:p>
            <a:pPr marL="354965" indent="-342265">
              <a:lnSpc>
                <a:spcPct val="100000"/>
              </a:lnSpc>
              <a:spcBef>
                <a:spcPts val="170"/>
              </a:spcBef>
              <a:buChar char="•"/>
              <a:tabLst>
                <a:tab pos="354965" algn="l"/>
              </a:tabLst>
            </a:pPr>
            <a:r>
              <a:rPr sz="2800" dirty="0">
                <a:solidFill>
                  <a:srgbClr val="FF0000"/>
                </a:solidFill>
                <a:latin typeface="Arial MT"/>
                <a:cs typeface="Arial MT"/>
              </a:rPr>
              <a:t>Thread</a:t>
            </a:r>
            <a:r>
              <a:rPr sz="2800" spc="-90" dirty="0">
                <a:solidFill>
                  <a:srgbClr val="FF0000"/>
                </a:solidFill>
                <a:latin typeface="Arial MT"/>
                <a:cs typeface="Arial MT"/>
              </a:rPr>
              <a:t> </a:t>
            </a:r>
            <a:r>
              <a:rPr sz="2800" spc="-10" dirty="0">
                <a:solidFill>
                  <a:srgbClr val="FF0000"/>
                </a:solidFill>
                <a:latin typeface="Arial MT"/>
                <a:cs typeface="Arial MT"/>
              </a:rPr>
              <a:t>safety.</a:t>
            </a:r>
            <a:endParaRPr sz="2800" dirty="0">
              <a:solidFill>
                <a:srgbClr val="FF0000"/>
              </a:solidFill>
              <a:latin typeface="Arial MT"/>
              <a:cs typeface="Arial MT"/>
            </a:endParaRP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10" dirty="0"/>
              <a:t>Agenda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Compiling</a:t>
            </a:r>
            <a:r>
              <a:rPr spc="-114" dirty="0"/>
              <a:t> </a:t>
            </a:r>
            <a:r>
              <a:rPr dirty="0"/>
              <a:t>a</a:t>
            </a:r>
            <a:r>
              <a:rPr spc="-140" dirty="0"/>
              <a:t> </a:t>
            </a:r>
            <a:r>
              <a:rPr dirty="0"/>
              <a:t>Pthread</a:t>
            </a:r>
            <a:r>
              <a:rPr spc="-120" dirty="0"/>
              <a:t> </a:t>
            </a:r>
            <a:r>
              <a:rPr spc="-10" dirty="0"/>
              <a:t>program</a:t>
            </a:r>
          </a:p>
        </p:txBody>
      </p:sp>
      <p:sp>
        <p:nvSpPr>
          <p:cNvPr id="3" name="object 3"/>
          <p:cNvSpPr txBox="1"/>
          <p:nvPr/>
        </p:nvSpPr>
        <p:spPr>
          <a:xfrm>
            <a:off x="2071242" y="1581658"/>
            <a:ext cx="7740650" cy="452120"/>
          </a:xfrm>
          <a:prstGeom prst="rect">
            <a:avLst/>
          </a:prstGeom>
        </p:spPr>
        <p:txBody>
          <a:bodyPr vert="horz" wrap="square" lIns="0" tIns="12065" rIns="0" bIns="0" rtlCol="0">
            <a:spAutoFit/>
          </a:bodyPr>
          <a:lstStyle/>
          <a:p>
            <a:pPr marL="12700">
              <a:lnSpc>
                <a:spcPct val="100000"/>
              </a:lnSpc>
              <a:spcBef>
                <a:spcPts val="95"/>
              </a:spcBef>
            </a:pPr>
            <a:r>
              <a:rPr lang="en-IN" sz="2800" dirty="0" err="1">
                <a:latin typeface="Arial MT"/>
                <a:cs typeface="Arial MT"/>
              </a:rPr>
              <a:t>gcc</a:t>
            </a:r>
            <a:r>
              <a:rPr lang="en-IN" sz="2800" dirty="0">
                <a:latin typeface="Arial MT"/>
                <a:cs typeface="Arial MT"/>
              </a:rPr>
              <a:t> -o main </a:t>
            </a:r>
            <a:r>
              <a:rPr lang="en-IN" sz="2800" dirty="0" err="1">
                <a:latin typeface="Arial MT"/>
                <a:cs typeface="Arial MT"/>
              </a:rPr>
              <a:t>main.c</a:t>
            </a:r>
            <a:r>
              <a:rPr lang="en-IN" sz="2800" dirty="0">
                <a:latin typeface="Arial MT"/>
                <a:cs typeface="Arial MT"/>
              </a:rPr>
              <a:t> -</a:t>
            </a:r>
            <a:r>
              <a:rPr lang="en-IN" sz="2800" dirty="0" err="1">
                <a:latin typeface="Arial MT"/>
                <a:cs typeface="Arial MT"/>
              </a:rPr>
              <a:t>lpthread</a:t>
            </a:r>
            <a:endParaRPr lang="en-IN" sz="2800" dirty="0">
              <a:latin typeface="Arial MT"/>
              <a:cs typeface="Arial MT"/>
            </a:endParaRPr>
          </a:p>
        </p:txBody>
      </p:sp>
      <p:sp>
        <p:nvSpPr>
          <p:cNvPr id="4" name="object 4"/>
          <p:cNvSpPr txBox="1"/>
          <p:nvPr/>
        </p:nvSpPr>
        <p:spPr>
          <a:xfrm>
            <a:off x="4446523" y="3167888"/>
            <a:ext cx="3531235"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3399FF"/>
                </a:solidFill>
                <a:latin typeface="Arial MT"/>
                <a:cs typeface="Arial MT"/>
              </a:rPr>
              <a:t>link</a:t>
            </a:r>
            <a:r>
              <a:rPr sz="2400" spc="-40" dirty="0">
                <a:solidFill>
                  <a:srgbClr val="3399FF"/>
                </a:solidFill>
                <a:latin typeface="Arial MT"/>
                <a:cs typeface="Arial MT"/>
              </a:rPr>
              <a:t> </a:t>
            </a:r>
            <a:r>
              <a:rPr sz="2400" dirty="0">
                <a:solidFill>
                  <a:srgbClr val="3399FF"/>
                </a:solidFill>
                <a:latin typeface="Arial MT"/>
                <a:cs typeface="Arial MT"/>
              </a:rPr>
              <a:t>in</a:t>
            </a:r>
            <a:r>
              <a:rPr sz="2400" spc="-45" dirty="0">
                <a:solidFill>
                  <a:srgbClr val="3399FF"/>
                </a:solidFill>
                <a:latin typeface="Arial MT"/>
                <a:cs typeface="Arial MT"/>
              </a:rPr>
              <a:t> </a:t>
            </a:r>
            <a:r>
              <a:rPr sz="2400" dirty="0">
                <a:solidFill>
                  <a:srgbClr val="3399FF"/>
                </a:solidFill>
                <a:latin typeface="Arial MT"/>
                <a:cs typeface="Arial MT"/>
              </a:rPr>
              <a:t>the</a:t>
            </a:r>
            <a:r>
              <a:rPr sz="2400" spc="-50" dirty="0">
                <a:solidFill>
                  <a:srgbClr val="3399FF"/>
                </a:solidFill>
                <a:latin typeface="Arial MT"/>
                <a:cs typeface="Arial MT"/>
              </a:rPr>
              <a:t> </a:t>
            </a:r>
            <a:r>
              <a:rPr sz="2400" dirty="0">
                <a:solidFill>
                  <a:srgbClr val="3399FF"/>
                </a:solidFill>
                <a:latin typeface="Arial MT"/>
                <a:cs typeface="Arial MT"/>
              </a:rPr>
              <a:t>Pthreads</a:t>
            </a:r>
            <a:r>
              <a:rPr sz="2400" spc="-45" dirty="0">
                <a:solidFill>
                  <a:srgbClr val="3399FF"/>
                </a:solidFill>
                <a:latin typeface="Arial MT"/>
                <a:cs typeface="Arial MT"/>
              </a:rPr>
              <a:t> </a:t>
            </a:r>
            <a:r>
              <a:rPr sz="2400" spc="-10" dirty="0">
                <a:solidFill>
                  <a:srgbClr val="3399FF"/>
                </a:solidFill>
                <a:latin typeface="Arial MT"/>
                <a:cs typeface="Arial MT"/>
              </a:rPr>
              <a:t>library</a:t>
            </a:r>
            <a:endParaRPr sz="2400">
              <a:latin typeface="Arial MT"/>
              <a:cs typeface="Arial MT"/>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8" name="TextBox 7">
            <a:extLst>
              <a:ext uri="{FF2B5EF4-FFF2-40B4-BE49-F238E27FC236}">
                <a16:creationId xmlns:a16="http://schemas.microsoft.com/office/drawing/2014/main" id="{0F7BFB72-F759-E737-BD6E-3179F6E56E88}"/>
              </a:ext>
            </a:extLst>
          </p:cNvPr>
          <p:cNvSpPr txBox="1"/>
          <p:nvPr/>
        </p:nvSpPr>
        <p:spPr>
          <a:xfrm>
            <a:off x="2071242" y="2362775"/>
            <a:ext cx="6114552" cy="369332"/>
          </a:xfrm>
          <a:prstGeom prst="rect">
            <a:avLst/>
          </a:prstGeom>
          <a:noFill/>
        </p:spPr>
        <p:txBody>
          <a:bodyPr wrap="square">
            <a:spAutoFit/>
          </a:bodyPr>
          <a:lstStyle/>
          <a:p>
            <a:r>
              <a:rPr lang="en-IN" dirty="0"/>
              <a:t>./main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Running</a:t>
            </a:r>
            <a:r>
              <a:rPr spc="-114" dirty="0"/>
              <a:t> </a:t>
            </a:r>
            <a:r>
              <a:rPr dirty="0"/>
              <a:t>a</a:t>
            </a:r>
            <a:r>
              <a:rPr spc="-110" dirty="0"/>
              <a:t> </a:t>
            </a:r>
            <a:r>
              <a:rPr dirty="0"/>
              <a:t>Pthreads</a:t>
            </a:r>
            <a:r>
              <a:rPr spc="-105" dirty="0"/>
              <a:t> </a:t>
            </a:r>
            <a:r>
              <a:rPr spc="-10" dirty="0"/>
              <a:t>program</a:t>
            </a: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3" name="object 3"/>
          <p:cNvSpPr txBox="1"/>
          <p:nvPr/>
        </p:nvSpPr>
        <p:spPr>
          <a:xfrm>
            <a:off x="2287270" y="1079753"/>
            <a:ext cx="2835275" cy="239395"/>
          </a:xfrm>
          <a:prstGeom prst="rect">
            <a:avLst/>
          </a:prstGeom>
        </p:spPr>
        <p:txBody>
          <a:bodyPr vert="horz" wrap="square" lIns="0" tIns="13335" rIns="0" bIns="0" rtlCol="0">
            <a:spAutoFit/>
          </a:bodyPr>
          <a:lstStyle/>
          <a:p>
            <a:pPr marL="12700">
              <a:lnSpc>
                <a:spcPct val="100000"/>
              </a:lnSpc>
              <a:spcBef>
                <a:spcPts val="105"/>
              </a:spcBef>
              <a:tabLst>
                <a:tab pos="307340" algn="l"/>
                <a:tab pos="1172845" algn="l"/>
              </a:tabLst>
            </a:pPr>
            <a:r>
              <a:rPr sz="1400" dirty="0">
                <a:solidFill>
                  <a:srgbClr val="FF0000"/>
                </a:solidFill>
                <a:latin typeface="Arial MT"/>
                <a:cs typeface="Arial MT"/>
              </a:rPr>
              <a:t>.</a:t>
            </a:r>
            <a:r>
              <a:rPr sz="1400" spc="-5" dirty="0">
                <a:solidFill>
                  <a:srgbClr val="FF0000"/>
                </a:solidFill>
                <a:latin typeface="Arial MT"/>
                <a:cs typeface="Arial MT"/>
              </a:rPr>
              <a:t> </a:t>
            </a:r>
            <a:r>
              <a:rPr sz="1400" spc="-50" dirty="0">
                <a:solidFill>
                  <a:srgbClr val="FF0000"/>
                </a:solidFill>
                <a:latin typeface="Arial MT"/>
                <a:cs typeface="Arial MT"/>
              </a:rPr>
              <a:t>/</a:t>
            </a:r>
            <a:r>
              <a:rPr sz="1400" dirty="0">
                <a:solidFill>
                  <a:srgbClr val="FF0000"/>
                </a:solidFill>
                <a:latin typeface="Arial MT"/>
                <a:cs typeface="Arial MT"/>
              </a:rPr>
              <a:t>	</a:t>
            </a:r>
            <a:r>
              <a:rPr sz="1400" spc="-10" dirty="0">
                <a:solidFill>
                  <a:srgbClr val="FF0000"/>
                </a:solidFill>
                <a:latin typeface="Arial MT"/>
                <a:cs typeface="Arial MT"/>
              </a:rPr>
              <a:t>pth_hello</a:t>
            </a:r>
            <a:r>
              <a:rPr sz="1400" dirty="0">
                <a:solidFill>
                  <a:srgbClr val="FF0000"/>
                </a:solidFill>
                <a:latin typeface="Arial MT"/>
                <a:cs typeface="Arial MT"/>
              </a:rPr>
              <a:t>	&lt;number</a:t>
            </a:r>
            <a:r>
              <a:rPr sz="1400" spc="-40" dirty="0">
                <a:solidFill>
                  <a:srgbClr val="FF0000"/>
                </a:solidFill>
                <a:latin typeface="Arial MT"/>
                <a:cs typeface="Arial MT"/>
              </a:rPr>
              <a:t> </a:t>
            </a:r>
            <a:r>
              <a:rPr sz="1400" dirty="0">
                <a:solidFill>
                  <a:srgbClr val="FF0000"/>
                </a:solidFill>
                <a:latin typeface="Arial MT"/>
                <a:cs typeface="Arial MT"/>
              </a:rPr>
              <a:t>of</a:t>
            </a:r>
            <a:r>
              <a:rPr sz="1400" spc="-25" dirty="0">
                <a:solidFill>
                  <a:srgbClr val="FF0000"/>
                </a:solidFill>
                <a:latin typeface="Arial MT"/>
                <a:cs typeface="Arial MT"/>
              </a:rPr>
              <a:t> </a:t>
            </a:r>
            <a:r>
              <a:rPr sz="1400" spc="-10" dirty="0">
                <a:solidFill>
                  <a:srgbClr val="FF0000"/>
                </a:solidFill>
                <a:latin typeface="Arial MT"/>
                <a:cs typeface="Arial MT"/>
              </a:rPr>
              <a:t>threads&gt;</a:t>
            </a:r>
            <a:endParaRPr sz="1400">
              <a:latin typeface="Arial MT"/>
              <a:cs typeface="Arial MT"/>
            </a:endParaRPr>
          </a:p>
        </p:txBody>
      </p:sp>
      <p:sp>
        <p:nvSpPr>
          <p:cNvPr id="4" name="object 4"/>
          <p:cNvSpPr txBox="1"/>
          <p:nvPr/>
        </p:nvSpPr>
        <p:spPr>
          <a:xfrm>
            <a:off x="2287270" y="1872233"/>
            <a:ext cx="1189355" cy="239395"/>
          </a:xfrm>
          <a:prstGeom prst="rect">
            <a:avLst/>
          </a:prstGeom>
        </p:spPr>
        <p:txBody>
          <a:bodyPr vert="horz" wrap="square" lIns="0" tIns="13335" rIns="0" bIns="0" rtlCol="0">
            <a:spAutoFit/>
          </a:bodyPr>
          <a:lstStyle/>
          <a:p>
            <a:pPr marL="12700">
              <a:lnSpc>
                <a:spcPct val="100000"/>
              </a:lnSpc>
              <a:spcBef>
                <a:spcPts val="105"/>
              </a:spcBef>
            </a:pPr>
            <a:r>
              <a:rPr sz="1400" dirty="0">
                <a:latin typeface="Arial MT"/>
                <a:cs typeface="Arial MT"/>
              </a:rPr>
              <a:t>.</a:t>
            </a:r>
            <a:r>
              <a:rPr sz="1400" spc="-15" dirty="0">
                <a:latin typeface="Arial MT"/>
                <a:cs typeface="Arial MT"/>
              </a:rPr>
              <a:t> </a:t>
            </a:r>
            <a:r>
              <a:rPr sz="1400" dirty="0">
                <a:latin typeface="Arial MT"/>
                <a:cs typeface="Arial MT"/>
              </a:rPr>
              <a:t>/</a:t>
            </a:r>
            <a:r>
              <a:rPr sz="1400" spc="365" dirty="0">
                <a:latin typeface="Arial MT"/>
                <a:cs typeface="Arial MT"/>
              </a:rPr>
              <a:t> </a:t>
            </a:r>
            <a:r>
              <a:rPr sz="1400" dirty="0">
                <a:latin typeface="Arial MT"/>
                <a:cs typeface="Arial MT"/>
              </a:rPr>
              <a:t>pth_hello</a:t>
            </a:r>
            <a:r>
              <a:rPr sz="1400" spc="335" dirty="0">
                <a:latin typeface="Arial MT"/>
                <a:cs typeface="Arial MT"/>
              </a:rPr>
              <a:t> </a:t>
            </a:r>
            <a:r>
              <a:rPr sz="1400" spc="-50" dirty="0">
                <a:latin typeface="Arial MT"/>
                <a:cs typeface="Arial MT"/>
              </a:rPr>
              <a:t>1</a:t>
            </a:r>
            <a:endParaRPr sz="1400">
              <a:latin typeface="Arial MT"/>
              <a:cs typeface="Arial MT"/>
            </a:endParaRPr>
          </a:p>
        </p:txBody>
      </p:sp>
      <p:sp>
        <p:nvSpPr>
          <p:cNvPr id="5" name="object 5"/>
          <p:cNvSpPr txBox="1"/>
          <p:nvPr/>
        </p:nvSpPr>
        <p:spPr>
          <a:xfrm>
            <a:off x="2287270" y="2674086"/>
            <a:ext cx="4312920" cy="3368040"/>
          </a:xfrm>
          <a:prstGeom prst="rect">
            <a:avLst/>
          </a:prstGeom>
        </p:spPr>
        <p:txBody>
          <a:bodyPr vert="horz" wrap="square" lIns="0" tIns="12700" rIns="0" bIns="0" rtlCol="0">
            <a:spAutoFit/>
          </a:bodyPr>
          <a:lstStyle/>
          <a:p>
            <a:pPr marL="1308100" marR="5080">
              <a:lnSpc>
                <a:spcPct val="120000"/>
              </a:lnSpc>
              <a:spcBef>
                <a:spcPts val="100"/>
              </a:spcBef>
            </a:pPr>
            <a:r>
              <a:rPr sz="2000" dirty="0">
                <a:solidFill>
                  <a:srgbClr val="3399FF"/>
                </a:solidFill>
                <a:latin typeface="Arial MT"/>
                <a:cs typeface="Arial MT"/>
              </a:rPr>
              <a:t>Hello</a:t>
            </a:r>
            <a:r>
              <a:rPr sz="2000" spc="-25" dirty="0">
                <a:solidFill>
                  <a:srgbClr val="3399FF"/>
                </a:solidFill>
                <a:latin typeface="Arial MT"/>
                <a:cs typeface="Arial MT"/>
              </a:rPr>
              <a:t> </a:t>
            </a:r>
            <a:r>
              <a:rPr sz="2000" dirty="0">
                <a:solidFill>
                  <a:srgbClr val="3399FF"/>
                </a:solidFill>
                <a:latin typeface="Arial MT"/>
                <a:cs typeface="Arial MT"/>
              </a:rPr>
              <a:t>from</a:t>
            </a:r>
            <a:r>
              <a:rPr sz="2000" spc="-55" dirty="0">
                <a:solidFill>
                  <a:srgbClr val="3399FF"/>
                </a:solidFill>
                <a:latin typeface="Arial MT"/>
                <a:cs typeface="Arial MT"/>
              </a:rPr>
              <a:t> </a:t>
            </a:r>
            <a:r>
              <a:rPr sz="2000" dirty="0">
                <a:solidFill>
                  <a:srgbClr val="3399FF"/>
                </a:solidFill>
                <a:latin typeface="Arial MT"/>
                <a:cs typeface="Arial MT"/>
              </a:rPr>
              <a:t>the</a:t>
            </a:r>
            <a:r>
              <a:rPr sz="2000" spc="-45" dirty="0">
                <a:solidFill>
                  <a:srgbClr val="3399FF"/>
                </a:solidFill>
                <a:latin typeface="Arial MT"/>
                <a:cs typeface="Arial MT"/>
              </a:rPr>
              <a:t> </a:t>
            </a:r>
            <a:r>
              <a:rPr sz="2000" dirty="0">
                <a:solidFill>
                  <a:srgbClr val="3399FF"/>
                </a:solidFill>
                <a:latin typeface="Arial MT"/>
                <a:cs typeface="Arial MT"/>
              </a:rPr>
              <a:t>main</a:t>
            </a:r>
            <a:r>
              <a:rPr sz="2000" spc="-25" dirty="0">
                <a:solidFill>
                  <a:srgbClr val="3399FF"/>
                </a:solidFill>
                <a:latin typeface="Arial MT"/>
                <a:cs typeface="Arial MT"/>
              </a:rPr>
              <a:t> </a:t>
            </a:r>
            <a:r>
              <a:rPr sz="2000" spc="-10" dirty="0">
                <a:solidFill>
                  <a:srgbClr val="3399FF"/>
                </a:solidFill>
                <a:latin typeface="Arial MT"/>
                <a:cs typeface="Arial MT"/>
              </a:rPr>
              <a:t>thread </a:t>
            </a:r>
            <a:r>
              <a:rPr sz="2000" dirty="0">
                <a:solidFill>
                  <a:srgbClr val="3399FF"/>
                </a:solidFill>
                <a:latin typeface="Arial MT"/>
                <a:cs typeface="Arial MT"/>
              </a:rPr>
              <a:t>Hello</a:t>
            </a:r>
            <a:r>
              <a:rPr sz="2000" spc="-20" dirty="0">
                <a:solidFill>
                  <a:srgbClr val="3399FF"/>
                </a:solidFill>
                <a:latin typeface="Arial MT"/>
                <a:cs typeface="Arial MT"/>
              </a:rPr>
              <a:t> </a:t>
            </a:r>
            <a:r>
              <a:rPr sz="2000" dirty="0">
                <a:solidFill>
                  <a:srgbClr val="3399FF"/>
                </a:solidFill>
                <a:latin typeface="Arial MT"/>
                <a:cs typeface="Arial MT"/>
              </a:rPr>
              <a:t>from</a:t>
            </a:r>
            <a:r>
              <a:rPr sz="2000" spc="-50" dirty="0">
                <a:solidFill>
                  <a:srgbClr val="3399FF"/>
                </a:solidFill>
                <a:latin typeface="Arial MT"/>
                <a:cs typeface="Arial MT"/>
              </a:rPr>
              <a:t> </a:t>
            </a:r>
            <a:r>
              <a:rPr sz="2000" dirty="0">
                <a:solidFill>
                  <a:srgbClr val="3399FF"/>
                </a:solidFill>
                <a:latin typeface="Arial MT"/>
                <a:cs typeface="Arial MT"/>
              </a:rPr>
              <a:t>thread</a:t>
            </a:r>
            <a:r>
              <a:rPr sz="2000" spc="-45" dirty="0">
                <a:solidFill>
                  <a:srgbClr val="3399FF"/>
                </a:solidFill>
                <a:latin typeface="Arial MT"/>
                <a:cs typeface="Arial MT"/>
              </a:rPr>
              <a:t> </a:t>
            </a:r>
            <a:r>
              <a:rPr sz="2000" dirty="0">
                <a:solidFill>
                  <a:srgbClr val="3399FF"/>
                </a:solidFill>
                <a:latin typeface="Arial MT"/>
                <a:cs typeface="Arial MT"/>
              </a:rPr>
              <a:t>0</a:t>
            </a:r>
            <a:r>
              <a:rPr sz="2000" spc="-35" dirty="0">
                <a:solidFill>
                  <a:srgbClr val="3399FF"/>
                </a:solidFill>
                <a:latin typeface="Arial MT"/>
                <a:cs typeface="Arial MT"/>
              </a:rPr>
              <a:t> </a:t>
            </a:r>
            <a:r>
              <a:rPr sz="2000" dirty="0">
                <a:solidFill>
                  <a:srgbClr val="3399FF"/>
                </a:solidFill>
                <a:latin typeface="Arial MT"/>
                <a:cs typeface="Arial MT"/>
              </a:rPr>
              <a:t>of</a:t>
            </a:r>
            <a:r>
              <a:rPr sz="2000" spc="-30" dirty="0">
                <a:solidFill>
                  <a:srgbClr val="3399FF"/>
                </a:solidFill>
                <a:latin typeface="Arial MT"/>
                <a:cs typeface="Arial MT"/>
              </a:rPr>
              <a:t> </a:t>
            </a:r>
            <a:r>
              <a:rPr sz="2000" spc="-50" dirty="0">
                <a:solidFill>
                  <a:srgbClr val="3399FF"/>
                </a:solidFill>
                <a:latin typeface="Arial MT"/>
                <a:cs typeface="Arial MT"/>
              </a:rPr>
              <a:t>1</a:t>
            </a:r>
            <a:endParaRPr sz="2000">
              <a:latin typeface="Arial MT"/>
              <a:cs typeface="Arial MT"/>
            </a:endParaRPr>
          </a:p>
          <a:p>
            <a:pPr marL="12700">
              <a:lnSpc>
                <a:spcPct val="100000"/>
              </a:lnSpc>
              <a:spcBef>
                <a:spcPts val="1545"/>
              </a:spcBef>
            </a:pPr>
            <a:r>
              <a:rPr sz="1400" dirty="0">
                <a:latin typeface="Arial MT"/>
                <a:cs typeface="Arial MT"/>
              </a:rPr>
              <a:t>.</a:t>
            </a:r>
            <a:r>
              <a:rPr sz="1400" spc="-20" dirty="0">
                <a:latin typeface="Arial MT"/>
                <a:cs typeface="Arial MT"/>
              </a:rPr>
              <a:t> </a:t>
            </a:r>
            <a:r>
              <a:rPr sz="1400" dirty="0">
                <a:latin typeface="Arial MT"/>
                <a:cs typeface="Arial MT"/>
              </a:rPr>
              <a:t>/</a:t>
            </a:r>
            <a:r>
              <a:rPr sz="1400" spc="-25" dirty="0">
                <a:latin typeface="Arial MT"/>
                <a:cs typeface="Arial MT"/>
              </a:rPr>
              <a:t> </a:t>
            </a:r>
            <a:r>
              <a:rPr sz="1400" dirty="0">
                <a:latin typeface="Arial MT"/>
                <a:cs typeface="Arial MT"/>
              </a:rPr>
              <a:t>pth_hello</a:t>
            </a:r>
            <a:r>
              <a:rPr sz="1400" spc="-50" dirty="0">
                <a:latin typeface="Arial MT"/>
                <a:cs typeface="Arial MT"/>
              </a:rPr>
              <a:t> 4</a:t>
            </a:r>
            <a:endParaRPr sz="1400">
              <a:latin typeface="Arial MT"/>
              <a:cs typeface="Arial MT"/>
            </a:endParaRPr>
          </a:p>
          <a:p>
            <a:pPr>
              <a:lnSpc>
                <a:spcPct val="100000"/>
              </a:lnSpc>
              <a:spcBef>
                <a:spcPts val="1320"/>
              </a:spcBef>
            </a:pPr>
            <a:endParaRPr sz="1400">
              <a:latin typeface="Arial MT"/>
              <a:cs typeface="Arial MT"/>
            </a:endParaRPr>
          </a:p>
          <a:p>
            <a:pPr marL="1308100" marR="5080">
              <a:lnSpc>
                <a:spcPct val="120000"/>
              </a:lnSpc>
            </a:pPr>
            <a:r>
              <a:rPr sz="2000" dirty="0">
                <a:solidFill>
                  <a:srgbClr val="3399FF"/>
                </a:solidFill>
                <a:latin typeface="Arial MT"/>
                <a:cs typeface="Arial MT"/>
              </a:rPr>
              <a:t>Hello</a:t>
            </a:r>
            <a:r>
              <a:rPr sz="2000" spc="-25" dirty="0">
                <a:solidFill>
                  <a:srgbClr val="3399FF"/>
                </a:solidFill>
                <a:latin typeface="Arial MT"/>
                <a:cs typeface="Arial MT"/>
              </a:rPr>
              <a:t> </a:t>
            </a:r>
            <a:r>
              <a:rPr sz="2000" dirty="0">
                <a:solidFill>
                  <a:srgbClr val="3399FF"/>
                </a:solidFill>
                <a:latin typeface="Arial MT"/>
                <a:cs typeface="Arial MT"/>
              </a:rPr>
              <a:t>from</a:t>
            </a:r>
            <a:r>
              <a:rPr sz="2000" spc="-55" dirty="0">
                <a:solidFill>
                  <a:srgbClr val="3399FF"/>
                </a:solidFill>
                <a:latin typeface="Arial MT"/>
                <a:cs typeface="Arial MT"/>
              </a:rPr>
              <a:t> </a:t>
            </a:r>
            <a:r>
              <a:rPr sz="2000" dirty="0">
                <a:solidFill>
                  <a:srgbClr val="3399FF"/>
                </a:solidFill>
                <a:latin typeface="Arial MT"/>
                <a:cs typeface="Arial MT"/>
              </a:rPr>
              <a:t>the</a:t>
            </a:r>
            <a:r>
              <a:rPr sz="2000" spc="-45" dirty="0">
                <a:solidFill>
                  <a:srgbClr val="3399FF"/>
                </a:solidFill>
                <a:latin typeface="Arial MT"/>
                <a:cs typeface="Arial MT"/>
              </a:rPr>
              <a:t> </a:t>
            </a:r>
            <a:r>
              <a:rPr sz="2000" dirty="0">
                <a:solidFill>
                  <a:srgbClr val="3399FF"/>
                </a:solidFill>
                <a:latin typeface="Arial MT"/>
                <a:cs typeface="Arial MT"/>
              </a:rPr>
              <a:t>main</a:t>
            </a:r>
            <a:r>
              <a:rPr sz="2000" spc="-25" dirty="0">
                <a:solidFill>
                  <a:srgbClr val="3399FF"/>
                </a:solidFill>
                <a:latin typeface="Arial MT"/>
                <a:cs typeface="Arial MT"/>
              </a:rPr>
              <a:t> </a:t>
            </a:r>
            <a:r>
              <a:rPr sz="2000" spc="-10" dirty="0">
                <a:solidFill>
                  <a:srgbClr val="3399FF"/>
                </a:solidFill>
                <a:latin typeface="Arial MT"/>
                <a:cs typeface="Arial MT"/>
              </a:rPr>
              <a:t>thread </a:t>
            </a:r>
            <a:r>
              <a:rPr sz="2000" dirty="0">
                <a:solidFill>
                  <a:srgbClr val="3399FF"/>
                </a:solidFill>
                <a:latin typeface="Arial MT"/>
                <a:cs typeface="Arial MT"/>
              </a:rPr>
              <a:t>Hello</a:t>
            </a:r>
            <a:r>
              <a:rPr sz="2000" spc="-20" dirty="0">
                <a:solidFill>
                  <a:srgbClr val="3399FF"/>
                </a:solidFill>
                <a:latin typeface="Arial MT"/>
                <a:cs typeface="Arial MT"/>
              </a:rPr>
              <a:t> </a:t>
            </a:r>
            <a:r>
              <a:rPr sz="2000" dirty="0">
                <a:solidFill>
                  <a:srgbClr val="3399FF"/>
                </a:solidFill>
                <a:latin typeface="Arial MT"/>
                <a:cs typeface="Arial MT"/>
              </a:rPr>
              <a:t>from</a:t>
            </a:r>
            <a:r>
              <a:rPr sz="2000" spc="-50" dirty="0">
                <a:solidFill>
                  <a:srgbClr val="3399FF"/>
                </a:solidFill>
                <a:latin typeface="Arial MT"/>
                <a:cs typeface="Arial MT"/>
              </a:rPr>
              <a:t> </a:t>
            </a:r>
            <a:r>
              <a:rPr sz="2000" dirty="0">
                <a:solidFill>
                  <a:srgbClr val="3399FF"/>
                </a:solidFill>
                <a:latin typeface="Arial MT"/>
                <a:cs typeface="Arial MT"/>
              </a:rPr>
              <a:t>thread</a:t>
            </a:r>
            <a:r>
              <a:rPr sz="2000" spc="-45" dirty="0">
                <a:solidFill>
                  <a:srgbClr val="3399FF"/>
                </a:solidFill>
                <a:latin typeface="Arial MT"/>
                <a:cs typeface="Arial MT"/>
              </a:rPr>
              <a:t> </a:t>
            </a:r>
            <a:r>
              <a:rPr sz="2000" dirty="0">
                <a:solidFill>
                  <a:srgbClr val="3399FF"/>
                </a:solidFill>
                <a:latin typeface="Arial MT"/>
                <a:cs typeface="Arial MT"/>
              </a:rPr>
              <a:t>0</a:t>
            </a:r>
            <a:r>
              <a:rPr sz="2000" spc="-35" dirty="0">
                <a:solidFill>
                  <a:srgbClr val="3399FF"/>
                </a:solidFill>
                <a:latin typeface="Arial MT"/>
                <a:cs typeface="Arial MT"/>
              </a:rPr>
              <a:t> </a:t>
            </a:r>
            <a:r>
              <a:rPr sz="2000" dirty="0">
                <a:solidFill>
                  <a:srgbClr val="3399FF"/>
                </a:solidFill>
                <a:latin typeface="Arial MT"/>
                <a:cs typeface="Arial MT"/>
              </a:rPr>
              <a:t>of</a:t>
            </a:r>
            <a:r>
              <a:rPr sz="2000" spc="-30" dirty="0">
                <a:solidFill>
                  <a:srgbClr val="3399FF"/>
                </a:solidFill>
                <a:latin typeface="Arial MT"/>
                <a:cs typeface="Arial MT"/>
              </a:rPr>
              <a:t> </a:t>
            </a:r>
            <a:r>
              <a:rPr sz="2000" spc="-50" dirty="0">
                <a:solidFill>
                  <a:srgbClr val="3399FF"/>
                </a:solidFill>
                <a:latin typeface="Arial MT"/>
                <a:cs typeface="Arial MT"/>
              </a:rPr>
              <a:t>4</a:t>
            </a:r>
            <a:endParaRPr sz="2000">
              <a:latin typeface="Arial MT"/>
              <a:cs typeface="Arial MT"/>
            </a:endParaRPr>
          </a:p>
          <a:p>
            <a:pPr marL="1308100">
              <a:lnSpc>
                <a:spcPct val="100000"/>
              </a:lnSpc>
              <a:spcBef>
                <a:spcPts val="480"/>
              </a:spcBef>
            </a:pPr>
            <a:r>
              <a:rPr sz="2000" dirty="0">
                <a:solidFill>
                  <a:srgbClr val="3399FF"/>
                </a:solidFill>
                <a:latin typeface="Arial MT"/>
                <a:cs typeface="Arial MT"/>
              </a:rPr>
              <a:t>Hello</a:t>
            </a:r>
            <a:r>
              <a:rPr sz="2000" spc="-20" dirty="0">
                <a:solidFill>
                  <a:srgbClr val="3399FF"/>
                </a:solidFill>
                <a:latin typeface="Arial MT"/>
                <a:cs typeface="Arial MT"/>
              </a:rPr>
              <a:t> </a:t>
            </a:r>
            <a:r>
              <a:rPr sz="2000" dirty="0">
                <a:solidFill>
                  <a:srgbClr val="3399FF"/>
                </a:solidFill>
                <a:latin typeface="Arial MT"/>
                <a:cs typeface="Arial MT"/>
              </a:rPr>
              <a:t>from</a:t>
            </a:r>
            <a:r>
              <a:rPr sz="2000" spc="-50" dirty="0">
                <a:solidFill>
                  <a:srgbClr val="3399FF"/>
                </a:solidFill>
                <a:latin typeface="Arial MT"/>
                <a:cs typeface="Arial MT"/>
              </a:rPr>
              <a:t> </a:t>
            </a:r>
            <a:r>
              <a:rPr sz="2000" dirty="0">
                <a:solidFill>
                  <a:srgbClr val="3399FF"/>
                </a:solidFill>
                <a:latin typeface="Arial MT"/>
                <a:cs typeface="Arial MT"/>
              </a:rPr>
              <a:t>thread</a:t>
            </a:r>
            <a:r>
              <a:rPr sz="2000" spc="-45" dirty="0">
                <a:solidFill>
                  <a:srgbClr val="3399FF"/>
                </a:solidFill>
                <a:latin typeface="Arial MT"/>
                <a:cs typeface="Arial MT"/>
              </a:rPr>
              <a:t> </a:t>
            </a:r>
            <a:r>
              <a:rPr sz="2000" dirty="0">
                <a:solidFill>
                  <a:srgbClr val="3399FF"/>
                </a:solidFill>
                <a:latin typeface="Arial MT"/>
                <a:cs typeface="Arial MT"/>
              </a:rPr>
              <a:t>1</a:t>
            </a:r>
            <a:r>
              <a:rPr sz="2000" spc="-35" dirty="0">
                <a:solidFill>
                  <a:srgbClr val="3399FF"/>
                </a:solidFill>
                <a:latin typeface="Arial MT"/>
                <a:cs typeface="Arial MT"/>
              </a:rPr>
              <a:t> </a:t>
            </a:r>
            <a:r>
              <a:rPr sz="2000" dirty="0">
                <a:solidFill>
                  <a:srgbClr val="3399FF"/>
                </a:solidFill>
                <a:latin typeface="Arial MT"/>
                <a:cs typeface="Arial MT"/>
              </a:rPr>
              <a:t>of</a:t>
            </a:r>
            <a:r>
              <a:rPr sz="2000" spc="-30" dirty="0">
                <a:solidFill>
                  <a:srgbClr val="3399FF"/>
                </a:solidFill>
                <a:latin typeface="Arial MT"/>
                <a:cs typeface="Arial MT"/>
              </a:rPr>
              <a:t> </a:t>
            </a:r>
            <a:r>
              <a:rPr sz="2000" spc="-50" dirty="0">
                <a:solidFill>
                  <a:srgbClr val="3399FF"/>
                </a:solidFill>
                <a:latin typeface="Arial MT"/>
                <a:cs typeface="Arial MT"/>
              </a:rPr>
              <a:t>4</a:t>
            </a:r>
            <a:endParaRPr sz="2000">
              <a:latin typeface="Arial MT"/>
              <a:cs typeface="Arial MT"/>
            </a:endParaRPr>
          </a:p>
          <a:p>
            <a:pPr marL="1308100">
              <a:lnSpc>
                <a:spcPct val="100000"/>
              </a:lnSpc>
              <a:spcBef>
                <a:spcPts val="480"/>
              </a:spcBef>
            </a:pPr>
            <a:r>
              <a:rPr sz="2000" dirty="0">
                <a:solidFill>
                  <a:srgbClr val="3399FF"/>
                </a:solidFill>
                <a:latin typeface="Arial MT"/>
                <a:cs typeface="Arial MT"/>
              </a:rPr>
              <a:t>Hello</a:t>
            </a:r>
            <a:r>
              <a:rPr sz="2000" spc="-20" dirty="0">
                <a:solidFill>
                  <a:srgbClr val="3399FF"/>
                </a:solidFill>
                <a:latin typeface="Arial MT"/>
                <a:cs typeface="Arial MT"/>
              </a:rPr>
              <a:t> </a:t>
            </a:r>
            <a:r>
              <a:rPr sz="2000" dirty="0">
                <a:solidFill>
                  <a:srgbClr val="3399FF"/>
                </a:solidFill>
                <a:latin typeface="Arial MT"/>
                <a:cs typeface="Arial MT"/>
              </a:rPr>
              <a:t>from</a:t>
            </a:r>
            <a:r>
              <a:rPr sz="2000" spc="-50" dirty="0">
                <a:solidFill>
                  <a:srgbClr val="3399FF"/>
                </a:solidFill>
                <a:latin typeface="Arial MT"/>
                <a:cs typeface="Arial MT"/>
              </a:rPr>
              <a:t> </a:t>
            </a:r>
            <a:r>
              <a:rPr sz="2000" dirty="0">
                <a:solidFill>
                  <a:srgbClr val="3399FF"/>
                </a:solidFill>
                <a:latin typeface="Arial MT"/>
                <a:cs typeface="Arial MT"/>
              </a:rPr>
              <a:t>thread</a:t>
            </a:r>
            <a:r>
              <a:rPr sz="2000" spc="-45" dirty="0">
                <a:solidFill>
                  <a:srgbClr val="3399FF"/>
                </a:solidFill>
                <a:latin typeface="Arial MT"/>
                <a:cs typeface="Arial MT"/>
              </a:rPr>
              <a:t> </a:t>
            </a:r>
            <a:r>
              <a:rPr sz="2000" dirty="0">
                <a:solidFill>
                  <a:srgbClr val="3399FF"/>
                </a:solidFill>
                <a:latin typeface="Arial MT"/>
                <a:cs typeface="Arial MT"/>
              </a:rPr>
              <a:t>2</a:t>
            </a:r>
            <a:r>
              <a:rPr sz="2000" spc="-35" dirty="0">
                <a:solidFill>
                  <a:srgbClr val="3399FF"/>
                </a:solidFill>
                <a:latin typeface="Arial MT"/>
                <a:cs typeface="Arial MT"/>
              </a:rPr>
              <a:t> </a:t>
            </a:r>
            <a:r>
              <a:rPr sz="2000" dirty="0">
                <a:solidFill>
                  <a:srgbClr val="3399FF"/>
                </a:solidFill>
                <a:latin typeface="Arial MT"/>
                <a:cs typeface="Arial MT"/>
              </a:rPr>
              <a:t>of</a:t>
            </a:r>
            <a:r>
              <a:rPr sz="2000" spc="-30" dirty="0">
                <a:solidFill>
                  <a:srgbClr val="3399FF"/>
                </a:solidFill>
                <a:latin typeface="Arial MT"/>
                <a:cs typeface="Arial MT"/>
              </a:rPr>
              <a:t> </a:t>
            </a:r>
            <a:r>
              <a:rPr sz="2000" spc="-50" dirty="0">
                <a:solidFill>
                  <a:srgbClr val="3399FF"/>
                </a:solidFill>
                <a:latin typeface="Arial MT"/>
                <a:cs typeface="Arial MT"/>
              </a:rPr>
              <a:t>4</a:t>
            </a:r>
            <a:endParaRPr sz="2000">
              <a:latin typeface="Arial MT"/>
              <a:cs typeface="Arial MT"/>
            </a:endParaRPr>
          </a:p>
          <a:p>
            <a:pPr marL="1308100">
              <a:lnSpc>
                <a:spcPct val="100000"/>
              </a:lnSpc>
              <a:spcBef>
                <a:spcPts val="480"/>
              </a:spcBef>
            </a:pPr>
            <a:r>
              <a:rPr sz="2000" dirty="0">
                <a:solidFill>
                  <a:srgbClr val="3399FF"/>
                </a:solidFill>
                <a:latin typeface="Arial MT"/>
                <a:cs typeface="Arial MT"/>
              </a:rPr>
              <a:t>Hello</a:t>
            </a:r>
            <a:r>
              <a:rPr sz="2000" spc="-20" dirty="0">
                <a:solidFill>
                  <a:srgbClr val="3399FF"/>
                </a:solidFill>
                <a:latin typeface="Arial MT"/>
                <a:cs typeface="Arial MT"/>
              </a:rPr>
              <a:t> </a:t>
            </a:r>
            <a:r>
              <a:rPr sz="2000" dirty="0">
                <a:solidFill>
                  <a:srgbClr val="3399FF"/>
                </a:solidFill>
                <a:latin typeface="Arial MT"/>
                <a:cs typeface="Arial MT"/>
              </a:rPr>
              <a:t>from</a:t>
            </a:r>
            <a:r>
              <a:rPr sz="2000" spc="-50" dirty="0">
                <a:solidFill>
                  <a:srgbClr val="3399FF"/>
                </a:solidFill>
                <a:latin typeface="Arial MT"/>
                <a:cs typeface="Arial MT"/>
              </a:rPr>
              <a:t> </a:t>
            </a:r>
            <a:r>
              <a:rPr sz="2000" dirty="0">
                <a:solidFill>
                  <a:srgbClr val="3399FF"/>
                </a:solidFill>
                <a:latin typeface="Arial MT"/>
                <a:cs typeface="Arial MT"/>
              </a:rPr>
              <a:t>thread</a:t>
            </a:r>
            <a:r>
              <a:rPr sz="2000" spc="-45" dirty="0">
                <a:solidFill>
                  <a:srgbClr val="3399FF"/>
                </a:solidFill>
                <a:latin typeface="Arial MT"/>
                <a:cs typeface="Arial MT"/>
              </a:rPr>
              <a:t> </a:t>
            </a:r>
            <a:r>
              <a:rPr sz="2000" dirty="0">
                <a:solidFill>
                  <a:srgbClr val="3399FF"/>
                </a:solidFill>
                <a:latin typeface="Arial MT"/>
                <a:cs typeface="Arial MT"/>
              </a:rPr>
              <a:t>3</a:t>
            </a:r>
            <a:r>
              <a:rPr sz="2000" spc="-35" dirty="0">
                <a:solidFill>
                  <a:srgbClr val="3399FF"/>
                </a:solidFill>
                <a:latin typeface="Arial MT"/>
                <a:cs typeface="Arial MT"/>
              </a:rPr>
              <a:t> </a:t>
            </a:r>
            <a:r>
              <a:rPr sz="2000" dirty="0">
                <a:solidFill>
                  <a:srgbClr val="3399FF"/>
                </a:solidFill>
                <a:latin typeface="Arial MT"/>
                <a:cs typeface="Arial MT"/>
              </a:rPr>
              <a:t>of</a:t>
            </a:r>
            <a:r>
              <a:rPr sz="2000" spc="-30" dirty="0">
                <a:solidFill>
                  <a:srgbClr val="3399FF"/>
                </a:solidFill>
                <a:latin typeface="Arial MT"/>
                <a:cs typeface="Arial MT"/>
              </a:rPr>
              <a:t> </a:t>
            </a:r>
            <a:r>
              <a:rPr sz="2000" spc="-50" dirty="0">
                <a:solidFill>
                  <a:srgbClr val="3399FF"/>
                </a:solidFill>
                <a:latin typeface="Arial MT"/>
                <a:cs typeface="Arial MT"/>
              </a:rPr>
              <a:t>4</a:t>
            </a:r>
            <a:endParaRPr sz="2000">
              <a:latin typeface="Arial MT"/>
              <a:cs typeface="Arial M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1457325"/>
            <a:ext cx="8851900" cy="882015"/>
          </a:xfrm>
          <a:prstGeom prst="rect">
            <a:avLst/>
          </a:prstGeom>
        </p:spPr>
        <p:txBody>
          <a:bodyPr vert="horz" wrap="square" lIns="0" tIns="74930" rIns="0" bIns="0" rtlCol="0">
            <a:spAutoFit/>
          </a:bodyPr>
          <a:lstStyle/>
          <a:p>
            <a:pPr marL="354965" indent="-342265">
              <a:lnSpc>
                <a:spcPct val="100000"/>
              </a:lnSpc>
              <a:spcBef>
                <a:spcPts val="590"/>
              </a:spcBef>
              <a:buFont typeface="Arial MT"/>
              <a:buChar char="•"/>
              <a:tabLst>
                <a:tab pos="354965" algn="l"/>
              </a:tabLst>
            </a:pPr>
            <a:r>
              <a:rPr sz="2400" dirty="0">
                <a:latin typeface="Arial MT"/>
                <a:cs typeface="Arial MT"/>
              </a:rPr>
              <a:t>Processes</a:t>
            </a:r>
            <a:r>
              <a:rPr sz="2400" spc="-45" dirty="0">
                <a:latin typeface="Arial MT"/>
                <a:cs typeface="Arial MT"/>
              </a:rPr>
              <a:t> </a:t>
            </a:r>
            <a:r>
              <a:rPr sz="2400" dirty="0">
                <a:latin typeface="Arial MT"/>
                <a:cs typeface="Arial MT"/>
              </a:rPr>
              <a:t>in</a:t>
            </a:r>
            <a:r>
              <a:rPr sz="2400" spc="-60" dirty="0">
                <a:latin typeface="Arial MT"/>
                <a:cs typeface="Arial MT"/>
              </a:rPr>
              <a:t> </a:t>
            </a:r>
            <a:r>
              <a:rPr sz="2400" dirty="0">
                <a:latin typeface="Arial MT"/>
                <a:cs typeface="Arial MT"/>
              </a:rPr>
              <a:t>MPI</a:t>
            </a:r>
            <a:r>
              <a:rPr sz="2400" spc="-70" dirty="0">
                <a:latin typeface="Arial MT"/>
                <a:cs typeface="Arial MT"/>
              </a:rPr>
              <a:t> </a:t>
            </a:r>
            <a:r>
              <a:rPr sz="2400" dirty="0">
                <a:latin typeface="Arial MT"/>
                <a:cs typeface="Arial MT"/>
              </a:rPr>
              <a:t>are</a:t>
            </a:r>
            <a:r>
              <a:rPr sz="2400" spc="-50" dirty="0">
                <a:latin typeface="Arial MT"/>
                <a:cs typeface="Arial MT"/>
              </a:rPr>
              <a:t> </a:t>
            </a:r>
            <a:r>
              <a:rPr sz="2400" dirty="0">
                <a:latin typeface="Arial MT"/>
                <a:cs typeface="Arial MT"/>
              </a:rPr>
              <a:t>usually</a:t>
            </a:r>
            <a:r>
              <a:rPr sz="2400" spc="-30" dirty="0">
                <a:latin typeface="Arial MT"/>
                <a:cs typeface="Arial MT"/>
              </a:rPr>
              <a:t> </a:t>
            </a:r>
            <a:r>
              <a:rPr sz="2400" dirty="0">
                <a:latin typeface="Arial MT"/>
                <a:cs typeface="Arial MT"/>
              </a:rPr>
              <a:t>started</a:t>
            </a:r>
            <a:r>
              <a:rPr sz="2400" spc="-50" dirty="0">
                <a:latin typeface="Arial MT"/>
                <a:cs typeface="Arial MT"/>
              </a:rPr>
              <a:t> </a:t>
            </a:r>
            <a:r>
              <a:rPr sz="2400" dirty="0">
                <a:latin typeface="Arial MT"/>
                <a:cs typeface="Arial MT"/>
              </a:rPr>
              <a:t>by</a:t>
            </a:r>
            <a:r>
              <a:rPr sz="2400" spc="-55" dirty="0">
                <a:latin typeface="Arial MT"/>
                <a:cs typeface="Arial MT"/>
              </a:rPr>
              <a:t> </a:t>
            </a:r>
            <a:r>
              <a:rPr sz="2400" dirty="0">
                <a:latin typeface="Arial MT"/>
                <a:cs typeface="Arial MT"/>
              </a:rPr>
              <a:t>a</a:t>
            </a:r>
            <a:r>
              <a:rPr sz="2400" spc="-50" dirty="0">
                <a:latin typeface="Arial MT"/>
                <a:cs typeface="Arial MT"/>
              </a:rPr>
              <a:t> </a:t>
            </a:r>
            <a:r>
              <a:rPr sz="2400" spc="-10" dirty="0">
                <a:latin typeface="Arial MT"/>
                <a:cs typeface="Arial MT"/>
              </a:rPr>
              <a:t>script.</a:t>
            </a:r>
            <a:endParaRPr sz="2400" dirty="0">
              <a:latin typeface="Arial MT"/>
              <a:cs typeface="Arial MT"/>
            </a:endParaRPr>
          </a:p>
          <a:p>
            <a:pPr marL="354965" indent="-342265">
              <a:lnSpc>
                <a:spcPct val="100000"/>
              </a:lnSpc>
              <a:spcBef>
                <a:spcPts val="495"/>
              </a:spcBef>
              <a:buChar char="•"/>
              <a:tabLst>
                <a:tab pos="354965" algn="l"/>
              </a:tabLst>
            </a:pPr>
            <a:r>
              <a:rPr sz="2400" dirty="0">
                <a:latin typeface="Arial MT"/>
                <a:cs typeface="Arial MT"/>
              </a:rPr>
              <a:t>In</a:t>
            </a:r>
            <a:r>
              <a:rPr sz="2400" spc="-50" dirty="0">
                <a:latin typeface="Arial MT"/>
                <a:cs typeface="Arial MT"/>
              </a:rPr>
              <a:t> </a:t>
            </a:r>
            <a:r>
              <a:rPr sz="2400" dirty="0">
                <a:latin typeface="Arial MT"/>
                <a:cs typeface="Arial MT"/>
              </a:rPr>
              <a:t>Pthreads</a:t>
            </a:r>
            <a:r>
              <a:rPr sz="2400" spc="-45" dirty="0">
                <a:latin typeface="Arial MT"/>
                <a:cs typeface="Arial MT"/>
              </a:rPr>
              <a:t> </a:t>
            </a:r>
            <a:r>
              <a:rPr sz="2400" dirty="0">
                <a:latin typeface="Arial MT"/>
                <a:cs typeface="Arial MT"/>
              </a:rPr>
              <a:t>the</a:t>
            </a:r>
            <a:r>
              <a:rPr sz="2400" spc="-55" dirty="0">
                <a:latin typeface="Arial MT"/>
                <a:cs typeface="Arial MT"/>
              </a:rPr>
              <a:t> </a:t>
            </a:r>
            <a:r>
              <a:rPr sz="2400" dirty="0">
                <a:latin typeface="Arial MT"/>
                <a:cs typeface="Arial MT"/>
              </a:rPr>
              <a:t>threads</a:t>
            </a:r>
            <a:r>
              <a:rPr sz="2400" spc="-50" dirty="0">
                <a:latin typeface="Arial MT"/>
                <a:cs typeface="Arial MT"/>
              </a:rPr>
              <a:t> </a:t>
            </a:r>
            <a:r>
              <a:rPr sz="2400" dirty="0">
                <a:latin typeface="Arial MT"/>
                <a:cs typeface="Arial MT"/>
              </a:rPr>
              <a:t>are</a:t>
            </a:r>
            <a:r>
              <a:rPr sz="2400" spc="-45" dirty="0">
                <a:latin typeface="Arial MT"/>
                <a:cs typeface="Arial MT"/>
              </a:rPr>
              <a:t> </a:t>
            </a:r>
            <a:r>
              <a:rPr sz="2400" dirty="0">
                <a:latin typeface="Arial MT"/>
                <a:cs typeface="Arial MT"/>
              </a:rPr>
              <a:t>started</a:t>
            </a:r>
            <a:r>
              <a:rPr sz="2400" spc="-45" dirty="0">
                <a:latin typeface="Arial MT"/>
                <a:cs typeface="Arial MT"/>
              </a:rPr>
              <a:t> </a:t>
            </a:r>
            <a:r>
              <a:rPr sz="2400" dirty="0">
                <a:latin typeface="Arial MT"/>
                <a:cs typeface="Arial MT"/>
              </a:rPr>
              <a:t>by</a:t>
            </a:r>
            <a:r>
              <a:rPr sz="2400" spc="-45" dirty="0">
                <a:latin typeface="Arial MT"/>
                <a:cs typeface="Arial MT"/>
              </a:rPr>
              <a:t> </a:t>
            </a:r>
            <a:r>
              <a:rPr sz="2400" dirty="0">
                <a:latin typeface="Arial MT"/>
                <a:cs typeface="Arial MT"/>
              </a:rPr>
              <a:t>the</a:t>
            </a:r>
            <a:r>
              <a:rPr sz="2400" spc="-60" dirty="0">
                <a:latin typeface="Arial MT"/>
                <a:cs typeface="Arial MT"/>
              </a:rPr>
              <a:t> </a:t>
            </a:r>
            <a:r>
              <a:rPr sz="2400" dirty="0">
                <a:latin typeface="Arial MT"/>
                <a:cs typeface="Arial MT"/>
              </a:rPr>
              <a:t>program</a:t>
            </a:r>
            <a:r>
              <a:rPr sz="2400" spc="-40" dirty="0">
                <a:latin typeface="Arial MT"/>
                <a:cs typeface="Arial MT"/>
              </a:rPr>
              <a:t> </a:t>
            </a:r>
            <a:r>
              <a:rPr sz="2400" spc="-10" dirty="0">
                <a:latin typeface="Arial MT"/>
                <a:cs typeface="Arial MT"/>
              </a:rPr>
              <a:t>executable.</a:t>
            </a:r>
            <a:endParaRPr sz="2400" dirty="0">
              <a:latin typeface="Arial MT"/>
              <a:cs typeface="Arial MT"/>
            </a:endParaRP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Starting</a:t>
            </a:r>
            <a:r>
              <a:rPr spc="-110" dirty="0"/>
              <a:t> </a:t>
            </a:r>
            <a:r>
              <a:rPr dirty="0"/>
              <a:t>the</a:t>
            </a:r>
            <a:r>
              <a:rPr spc="-120" dirty="0"/>
              <a:t> </a:t>
            </a:r>
            <a:r>
              <a:rPr spc="-10" dirty="0"/>
              <a:t>Threads</a:t>
            </a:r>
          </a:p>
        </p:txBody>
      </p:sp>
      <p:sp>
        <p:nvSpPr>
          <p:cNvPr id="4" name="object 4"/>
          <p:cNvSpPr/>
          <p:nvPr/>
        </p:nvSpPr>
        <p:spPr>
          <a:xfrm>
            <a:off x="6510908" y="2227833"/>
            <a:ext cx="3073400" cy="226060"/>
          </a:xfrm>
          <a:custGeom>
            <a:avLst/>
            <a:gdLst/>
            <a:ahLst/>
            <a:cxnLst/>
            <a:rect l="l" t="t" r="r" b="b"/>
            <a:pathLst>
              <a:path w="3073400" h="226060">
                <a:moveTo>
                  <a:pt x="120776" y="215900"/>
                </a:moveTo>
                <a:lnTo>
                  <a:pt x="106045" y="215900"/>
                </a:lnTo>
                <a:lnTo>
                  <a:pt x="111335" y="219590"/>
                </a:lnTo>
                <a:lnTo>
                  <a:pt x="111394" y="219836"/>
                </a:lnTo>
                <a:lnTo>
                  <a:pt x="115570" y="223520"/>
                </a:lnTo>
                <a:lnTo>
                  <a:pt x="116459" y="223520"/>
                </a:lnTo>
                <a:lnTo>
                  <a:pt x="120523" y="226060"/>
                </a:lnTo>
                <a:lnTo>
                  <a:pt x="125222" y="226060"/>
                </a:lnTo>
                <a:lnTo>
                  <a:pt x="127508" y="222250"/>
                </a:lnTo>
                <a:lnTo>
                  <a:pt x="126830" y="218863"/>
                </a:lnTo>
                <a:lnTo>
                  <a:pt x="126746" y="218439"/>
                </a:lnTo>
                <a:lnTo>
                  <a:pt x="124714" y="218439"/>
                </a:lnTo>
                <a:lnTo>
                  <a:pt x="120776" y="215900"/>
                </a:lnTo>
                <a:close/>
              </a:path>
              <a:path w="3073400" h="226060">
                <a:moveTo>
                  <a:pt x="110292" y="218863"/>
                </a:moveTo>
                <a:lnTo>
                  <a:pt x="111394" y="219836"/>
                </a:lnTo>
                <a:lnTo>
                  <a:pt x="111335" y="219590"/>
                </a:lnTo>
                <a:lnTo>
                  <a:pt x="110292" y="218863"/>
                </a:lnTo>
                <a:close/>
              </a:path>
              <a:path w="3073400" h="226060">
                <a:moveTo>
                  <a:pt x="113326" y="209550"/>
                </a:moveTo>
                <a:lnTo>
                  <a:pt x="96393" y="209550"/>
                </a:lnTo>
                <a:lnTo>
                  <a:pt x="100330" y="213360"/>
                </a:lnTo>
                <a:lnTo>
                  <a:pt x="100965" y="213360"/>
                </a:lnTo>
                <a:lnTo>
                  <a:pt x="106680" y="215900"/>
                </a:lnTo>
                <a:lnTo>
                  <a:pt x="121412" y="215900"/>
                </a:lnTo>
                <a:lnTo>
                  <a:pt x="117221" y="212089"/>
                </a:lnTo>
                <a:lnTo>
                  <a:pt x="116967" y="212089"/>
                </a:lnTo>
                <a:lnTo>
                  <a:pt x="113326" y="209550"/>
                </a:lnTo>
                <a:close/>
              </a:path>
              <a:path w="3073400" h="226060">
                <a:moveTo>
                  <a:pt x="88542" y="205263"/>
                </a:moveTo>
                <a:lnTo>
                  <a:pt x="90550" y="207010"/>
                </a:lnTo>
                <a:lnTo>
                  <a:pt x="92456" y="208280"/>
                </a:lnTo>
                <a:lnTo>
                  <a:pt x="97886" y="210995"/>
                </a:lnTo>
                <a:lnTo>
                  <a:pt x="96393" y="209550"/>
                </a:lnTo>
                <a:lnTo>
                  <a:pt x="113326" y="209550"/>
                </a:lnTo>
                <a:lnTo>
                  <a:pt x="111506" y="208280"/>
                </a:lnTo>
                <a:lnTo>
                  <a:pt x="110871" y="208280"/>
                </a:lnTo>
                <a:lnTo>
                  <a:pt x="107061" y="205739"/>
                </a:lnTo>
                <a:lnTo>
                  <a:pt x="89281" y="205739"/>
                </a:lnTo>
                <a:lnTo>
                  <a:pt x="88542" y="205263"/>
                </a:lnTo>
                <a:close/>
              </a:path>
              <a:path w="3073400" h="226060">
                <a:moveTo>
                  <a:pt x="104478" y="204470"/>
                </a:moveTo>
                <a:lnTo>
                  <a:pt x="87630" y="204470"/>
                </a:lnTo>
                <a:lnTo>
                  <a:pt x="89281" y="205739"/>
                </a:lnTo>
                <a:lnTo>
                  <a:pt x="105791" y="205739"/>
                </a:lnTo>
                <a:lnTo>
                  <a:pt x="104478" y="204470"/>
                </a:lnTo>
                <a:close/>
              </a:path>
              <a:path w="3073400" h="226060">
                <a:moveTo>
                  <a:pt x="105156" y="204470"/>
                </a:moveTo>
                <a:lnTo>
                  <a:pt x="105791" y="205739"/>
                </a:lnTo>
                <a:lnTo>
                  <a:pt x="107061" y="205739"/>
                </a:lnTo>
                <a:lnTo>
                  <a:pt x="105156" y="204470"/>
                </a:lnTo>
                <a:close/>
              </a:path>
              <a:path w="3073400" h="226060">
                <a:moveTo>
                  <a:pt x="95631" y="199389"/>
                </a:moveTo>
                <a:lnTo>
                  <a:pt x="80391" y="199389"/>
                </a:lnTo>
                <a:lnTo>
                  <a:pt x="84074" y="203200"/>
                </a:lnTo>
                <a:lnTo>
                  <a:pt x="85344" y="203200"/>
                </a:lnTo>
                <a:lnTo>
                  <a:pt x="88542" y="205263"/>
                </a:lnTo>
                <a:lnTo>
                  <a:pt x="87630" y="204470"/>
                </a:lnTo>
                <a:lnTo>
                  <a:pt x="104478" y="204470"/>
                </a:lnTo>
                <a:lnTo>
                  <a:pt x="101854" y="201930"/>
                </a:lnTo>
                <a:lnTo>
                  <a:pt x="100584" y="201930"/>
                </a:lnTo>
                <a:lnTo>
                  <a:pt x="98107" y="200660"/>
                </a:lnTo>
                <a:lnTo>
                  <a:pt x="97536" y="200660"/>
                </a:lnTo>
                <a:lnTo>
                  <a:pt x="95631" y="199389"/>
                </a:lnTo>
                <a:close/>
              </a:path>
              <a:path w="3073400" h="226060">
                <a:moveTo>
                  <a:pt x="77089" y="185420"/>
                </a:moveTo>
                <a:lnTo>
                  <a:pt x="50546" y="185420"/>
                </a:lnTo>
                <a:lnTo>
                  <a:pt x="56134" y="186689"/>
                </a:lnTo>
                <a:lnTo>
                  <a:pt x="61975" y="189230"/>
                </a:lnTo>
                <a:lnTo>
                  <a:pt x="61341" y="189230"/>
                </a:lnTo>
                <a:lnTo>
                  <a:pt x="66801" y="191770"/>
                </a:lnTo>
                <a:lnTo>
                  <a:pt x="71755" y="194310"/>
                </a:lnTo>
                <a:lnTo>
                  <a:pt x="71627" y="194310"/>
                </a:lnTo>
                <a:lnTo>
                  <a:pt x="76326" y="196850"/>
                </a:lnTo>
                <a:lnTo>
                  <a:pt x="75946" y="196850"/>
                </a:lnTo>
                <a:lnTo>
                  <a:pt x="80645" y="200660"/>
                </a:lnTo>
                <a:lnTo>
                  <a:pt x="80510" y="199987"/>
                </a:lnTo>
                <a:lnTo>
                  <a:pt x="80391" y="199389"/>
                </a:lnTo>
                <a:lnTo>
                  <a:pt x="96139" y="199389"/>
                </a:lnTo>
                <a:lnTo>
                  <a:pt x="94742" y="198120"/>
                </a:lnTo>
                <a:lnTo>
                  <a:pt x="93218" y="196850"/>
                </a:lnTo>
                <a:lnTo>
                  <a:pt x="89281" y="195580"/>
                </a:lnTo>
                <a:lnTo>
                  <a:pt x="90550" y="195580"/>
                </a:lnTo>
                <a:lnTo>
                  <a:pt x="86741" y="191770"/>
                </a:lnTo>
                <a:lnTo>
                  <a:pt x="82042" y="187960"/>
                </a:lnTo>
                <a:lnTo>
                  <a:pt x="81661" y="187960"/>
                </a:lnTo>
                <a:lnTo>
                  <a:pt x="77089" y="185420"/>
                </a:lnTo>
                <a:close/>
              </a:path>
              <a:path w="3073400" h="226060">
                <a:moveTo>
                  <a:pt x="95631" y="199389"/>
                </a:moveTo>
                <a:lnTo>
                  <a:pt x="97536" y="200660"/>
                </a:lnTo>
                <a:lnTo>
                  <a:pt x="96796" y="199987"/>
                </a:lnTo>
                <a:lnTo>
                  <a:pt x="95631" y="199389"/>
                </a:lnTo>
                <a:close/>
              </a:path>
              <a:path w="3073400" h="226060">
                <a:moveTo>
                  <a:pt x="96796" y="199987"/>
                </a:moveTo>
                <a:lnTo>
                  <a:pt x="97536" y="200660"/>
                </a:lnTo>
                <a:lnTo>
                  <a:pt x="98107" y="200660"/>
                </a:lnTo>
                <a:lnTo>
                  <a:pt x="96796" y="199987"/>
                </a:lnTo>
                <a:close/>
              </a:path>
              <a:path w="3073400" h="226060">
                <a:moveTo>
                  <a:pt x="96139" y="199389"/>
                </a:moveTo>
                <a:lnTo>
                  <a:pt x="95631" y="199389"/>
                </a:lnTo>
                <a:lnTo>
                  <a:pt x="96796" y="199987"/>
                </a:lnTo>
                <a:lnTo>
                  <a:pt x="96139" y="199389"/>
                </a:lnTo>
                <a:close/>
              </a:path>
              <a:path w="3073400" h="226060">
                <a:moveTo>
                  <a:pt x="41401" y="180339"/>
                </a:moveTo>
                <a:lnTo>
                  <a:pt x="45085" y="182880"/>
                </a:lnTo>
                <a:lnTo>
                  <a:pt x="46990" y="184150"/>
                </a:lnTo>
                <a:lnTo>
                  <a:pt x="51435" y="185420"/>
                </a:lnTo>
                <a:lnTo>
                  <a:pt x="76835" y="185420"/>
                </a:lnTo>
                <a:lnTo>
                  <a:pt x="71755" y="181610"/>
                </a:lnTo>
                <a:lnTo>
                  <a:pt x="43688" y="181610"/>
                </a:lnTo>
                <a:lnTo>
                  <a:pt x="41401" y="180339"/>
                </a:lnTo>
                <a:close/>
              </a:path>
              <a:path w="3073400" h="226060">
                <a:moveTo>
                  <a:pt x="41401" y="180339"/>
                </a:moveTo>
                <a:lnTo>
                  <a:pt x="33909" y="180339"/>
                </a:lnTo>
                <a:lnTo>
                  <a:pt x="39624" y="181610"/>
                </a:lnTo>
                <a:lnTo>
                  <a:pt x="43243" y="181610"/>
                </a:lnTo>
                <a:lnTo>
                  <a:pt x="41401" y="180339"/>
                </a:lnTo>
                <a:close/>
              </a:path>
              <a:path w="3073400" h="226060">
                <a:moveTo>
                  <a:pt x="66548" y="179070"/>
                </a:moveTo>
                <a:lnTo>
                  <a:pt x="28575" y="179070"/>
                </a:lnTo>
                <a:lnTo>
                  <a:pt x="34163" y="180339"/>
                </a:lnTo>
                <a:lnTo>
                  <a:pt x="41401" y="180339"/>
                </a:lnTo>
                <a:lnTo>
                  <a:pt x="43688" y="181610"/>
                </a:lnTo>
                <a:lnTo>
                  <a:pt x="71755" y="181610"/>
                </a:lnTo>
                <a:lnTo>
                  <a:pt x="66548" y="179070"/>
                </a:lnTo>
                <a:close/>
              </a:path>
              <a:path w="3073400" h="226060">
                <a:moveTo>
                  <a:pt x="19176" y="177800"/>
                </a:moveTo>
                <a:lnTo>
                  <a:pt x="15494" y="177800"/>
                </a:lnTo>
                <a:lnTo>
                  <a:pt x="21209" y="179070"/>
                </a:lnTo>
                <a:lnTo>
                  <a:pt x="26797" y="179070"/>
                </a:lnTo>
                <a:lnTo>
                  <a:pt x="19176" y="177800"/>
                </a:lnTo>
                <a:close/>
              </a:path>
              <a:path w="3073400" h="226060">
                <a:moveTo>
                  <a:pt x="17619" y="165159"/>
                </a:moveTo>
                <a:lnTo>
                  <a:pt x="4597" y="165159"/>
                </a:lnTo>
                <a:lnTo>
                  <a:pt x="2540" y="166370"/>
                </a:lnTo>
                <a:lnTo>
                  <a:pt x="0" y="170180"/>
                </a:lnTo>
                <a:lnTo>
                  <a:pt x="0" y="172720"/>
                </a:lnTo>
                <a:lnTo>
                  <a:pt x="2540" y="176530"/>
                </a:lnTo>
                <a:lnTo>
                  <a:pt x="4699" y="177800"/>
                </a:lnTo>
                <a:lnTo>
                  <a:pt x="19176" y="177800"/>
                </a:lnTo>
                <a:lnTo>
                  <a:pt x="26797" y="179070"/>
                </a:lnTo>
                <a:lnTo>
                  <a:pt x="55372" y="179070"/>
                </a:lnTo>
                <a:lnTo>
                  <a:pt x="64529" y="178511"/>
                </a:lnTo>
                <a:lnTo>
                  <a:pt x="60071" y="176530"/>
                </a:lnTo>
                <a:lnTo>
                  <a:pt x="54864" y="173989"/>
                </a:lnTo>
                <a:lnTo>
                  <a:pt x="51689" y="173989"/>
                </a:lnTo>
                <a:lnTo>
                  <a:pt x="48133" y="171450"/>
                </a:lnTo>
                <a:lnTo>
                  <a:pt x="45847" y="170180"/>
                </a:lnTo>
                <a:lnTo>
                  <a:pt x="41783" y="168910"/>
                </a:lnTo>
                <a:lnTo>
                  <a:pt x="36449" y="168910"/>
                </a:lnTo>
                <a:lnTo>
                  <a:pt x="30734" y="166370"/>
                </a:lnTo>
                <a:lnTo>
                  <a:pt x="27940" y="166370"/>
                </a:lnTo>
                <a:lnTo>
                  <a:pt x="25152" y="165905"/>
                </a:lnTo>
                <a:lnTo>
                  <a:pt x="17619" y="165159"/>
                </a:lnTo>
                <a:close/>
              </a:path>
              <a:path w="3073400" h="226060">
                <a:moveTo>
                  <a:pt x="64529" y="178511"/>
                </a:moveTo>
                <a:lnTo>
                  <a:pt x="55372" y="179070"/>
                </a:lnTo>
                <a:lnTo>
                  <a:pt x="65786" y="179070"/>
                </a:lnTo>
                <a:lnTo>
                  <a:pt x="64529" y="178511"/>
                </a:lnTo>
                <a:close/>
              </a:path>
              <a:path w="3073400" h="226060">
                <a:moveTo>
                  <a:pt x="2425214" y="14049"/>
                </a:moveTo>
                <a:lnTo>
                  <a:pt x="1699079" y="14049"/>
                </a:lnTo>
                <a:lnTo>
                  <a:pt x="1636649" y="17780"/>
                </a:lnTo>
                <a:lnTo>
                  <a:pt x="1568577" y="20320"/>
                </a:lnTo>
                <a:lnTo>
                  <a:pt x="1501267" y="25400"/>
                </a:lnTo>
                <a:lnTo>
                  <a:pt x="1437767" y="29210"/>
                </a:lnTo>
                <a:lnTo>
                  <a:pt x="1377696" y="34289"/>
                </a:lnTo>
                <a:lnTo>
                  <a:pt x="1320038" y="38100"/>
                </a:lnTo>
                <a:lnTo>
                  <a:pt x="1103884" y="58420"/>
                </a:lnTo>
                <a:lnTo>
                  <a:pt x="1046226" y="64770"/>
                </a:lnTo>
                <a:lnTo>
                  <a:pt x="1045972" y="64770"/>
                </a:lnTo>
                <a:lnTo>
                  <a:pt x="923036" y="80010"/>
                </a:lnTo>
                <a:lnTo>
                  <a:pt x="860806" y="86360"/>
                </a:lnTo>
                <a:lnTo>
                  <a:pt x="802005" y="93980"/>
                </a:lnTo>
                <a:lnTo>
                  <a:pt x="745236" y="100330"/>
                </a:lnTo>
                <a:lnTo>
                  <a:pt x="582295" y="115570"/>
                </a:lnTo>
                <a:lnTo>
                  <a:pt x="526796" y="121920"/>
                </a:lnTo>
                <a:lnTo>
                  <a:pt x="470662" y="127000"/>
                </a:lnTo>
                <a:lnTo>
                  <a:pt x="307848" y="146050"/>
                </a:lnTo>
                <a:lnTo>
                  <a:pt x="257301" y="149860"/>
                </a:lnTo>
                <a:lnTo>
                  <a:pt x="169925" y="157480"/>
                </a:lnTo>
                <a:lnTo>
                  <a:pt x="132334" y="160020"/>
                </a:lnTo>
                <a:lnTo>
                  <a:pt x="101092" y="162560"/>
                </a:lnTo>
                <a:lnTo>
                  <a:pt x="74836" y="165159"/>
                </a:lnTo>
                <a:lnTo>
                  <a:pt x="54864" y="166370"/>
                </a:lnTo>
                <a:lnTo>
                  <a:pt x="30734" y="166370"/>
                </a:lnTo>
                <a:lnTo>
                  <a:pt x="36449" y="168910"/>
                </a:lnTo>
                <a:lnTo>
                  <a:pt x="41783" y="168910"/>
                </a:lnTo>
                <a:lnTo>
                  <a:pt x="45847" y="170180"/>
                </a:lnTo>
                <a:lnTo>
                  <a:pt x="48133" y="171450"/>
                </a:lnTo>
                <a:lnTo>
                  <a:pt x="49911" y="172720"/>
                </a:lnTo>
                <a:lnTo>
                  <a:pt x="54101" y="173989"/>
                </a:lnTo>
                <a:lnTo>
                  <a:pt x="54864" y="173989"/>
                </a:lnTo>
                <a:lnTo>
                  <a:pt x="60071" y="176530"/>
                </a:lnTo>
                <a:lnTo>
                  <a:pt x="64529" y="178511"/>
                </a:lnTo>
                <a:lnTo>
                  <a:pt x="76200" y="177800"/>
                </a:lnTo>
                <a:lnTo>
                  <a:pt x="76581" y="177800"/>
                </a:lnTo>
                <a:lnTo>
                  <a:pt x="102108" y="176530"/>
                </a:lnTo>
                <a:lnTo>
                  <a:pt x="133476" y="173989"/>
                </a:lnTo>
                <a:lnTo>
                  <a:pt x="170942" y="170180"/>
                </a:lnTo>
                <a:lnTo>
                  <a:pt x="212598" y="167639"/>
                </a:lnTo>
                <a:lnTo>
                  <a:pt x="258445" y="162560"/>
                </a:lnTo>
                <a:lnTo>
                  <a:pt x="309118" y="158750"/>
                </a:lnTo>
                <a:lnTo>
                  <a:pt x="309372" y="158750"/>
                </a:lnTo>
                <a:lnTo>
                  <a:pt x="416306" y="146050"/>
                </a:lnTo>
                <a:lnTo>
                  <a:pt x="472059" y="140970"/>
                </a:lnTo>
                <a:lnTo>
                  <a:pt x="528193" y="134620"/>
                </a:lnTo>
                <a:lnTo>
                  <a:pt x="746633" y="114300"/>
                </a:lnTo>
                <a:lnTo>
                  <a:pt x="803656" y="107950"/>
                </a:lnTo>
                <a:lnTo>
                  <a:pt x="862330" y="100330"/>
                </a:lnTo>
                <a:lnTo>
                  <a:pt x="924560" y="93980"/>
                </a:lnTo>
                <a:lnTo>
                  <a:pt x="986536" y="86360"/>
                </a:lnTo>
                <a:lnTo>
                  <a:pt x="1047628" y="77506"/>
                </a:lnTo>
                <a:lnTo>
                  <a:pt x="1047213" y="77506"/>
                </a:lnTo>
                <a:lnTo>
                  <a:pt x="1161415" y="67310"/>
                </a:lnTo>
                <a:lnTo>
                  <a:pt x="1268349" y="55880"/>
                </a:lnTo>
                <a:lnTo>
                  <a:pt x="1502156" y="39370"/>
                </a:lnTo>
                <a:lnTo>
                  <a:pt x="1700822" y="27952"/>
                </a:lnTo>
                <a:lnTo>
                  <a:pt x="1700430" y="27952"/>
                </a:lnTo>
                <a:lnTo>
                  <a:pt x="1862704" y="24133"/>
                </a:lnTo>
                <a:lnTo>
                  <a:pt x="2586219" y="24133"/>
                </a:lnTo>
                <a:lnTo>
                  <a:pt x="2521204" y="20320"/>
                </a:lnTo>
                <a:lnTo>
                  <a:pt x="2473325" y="16510"/>
                </a:lnTo>
                <a:lnTo>
                  <a:pt x="2425214" y="14049"/>
                </a:lnTo>
                <a:close/>
              </a:path>
              <a:path w="3073400" h="226060">
                <a:moveTo>
                  <a:pt x="0" y="172720"/>
                </a:moveTo>
                <a:lnTo>
                  <a:pt x="2032" y="176530"/>
                </a:lnTo>
                <a:lnTo>
                  <a:pt x="4191" y="177800"/>
                </a:lnTo>
                <a:lnTo>
                  <a:pt x="4699" y="177800"/>
                </a:lnTo>
                <a:lnTo>
                  <a:pt x="2540" y="176530"/>
                </a:lnTo>
                <a:lnTo>
                  <a:pt x="0" y="172720"/>
                </a:lnTo>
                <a:close/>
              </a:path>
              <a:path w="3073400" h="226060">
                <a:moveTo>
                  <a:pt x="49911" y="172720"/>
                </a:moveTo>
                <a:lnTo>
                  <a:pt x="51689" y="173989"/>
                </a:lnTo>
                <a:lnTo>
                  <a:pt x="54101" y="173989"/>
                </a:lnTo>
                <a:lnTo>
                  <a:pt x="49911" y="172720"/>
                </a:lnTo>
                <a:close/>
              </a:path>
              <a:path w="3073400" h="226060">
                <a:moveTo>
                  <a:pt x="4597" y="165159"/>
                </a:moveTo>
                <a:lnTo>
                  <a:pt x="4089" y="165159"/>
                </a:lnTo>
                <a:lnTo>
                  <a:pt x="2032" y="166370"/>
                </a:lnTo>
                <a:lnTo>
                  <a:pt x="0" y="170180"/>
                </a:lnTo>
                <a:lnTo>
                  <a:pt x="2540" y="166370"/>
                </a:lnTo>
                <a:lnTo>
                  <a:pt x="4597" y="165159"/>
                </a:lnTo>
                <a:close/>
              </a:path>
              <a:path w="3073400" h="226060">
                <a:moveTo>
                  <a:pt x="25152" y="165905"/>
                </a:moveTo>
                <a:lnTo>
                  <a:pt x="27940" y="166370"/>
                </a:lnTo>
                <a:lnTo>
                  <a:pt x="29845" y="166370"/>
                </a:lnTo>
                <a:lnTo>
                  <a:pt x="25152" y="165905"/>
                </a:lnTo>
                <a:close/>
              </a:path>
              <a:path w="3073400" h="226060">
                <a:moveTo>
                  <a:pt x="20677" y="165159"/>
                </a:moveTo>
                <a:lnTo>
                  <a:pt x="17619" y="165159"/>
                </a:lnTo>
                <a:lnTo>
                  <a:pt x="25152" y="165905"/>
                </a:lnTo>
                <a:lnTo>
                  <a:pt x="20677" y="165159"/>
                </a:lnTo>
                <a:close/>
              </a:path>
              <a:path w="3073400" h="226060">
                <a:moveTo>
                  <a:pt x="214320" y="153431"/>
                </a:moveTo>
                <a:lnTo>
                  <a:pt x="211178" y="153692"/>
                </a:lnTo>
                <a:lnTo>
                  <a:pt x="211457" y="153692"/>
                </a:lnTo>
                <a:lnTo>
                  <a:pt x="214320" y="153431"/>
                </a:lnTo>
                <a:close/>
              </a:path>
              <a:path w="3073400" h="226060">
                <a:moveTo>
                  <a:pt x="2872867" y="43180"/>
                </a:moveTo>
                <a:lnTo>
                  <a:pt x="2759837" y="43180"/>
                </a:lnTo>
                <a:lnTo>
                  <a:pt x="2785872" y="44450"/>
                </a:lnTo>
                <a:lnTo>
                  <a:pt x="2853817" y="44450"/>
                </a:lnTo>
                <a:lnTo>
                  <a:pt x="2872867" y="43180"/>
                </a:lnTo>
                <a:close/>
              </a:path>
              <a:path w="3073400" h="226060">
                <a:moveTo>
                  <a:pt x="2891028" y="43180"/>
                </a:moveTo>
                <a:lnTo>
                  <a:pt x="2872867" y="43180"/>
                </a:lnTo>
                <a:lnTo>
                  <a:pt x="2872613" y="44450"/>
                </a:lnTo>
                <a:lnTo>
                  <a:pt x="2891028" y="43180"/>
                </a:lnTo>
                <a:close/>
              </a:path>
              <a:path w="3073400" h="226060">
                <a:moveTo>
                  <a:pt x="2606421" y="25400"/>
                </a:moveTo>
                <a:lnTo>
                  <a:pt x="2318131" y="25400"/>
                </a:lnTo>
                <a:lnTo>
                  <a:pt x="2423566" y="27952"/>
                </a:lnTo>
                <a:lnTo>
                  <a:pt x="2423032" y="27952"/>
                </a:lnTo>
                <a:lnTo>
                  <a:pt x="2472563" y="30480"/>
                </a:lnTo>
                <a:lnTo>
                  <a:pt x="2520315" y="34289"/>
                </a:lnTo>
                <a:lnTo>
                  <a:pt x="2605659" y="39370"/>
                </a:lnTo>
                <a:lnTo>
                  <a:pt x="2705227" y="43180"/>
                </a:lnTo>
                <a:lnTo>
                  <a:pt x="2891663" y="43180"/>
                </a:lnTo>
                <a:lnTo>
                  <a:pt x="2913002" y="40669"/>
                </a:lnTo>
                <a:lnTo>
                  <a:pt x="2912430" y="40669"/>
                </a:lnTo>
                <a:lnTo>
                  <a:pt x="2937510" y="39370"/>
                </a:lnTo>
                <a:lnTo>
                  <a:pt x="2988818" y="34289"/>
                </a:lnTo>
                <a:lnTo>
                  <a:pt x="2989072" y="34289"/>
                </a:lnTo>
                <a:lnTo>
                  <a:pt x="3011124" y="31931"/>
                </a:lnTo>
                <a:lnTo>
                  <a:pt x="3022663" y="30480"/>
                </a:lnTo>
                <a:lnTo>
                  <a:pt x="2786380" y="30480"/>
                </a:lnTo>
                <a:lnTo>
                  <a:pt x="2760472" y="29210"/>
                </a:lnTo>
                <a:lnTo>
                  <a:pt x="2705608" y="29210"/>
                </a:lnTo>
                <a:lnTo>
                  <a:pt x="2606421" y="25400"/>
                </a:lnTo>
                <a:close/>
              </a:path>
              <a:path w="3073400" h="226060">
                <a:moveTo>
                  <a:pt x="3012569" y="31776"/>
                </a:moveTo>
                <a:lnTo>
                  <a:pt x="3012353" y="31776"/>
                </a:lnTo>
                <a:lnTo>
                  <a:pt x="3011124" y="31931"/>
                </a:lnTo>
                <a:lnTo>
                  <a:pt x="3012569" y="31776"/>
                </a:lnTo>
                <a:close/>
              </a:path>
              <a:path w="3073400" h="226060">
                <a:moveTo>
                  <a:pt x="3069138" y="19074"/>
                </a:moveTo>
                <a:lnTo>
                  <a:pt x="2987042" y="19074"/>
                </a:lnTo>
                <a:lnTo>
                  <a:pt x="2911856" y="26670"/>
                </a:lnTo>
                <a:lnTo>
                  <a:pt x="2911602" y="26670"/>
                </a:lnTo>
                <a:lnTo>
                  <a:pt x="2890012" y="29210"/>
                </a:lnTo>
                <a:lnTo>
                  <a:pt x="2872105" y="29210"/>
                </a:lnTo>
                <a:lnTo>
                  <a:pt x="2853055" y="30480"/>
                </a:lnTo>
                <a:lnTo>
                  <a:pt x="3022663" y="30480"/>
                </a:lnTo>
                <a:lnTo>
                  <a:pt x="3032760" y="29210"/>
                </a:lnTo>
                <a:lnTo>
                  <a:pt x="3048254" y="26670"/>
                </a:lnTo>
                <a:lnTo>
                  <a:pt x="3058653" y="24133"/>
                </a:lnTo>
                <a:lnTo>
                  <a:pt x="3059803" y="24133"/>
                </a:lnTo>
                <a:lnTo>
                  <a:pt x="3065272" y="21589"/>
                </a:lnTo>
                <a:lnTo>
                  <a:pt x="3067685" y="20320"/>
                </a:lnTo>
                <a:lnTo>
                  <a:pt x="3069138" y="19074"/>
                </a:lnTo>
                <a:close/>
              </a:path>
              <a:path w="3073400" h="226060">
                <a:moveTo>
                  <a:pt x="2118360" y="26670"/>
                </a:moveTo>
                <a:lnTo>
                  <a:pt x="2031365" y="26670"/>
                </a:lnTo>
                <a:lnTo>
                  <a:pt x="2074343" y="27952"/>
                </a:lnTo>
                <a:lnTo>
                  <a:pt x="2073457" y="27952"/>
                </a:lnTo>
                <a:lnTo>
                  <a:pt x="2118360" y="26670"/>
                </a:lnTo>
                <a:close/>
              </a:path>
              <a:path w="3073400" h="226060">
                <a:moveTo>
                  <a:pt x="2586219" y="24133"/>
                </a:moveTo>
                <a:lnTo>
                  <a:pt x="1862704" y="24133"/>
                </a:lnTo>
                <a:lnTo>
                  <a:pt x="1907540" y="25400"/>
                </a:lnTo>
                <a:lnTo>
                  <a:pt x="1990344" y="26670"/>
                </a:lnTo>
                <a:lnTo>
                  <a:pt x="2214499" y="26670"/>
                </a:lnTo>
                <a:lnTo>
                  <a:pt x="2266061" y="25400"/>
                </a:lnTo>
                <a:lnTo>
                  <a:pt x="2606421" y="25400"/>
                </a:lnTo>
                <a:lnTo>
                  <a:pt x="2586219" y="24133"/>
                </a:lnTo>
                <a:close/>
              </a:path>
              <a:path w="3073400" h="226060">
                <a:moveTo>
                  <a:pt x="3072510" y="6350"/>
                </a:moveTo>
                <a:lnTo>
                  <a:pt x="3059811" y="6350"/>
                </a:lnTo>
                <a:lnTo>
                  <a:pt x="3057575" y="11430"/>
                </a:lnTo>
                <a:lnTo>
                  <a:pt x="3059811" y="16510"/>
                </a:lnTo>
                <a:lnTo>
                  <a:pt x="3010789" y="16510"/>
                </a:lnTo>
                <a:lnTo>
                  <a:pt x="2984665" y="19303"/>
                </a:lnTo>
                <a:lnTo>
                  <a:pt x="2987042" y="19074"/>
                </a:lnTo>
                <a:lnTo>
                  <a:pt x="3069138" y="19074"/>
                </a:lnTo>
                <a:lnTo>
                  <a:pt x="3072130" y="16510"/>
                </a:lnTo>
                <a:lnTo>
                  <a:pt x="3073027" y="14265"/>
                </a:lnTo>
                <a:lnTo>
                  <a:pt x="3073146" y="7620"/>
                </a:lnTo>
                <a:lnTo>
                  <a:pt x="3072510" y="6350"/>
                </a:lnTo>
                <a:close/>
              </a:path>
              <a:path w="3073400" h="226060">
                <a:moveTo>
                  <a:pt x="3055976" y="14049"/>
                </a:moveTo>
                <a:lnTo>
                  <a:pt x="3030484" y="14049"/>
                </a:lnTo>
                <a:lnTo>
                  <a:pt x="3011043" y="16510"/>
                </a:lnTo>
                <a:lnTo>
                  <a:pt x="3059176" y="16510"/>
                </a:lnTo>
                <a:lnTo>
                  <a:pt x="3055976" y="14049"/>
                </a:lnTo>
                <a:close/>
              </a:path>
              <a:path w="3073400" h="226060">
                <a:moveTo>
                  <a:pt x="3055690" y="13828"/>
                </a:moveTo>
                <a:lnTo>
                  <a:pt x="3059176" y="16510"/>
                </a:lnTo>
                <a:lnTo>
                  <a:pt x="3058033" y="15239"/>
                </a:lnTo>
                <a:lnTo>
                  <a:pt x="3059252" y="15239"/>
                </a:lnTo>
                <a:lnTo>
                  <a:pt x="3058823" y="14265"/>
                </a:lnTo>
                <a:lnTo>
                  <a:pt x="3058728" y="14049"/>
                </a:lnTo>
                <a:lnTo>
                  <a:pt x="3058355" y="14049"/>
                </a:lnTo>
                <a:lnTo>
                  <a:pt x="3055690" y="13828"/>
                </a:lnTo>
                <a:close/>
              </a:path>
              <a:path w="3073400" h="226060">
                <a:moveTo>
                  <a:pt x="3058033" y="15239"/>
                </a:moveTo>
                <a:lnTo>
                  <a:pt x="3059176" y="16510"/>
                </a:lnTo>
                <a:lnTo>
                  <a:pt x="3059811" y="16510"/>
                </a:lnTo>
                <a:lnTo>
                  <a:pt x="3058033" y="15239"/>
                </a:lnTo>
                <a:close/>
              </a:path>
              <a:path w="3073400" h="226060">
                <a:moveTo>
                  <a:pt x="3059252" y="15239"/>
                </a:moveTo>
                <a:lnTo>
                  <a:pt x="3058033" y="15239"/>
                </a:lnTo>
                <a:lnTo>
                  <a:pt x="3059811" y="16510"/>
                </a:lnTo>
                <a:lnTo>
                  <a:pt x="3059252" y="15239"/>
                </a:lnTo>
                <a:close/>
              </a:path>
              <a:path w="3073400" h="226060">
                <a:moveTo>
                  <a:pt x="3030019" y="14049"/>
                </a:moveTo>
                <a:lnTo>
                  <a:pt x="3029876" y="14049"/>
                </a:lnTo>
                <a:lnTo>
                  <a:pt x="3028775" y="14265"/>
                </a:lnTo>
                <a:lnTo>
                  <a:pt x="3030019" y="14049"/>
                </a:lnTo>
                <a:close/>
              </a:path>
              <a:path w="3073400" h="226060">
                <a:moveTo>
                  <a:pt x="3039281" y="12438"/>
                </a:moveTo>
                <a:lnTo>
                  <a:pt x="3028775" y="14265"/>
                </a:lnTo>
                <a:lnTo>
                  <a:pt x="3030484" y="14049"/>
                </a:lnTo>
                <a:lnTo>
                  <a:pt x="3055976" y="14049"/>
                </a:lnTo>
                <a:lnTo>
                  <a:pt x="3055690" y="13828"/>
                </a:lnTo>
                <a:lnTo>
                  <a:pt x="3042031" y="12700"/>
                </a:lnTo>
                <a:lnTo>
                  <a:pt x="3039491" y="12700"/>
                </a:lnTo>
                <a:lnTo>
                  <a:pt x="3039281" y="12438"/>
                </a:lnTo>
                <a:close/>
              </a:path>
              <a:path w="3073400" h="226060">
                <a:moveTo>
                  <a:pt x="1862836" y="10160"/>
                </a:moveTo>
                <a:lnTo>
                  <a:pt x="1696676" y="14049"/>
                </a:lnTo>
                <a:lnTo>
                  <a:pt x="2076814" y="14049"/>
                </a:lnTo>
                <a:lnTo>
                  <a:pt x="2031619" y="12700"/>
                </a:lnTo>
                <a:lnTo>
                  <a:pt x="1990598" y="12700"/>
                </a:lnTo>
                <a:lnTo>
                  <a:pt x="1949577" y="11430"/>
                </a:lnTo>
                <a:lnTo>
                  <a:pt x="1907794" y="11430"/>
                </a:lnTo>
                <a:lnTo>
                  <a:pt x="1862836" y="10160"/>
                </a:lnTo>
                <a:close/>
              </a:path>
              <a:path w="3073400" h="226060">
                <a:moveTo>
                  <a:pt x="2318258" y="11430"/>
                </a:moveTo>
                <a:lnTo>
                  <a:pt x="2265934" y="11430"/>
                </a:lnTo>
                <a:lnTo>
                  <a:pt x="2214372" y="12700"/>
                </a:lnTo>
                <a:lnTo>
                  <a:pt x="2118360" y="12700"/>
                </a:lnTo>
                <a:lnTo>
                  <a:pt x="2071141" y="14049"/>
                </a:lnTo>
                <a:lnTo>
                  <a:pt x="2426951" y="14049"/>
                </a:lnTo>
                <a:lnTo>
                  <a:pt x="2318258" y="11430"/>
                </a:lnTo>
                <a:close/>
              </a:path>
              <a:path w="3073400" h="226060">
                <a:moveTo>
                  <a:pt x="3054223" y="12700"/>
                </a:moveTo>
                <a:lnTo>
                  <a:pt x="3055690" y="13828"/>
                </a:lnTo>
                <a:lnTo>
                  <a:pt x="3058355" y="14049"/>
                </a:lnTo>
                <a:lnTo>
                  <a:pt x="3057595" y="14049"/>
                </a:lnTo>
                <a:lnTo>
                  <a:pt x="3054223" y="12700"/>
                </a:lnTo>
                <a:close/>
              </a:path>
              <a:path w="3073400" h="226060">
                <a:moveTo>
                  <a:pt x="3057575" y="11430"/>
                </a:moveTo>
                <a:lnTo>
                  <a:pt x="3057132" y="12438"/>
                </a:lnTo>
                <a:lnTo>
                  <a:pt x="3057017" y="12700"/>
                </a:lnTo>
                <a:lnTo>
                  <a:pt x="3054223" y="12700"/>
                </a:lnTo>
                <a:lnTo>
                  <a:pt x="3057595" y="14049"/>
                </a:lnTo>
                <a:lnTo>
                  <a:pt x="3058728" y="14049"/>
                </a:lnTo>
                <a:lnTo>
                  <a:pt x="3057575" y="11430"/>
                </a:lnTo>
                <a:close/>
              </a:path>
              <a:path w="3073400" h="226060">
                <a:moveTo>
                  <a:pt x="3054223" y="12700"/>
                </a:moveTo>
                <a:lnTo>
                  <a:pt x="3042031" y="12700"/>
                </a:lnTo>
                <a:lnTo>
                  <a:pt x="3055690" y="13828"/>
                </a:lnTo>
                <a:lnTo>
                  <a:pt x="3054223" y="12700"/>
                </a:lnTo>
                <a:close/>
              </a:path>
              <a:path w="3073400" h="226060">
                <a:moveTo>
                  <a:pt x="3059811" y="6350"/>
                </a:moveTo>
                <a:lnTo>
                  <a:pt x="3057271" y="8889"/>
                </a:lnTo>
                <a:lnTo>
                  <a:pt x="3055493" y="8889"/>
                </a:lnTo>
                <a:lnTo>
                  <a:pt x="3045079" y="11430"/>
                </a:lnTo>
                <a:lnTo>
                  <a:pt x="3039281" y="12438"/>
                </a:lnTo>
                <a:lnTo>
                  <a:pt x="3039491" y="12700"/>
                </a:lnTo>
                <a:lnTo>
                  <a:pt x="3057017" y="12700"/>
                </a:lnTo>
                <a:lnTo>
                  <a:pt x="3057017" y="10160"/>
                </a:lnTo>
                <a:lnTo>
                  <a:pt x="3058134" y="10160"/>
                </a:lnTo>
                <a:lnTo>
                  <a:pt x="3059811" y="6350"/>
                </a:lnTo>
                <a:close/>
              </a:path>
              <a:path w="3073400" h="226060">
                <a:moveTo>
                  <a:pt x="3059430" y="0"/>
                </a:moveTo>
                <a:lnTo>
                  <a:pt x="3056763" y="0"/>
                </a:lnTo>
                <a:lnTo>
                  <a:pt x="3041523" y="2539"/>
                </a:lnTo>
                <a:lnTo>
                  <a:pt x="3038983" y="2539"/>
                </a:lnTo>
                <a:lnTo>
                  <a:pt x="3037205" y="5080"/>
                </a:lnTo>
                <a:lnTo>
                  <a:pt x="3037332" y="7620"/>
                </a:lnTo>
                <a:lnTo>
                  <a:pt x="3037459" y="10160"/>
                </a:lnTo>
                <a:lnTo>
                  <a:pt x="3039281" y="12438"/>
                </a:lnTo>
                <a:lnTo>
                  <a:pt x="3045079" y="11430"/>
                </a:lnTo>
                <a:lnTo>
                  <a:pt x="3055493" y="8889"/>
                </a:lnTo>
                <a:lnTo>
                  <a:pt x="3054096" y="8889"/>
                </a:lnTo>
                <a:lnTo>
                  <a:pt x="3059303" y="6350"/>
                </a:lnTo>
                <a:lnTo>
                  <a:pt x="3072510" y="6350"/>
                </a:lnTo>
                <a:lnTo>
                  <a:pt x="3071876" y="5080"/>
                </a:lnTo>
                <a:lnTo>
                  <a:pt x="3069844" y="3810"/>
                </a:lnTo>
                <a:lnTo>
                  <a:pt x="3067939" y="2539"/>
                </a:lnTo>
                <a:lnTo>
                  <a:pt x="3065018" y="1270"/>
                </a:lnTo>
                <a:lnTo>
                  <a:pt x="3059430" y="0"/>
                </a:lnTo>
                <a:close/>
              </a:path>
              <a:path w="3073400" h="226060">
                <a:moveTo>
                  <a:pt x="3057017" y="10160"/>
                </a:moveTo>
                <a:lnTo>
                  <a:pt x="3057017" y="12438"/>
                </a:lnTo>
                <a:lnTo>
                  <a:pt x="3057575" y="11430"/>
                </a:lnTo>
                <a:lnTo>
                  <a:pt x="3057017" y="10160"/>
                </a:lnTo>
                <a:close/>
              </a:path>
              <a:path w="3073400" h="226060">
                <a:moveTo>
                  <a:pt x="3058134" y="10160"/>
                </a:moveTo>
                <a:lnTo>
                  <a:pt x="3057017" y="10160"/>
                </a:lnTo>
                <a:lnTo>
                  <a:pt x="3057575" y="11430"/>
                </a:lnTo>
                <a:lnTo>
                  <a:pt x="3058134" y="10160"/>
                </a:lnTo>
                <a:close/>
              </a:path>
              <a:path w="3073400" h="226060">
                <a:moveTo>
                  <a:pt x="3059303" y="6350"/>
                </a:moveTo>
                <a:lnTo>
                  <a:pt x="3054096" y="8889"/>
                </a:lnTo>
                <a:lnTo>
                  <a:pt x="3057271" y="8889"/>
                </a:lnTo>
                <a:lnTo>
                  <a:pt x="3059303" y="6350"/>
                </a:lnTo>
                <a:close/>
              </a:path>
              <a:path w="3073400" h="226060">
                <a:moveTo>
                  <a:pt x="3059811" y="6350"/>
                </a:moveTo>
                <a:lnTo>
                  <a:pt x="3059303" y="6350"/>
                </a:lnTo>
                <a:lnTo>
                  <a:pt x="3057271" y="8889"/>
                </a:lnTo>
                <a:lnTo>
                  <a:pt x="3059811" y="6350"/>
                </a:lnTo>
                <a:close/>
              </a:path>
            </a:pathLst>
          </a:custGeom>
          <a:solidFill>
            <a:srgbClr val="FF0000"/>
          </a:solidFill>
        </p:spPr>
        <p:txBody>
          <a:bodyPr wrap="square" lIns="0" tIns="0" rIns="0" bIns="0" rtlCol="0"/>
          <a:lstStyle/>
          <a:p>
            <a:endParaRPr/>
          </a:p>
        </p:txBody>
      </p:sp>
      <p:sp>
        <p:nvSpPr>
          <p:cNvPr id="5" name="object 5"/>
          <p:cNvSpPr/>
          <p:nvPr/>
        </p:nvSpPr>
        <p:spPr>
          <a:xfrm>
            <a:off x="2935403" y="2308732"/>
            <a:ext cx="1162050" cy="152400"/>
          </a:xfrm>
          <a:custGeom>
            <a:avLst/>
            <a:gdLst/>
            <a:ahLst/>
            <a:cxnLst/>
            <a:rect l="l" t="t" r="r" b="b"/>
            <a:pathLst>
              <a:path w="1162050" h="152400">
                <a:moveTo>
                  <a:pt x="142336" y="142718"/>
                </a:moveTo>
                <a:lnTo>
                  <a:pt x="115823" y="144144"/>
                </a:lnTo>
                <a:lnTo>
                  <a:pt x="117930" y="144144"/>
                </a:lnTo>
                <a:lnTo>
                  <a:pt x="78774" y="144736"/>
                </a:lnTo>
                <a:lnTo>
                  <a:pt x="85418" y="146684"/>
                </a:lnTo>
                <a:lnTo>
                  <a:pt x="85799" y="146812"/>
                </a:lnTo>
                <a:lnTo>
                  <a:pt x="102944" y="150494"/>
                </a:lnTo>
                <a:lnTo>
                  <a:pt x="120851" y="152272"/>
                </a:lnTo>
                <a:lnTo>
                  <a:pt x="121994" y="152272"/>
                </a:lnTo>
                <a:lnTo>
                  <a:pt x="136440" y="150494"/>
                </a:lnTo>
                <a:lnTo>
                  <a:pt x="136810" y="150494"/>
                </a:lnTo>
                <a:lnTo>
                  <a:pt x="141044" y="149859"/>
                </a:lnTo>
                <a:lnTo>
                  <a:pt x="142949" y="147574"/>
                </a:lnTo>
                <a:lnTo>
                  <a:pt x="142568" y="145033"/>
                </a:lnTo>
                <a:lnTo>
                  <a:pt x="142336" y="142718"/>
                </a:lnTo>
                <a:close/>
              </a:path>
              <a:path w="1162050" h="152400">
                <a:moveTo>
                  <a:pt x="8244" y="113537"/>
                </a:moveTo>
                <a:lnTo>
                  <a:pt x="4392" y="113537"/>
                </a:lnTo>
                <a:lnTo>
                  <a:pt x="2741" y="114300"/>
                </a:lnTo>
                <a:lnTo>
                  <a:pt x="582" y="116712"/>
                </a:lnTo>
                <a:lnTo>
                  <a:pt x="0" y="118109"/>
                </a:lnTo>
                <a:lnTo>
                  <a:pt x="21" y="119653"/>
                </a:lnTo>
                <a:lnTo>
                  <a:pt x="139" y="122407"/>
                </a:lnTo>
                <a:lnTo>
                  <a:pt x="1105" y="125856"/>
                </a:lnTo>
                <a:lnTo>
                  <a:pt x="1289" y="125856"/>
                </a:lnTo>
                <a:lnTo>
                  <a:pt x="2204" y="127253"/>
                </a:lnTo>
                <a:lnTo>
                  <a:pt x="68902" y="145033"/>
                </a:lnTo>
                <a:lnTo>
                  <a:pt x="59107" y="145033"/>
                </a:lnTo>
                <a:lnTo>
                  <a:pt x="78774" y="144736"/>
                </a:lnTo>
                <a:lnTo>
                  <a:pt x="68960" y="141858"/>
                </a:lnTo>
                <a:lnTo>
                  <a:pt x="69289" y="141858"/>
                </a:lnTo>
                <a:lnTo>
                  <a:pt x="54176" y="140080"/>
                </a:lnTo>
                <a:lnTo>
                  <a:pt x="53922" y="140080"/>
                </a:lnTo>
                <a:lnTo>
                  <a:pt x="40841" y="137921"/>
                </a:lnTo>
                <a:lnTo>
                  <a:pt x="31443" y="136651"/>
                </a:lnTo>
                <a:lnTo>
                  <a:pt x="31151" y="136651"/>
                </a:lnTo>
                <a:lnTo>
                  <a:pt x="22680" y="134365"/>
                </a:lnTo>
                <a:lnTo>
                  <a:pt x="7760" y="127253"/>
                </a:lnTo>
                <a:lnTo>
                  <a:pt x="6913" y="126618"/>
                </a:lnTo>
                <a:lnTo>
                  <a:pt x="5825" y="125856"/>
                </a:lnTo>
                <a:lnTo>
                  <a:pt x="3630" y="124078"/>
                </a:lnTo>
                <a:lnTo>
                  <a:pt x="7710" y="124078"/>
                </a:lnTo>
                <a:lnTo>
                  <a:pt x="11437" y="120650"/>
                </a:lnTo>
                <a:lnTo>
                  <a:pt x="11839" y="120650"/>
                </a:lnTo>
                <a:lnTo>
                  <a:pt x="11377" y="118999"/>
                </a:lnTo>
                <a:lnTo>
                  <a:pt x="16539" y="118999"/>
                </a:lnTo>
                <a:lnTo>
                  <a:pt x="14933" y="117347"/>
                </a:lnTo>
                <a:lnTo>
                  <a:pt x="13239" y="116077"/>
                </a:lnTo>
                <a:lnTo>
                  <a:pt x="12612" y="115515"/>
                </a:lnTo>
                <a:lnTo>
                  <a:pt x="12250" y="115335"/>
                </a:lnTo>
                <a:lnTo>
                  <a:pt x="11997" y="115146"/>
                </a:lnTo>
                <a:lnTo>
                  <a:pt x="8244" y="113537"/>
                </a:lnTo>
                <a:close/>
              </a:path>
              <a:path w="1162050" h="152400">
                <a:moveTo>
                  <a:pt x="24675" y="126618"/>
                </a:moveTo>
                <a:lnTo>
                  <a:pt x="7059" y="126618"/>
                </a:lnTo>
                <a:lnTo>
                  <a:pt x="8883" y="128269"/>
                </a:lnTo>
                <a:lnTo>
                  <a:pt x="31151" y="136651"/>
                </a:lnTo>
                <a:lnTo>
                  <a:pt x="31443" y="136651"/>
                </a:lnTo>
                <a:lnTo>
                  <a:pt x="40841" y="137921"/>
                </a:lnTo>
                <a:lnTo>
                  <a:pt x="53922" y="140080"/>
                </a:lnTo>
                <a:lnTo>
                  <a:pt x="54176" y="140080"/>
                </a:lnTo>
                <a:lnTo>
                  <a:pt x="69289" y="141858"/>
                </a:lnTo>
                <a:lnTo>
                  <a:pt x="68960" y="141858"/>
                </a:lnTo>
                <a:lnTo>
                  <a:pt x="78774" y="144736"/>
                </a:lnTo>
                <a:lnTo>
                  <a:pt x="117930" y="144144"/>
                </a:lnTo>
                <a:lnTo>
                  <a:pt x="115823" y="144144"/>
                </a:lnTo>
                <a:lnTo>
                  <a:pt x="142336" y="142718"/>
                </a:lnTo>
                <a:lnTo>
                  <a:pt x="142314" y="142493"/>
                </a:lnTo>
                <a:lnTo>
                  <a:pt x="121867" y="142493"/>
                </a:lnTo>
                <a:lnTo>
                  <a:pt x="101428" y="140334"/>
                </a:lnTo>
                <a:lnTo>
                  <a:pt x="102685" y="140334"/>
                </a:lnTo>
                <a:lnTo>
                  <a:pt x="88195" y="137237"/>
                </a:lnTo>
                <a:lnTo>
                  <a:pt x="71321" y="132079"/>
                </a:lnTo>
                <a:lnTo>
                  <a:pt x="71487" y="132079"/>
                </a:lnTo>
                <a:lnTo>
                  <a:pt x="56923" y="130327"/>
                </a:lnTo>
                <a:lnTo>
                  <a:pt x="38523" y="129158"/>
                </a:lnTo>
                <a:lnTo>
                  <a:pt x="37285" y="129158"/>
                </a:lnTo>
                <a:lnTo>
                  <a:pt x="24675" y="126618"/>
                </a:lnTo>
                <a:close/>
              </a:path>
              <a:path w="1162050" h="152400">
                <a:moveTo>
                  <a:pt x="177195" y="140842"/>
                </a:moveTo>
                <a:lnTo>
                  <a:pt x="140332" y="140842"/>
                </a:lnTo>
                <a:lnTo>
                  <a:pt x="142314" y="142493"/>
                </a:lnTo>
                <a:lnTo>
                  <a:pt x="142336" y="142718"/>
                </a:lnTo>
                <a:lnTo>
                  <a:pt x="177195" y="140842"/>
                </a:lnTo>
                <a:close/>
              </a:path>
              <a:path w="1162050" h="152400">
                <a:moveTo>
                  <a:pt x="102685" y="140334"/>
                </a:moveTo>
                <a:lnTo>
                  <a:pt x="101428" y="140334"/>
                </a:lnTo>
                <a:lnTo>
                  <a:pt x="121867" y="142493"/>
                </a:lnTo>
                <a:lnTo>
                  <a:pt x="120851" y="142493"/>
                </a:lnTo>
                <a:lnTo>
                  <a:pt x="137488" y="140842"/>
                </a:lnTo>
                <a:lnTo>
                  <a:pt x="105062" y="140842"/>
                </a:lnTo>
                <a:lnTo>
                  <a:pt x="102685" y="140334"/>
                </a:lnTo>
                <a:close/>
              </a:path>
              <a:path w="1162050" h="152400">
                <a:moveTo>
                  <a:pt x="211295" y="137237"/>
                </a:moveTo>
                <a:lnTo>
                  <a:pt x="88471" y="137237"/>
                </a:lnTo>
                <a:lnTo>
                  <a:pt x="89147" y="137441"/>
                </a:lnTo>
                <a:lnTo>
                  <a:pt x="101497" y="140080"/>
                </a:lnTo>
                <a:lnTo>
                  <a:pt x="102563" y="140334"/>
                </a:lnTo>
                <a:lnTo>
                  <a:pt x="105103" y="140842"/>
                </a:lnTo>
                <a:lnTo>
                  <a:pt x="137488" y="140842"/>
                </a:lnTo>
                <a:lnTo>
                  <a:pt x="120851" y="142493"/>
                </a:lnTo>
                <a:lnTo>
                  <a:pt x="142314" y="142493"/>
                </a:lnTo>
                <a:lnTo>
                  <a:pt x="139723" y="140334"/>
                </a:lnTo>
                <a:lnTo>
                  <a:pt x="187145" y="140334"/>
                </a:lnTo>
                <a:lnTo>
                  <a:pt x="211295" y="137237"/>
                </a:lnTo>
                <a:close/>
              </a:path>
              <a:path w="1162050" h="152400">
                <a:moveTo>
                  <a:pt x="186637" y="140334"/>
                </a:moveTo>
                <a:lnTo>
                  <a:pt x="142568" y="140334"/>
                </a:lnTo>
                <a:lnTo>
                  <a:pt x="137488" y="140842"/>
                </a:lnTo>
                <a:lnTo>
                  <a:pt x="177195" y="140842"/>
                </a:lnTo>
                <a:lnTo>
                  <a:pt x="186637" y="140334"/>
                </a:lnTo>
                <a:close/>
              </a:path>
              <a:path w="1162050" h="152400">
                <a:moveTo>
                  <a:pt x="56923" y="130327"/>
                </a:moveTo>
                <a:lnTo>
                  <a:pt x="71487" y="132079"/>
                </a:lnTo>
                <a:lnTo>
                  <a:pt x="71321" y="132079"/>
                </a:lnTo>
                <a:lnTo>
                  <a:pt x="87109" y="136905"/>
                </a:lnTo>
                <a:lnTo>
                  <a:pt x="88274" y="137237"/>
                </a:lnTo>
                <a:lnTo>
                  <a:pt x="89147" y="137441"/>
                </a:lnTo>
                <a:lnTo>
                  <a:pt x="87367" y="136905"/>
                </a:lnTo>
                <a:lnTo>
                  <a:pt x="213883" y="136905"/>
                </a:lnTo>
                <a:lnTo>
                  <a:pt x="259436" y="131063"/>
                </a:lnTo>
                <a:lnTo>
                  <a:pt x="68527" y="131063"/>
                </a:lnTo>
                <a:lnTo>
                  <a:pt x="56923" y="130327"/>
                </a:lnTo>
                <a:close/>
              </a:path>
              <a:path w="1162050" h="152400">
                <a:moveTo>
                  <a:pt x="213883" y="136905"/>
                </a:moveTo>
                <a:lnTo>
                  <a:pt x="87591" y="136905"/>
                </a:lnTo>
                <a:lnTo>
                  <a:pt x="88195" y="137237"/>
                </a:lnTo>
                <a:lnTo>
                  <a:pt x="211295" y="137237"/>
                </a:lnTo>
                <a:lnTo>
                  <a:pt x="213883" y="136905"/>
                </a:lnTo>
                <a:close/>
              </a:path>
              <a:path w="1162050" h="152400">
                <a:moveTo>
                  <a:pt x="268349" y="129920"/>
                </a:moveTo>
                <a:lnTo>
                  <a:pt x="112582" y="129920"/>
                </a:lnTo>
                <a:lnTo>
                  <a:pt x="67886" y="131063"/>
                </a:lnTo>
                <a:lnTo>
                  <a:pt x="259436" y="131063"/>
                </a:lnTo>
                <a:lnTo>
                  <a:pt x="268349" y="129920"/>
                </a:lnTo>
                <a:close/>
              </a:path>
              <a:path w="1162050" h="152400">
                <a:moveTo>
                  <a:pt x="31710" y="125856"/>
                </a:moveTo>
                <a:lnTo>
                  <a:pt x="20893" y="125856"/>
                </a:lnTo>
                <a:lnTo>
                  <a:pt x="37285" y="129158"/>
                </a:lnTo>
                <a:lnTo>
                  <a:pt x="38523" y="129158"/>
                </a:lnTo>
                <a:lnTo>
                  <a:pt x="56923" y="130327"/>
                </a:lnTo>
                <a:lnTo>
                  <a:pt x="56317" y="130327"/>
                </a:lnTo>
                <a:lnTo>
                  <a:pt x="42238" y="128015"/>
                </a:lnTo>
                <a:lnTo>
                  <a:pt x="34393" y="126618"/>
                </a:lnTo>
                <a:lnTo>
                  <a:pt x="33856" y="126618"/>
                </a:lnTo>
                <a:lnTo>
                  <a:pt x="33184" y="126427"/>
                </a:lnTo>
                <a:lnTo>
                  <a:pt x="33315" y="126427"/>
                </a:lnTo>
                <a:lnTo>
                  <a:pt x="31710" y="125856"/>
                </a:lnTo>
                <a:close/>
              </a:path>
              <a:path w="1162050" h="152400">
                <a:moveTo>
                  <a:pt x="1084527" y="0"/>
                </a:moveTo>
                <a:lnTo>
                  <a:pt x="1083892" y="0"/>
                </a:lnTo>
                <a:lnTo>
                  <a:pt x="994178" y="5079"/>
                </a:lnTo>
                <a:lnTo>
                  <a:pt x="996135" y="5079"/>
                </a:lnTo>
                <a:lnTo>
                  <a:pt x="933560" y="10921"/>
                </a:lnTo>
                <a:lnTo>
                  <a:pt x="933708" y="10921"/>
                </a:lnTo>
                <a:lnTo>
                  <a:pt x="861008" y="18541"/>
                </a:lnTo>
                <a:lnTo>
                  <a:pt x="677759" y="44957"/>
                </a:lnTo>
                <a:lnTo>
                  <a:pt x="678381" y="44957"/>
                </a:lnTo>
                <a:lnTo>
                  <a:pt x="469847" y="82168"/>
                </a:lnTo>
                <a:lnTo>
                  <a:pt x="365199" y="99821"/>
                </a:lnTo>
                <a:lnTo>
                  <a:pt x="268171" y="114680"/>
                </a:lnTo>
                <a:lnTo>
                  <a:pt x="183311" y="125856"/>
                </a:lnTo>
                <a:lnTo>
                  <a:pt x="180597" y="125856"/>
                </a:lnTo>
                <a:lnTo>
                  <a:pt x="115250" y="129920"/>
                </a:lnTo>
                <a:lnTo>
                  <a:pt x="268779" y="129920"/>
                </a:lnTo>
                <a:lnTo>
                  <a:pt x="367739" y="114934"/>
                </a:lnTo>
                <a:lnTo>
                  <a:pt x="472641" y="97408"/>
                </a:lnTo>
                <a:lnTo>
                  <a:pt x="680801" y="60494"/>
                </a:lnTo>
                <a:lnTo>
                  <a:pt x="680495" y="60494"/>
                </a:lnTo>
                <a:lnTo>
                  <a:pt x="863351" y="34389"/>
                </a:lnTo>
                <a:lnTo>
                  <a:pt x="863179" y="34389"/>
                </a:lnTo>
                <a:lnTo>
                  <a:pt x="996495" y="21193"/>
                </a:lnTo>
                <a:lnTo>
                  <a:pt x="995913" y="21193"/>
                </a:lnTo>
                <a:lnTo>
                  <a:pt x="1041547" y="18541"/>
                </a:lnTo>
                <a:lnTo>
                  <a:pt x="1041347" y="18541"/>
                </a:lnTo>
                <a:lnTo>
                  <a:pt x="1084599" y="16139"/>
                </a:lnTo>
                <a:lnTo>
                  <a:pt x="1157301" y="16139"/>
                </a:lnTo>
                <a:lnTo>
                  <a:pt x="1154123" y="10921"/>
                </a:lnTo>
                <a:lnTo>
                  <a:pt x="1150059" y="7746"/>
                </a:lnTo>
                <a:lnTo>
                  <a:pt x="1135454" y="3047"/>
                </a:lnTo>
                <a:lnTo>
                  <a:pt x="1133676" y="2666"/>
                </a:lnTo>
                <a:lnTo>
                  <a:pt x="1113610" y="762"/>
                </a:lnTo>
                <a:lnTo>
                  <a:pt x="1112975" y="762"/>
                </a:lnTo>
                <a:lnTo>
                  <a:pt x="1084527" y="0"/>
                </a:lnTo>
                <a:close/>
              </a:path>
              <a:path w="1162050" h="152400">
                <a:moveTo>
                  <a:pt x="11978" y="120198"/>
                </a:moveTo>
                <a:lnTo>
                  <a:pt x="11437" y="120650"/>
                </a:lnTo>
                <a:lnTo>
                  <a:pt x="7710" y="124078"/>
                </a:lnTo>
                <a:lnTo>
                  <a:pt x="5825" y="125856"/>
                </a:lnTo>
                <a:lnTo>
                  <a:pt x="7821" y="127253"/>
                </a:lnTo>
                <a:lnTo>
                  <a:pt x="7059" y="126618"/>
                </a:lnTo>
                <a:lnTo>
                  <a:pt x="24675" y="126618"/>
                </a:lnTo>
                <a:lnTo>
                  <a:pt x="23723" y="126427"/>
                </a:lnTo>
                <a:lnTo>
                  <a:pt x="21774" y="126427"/>
                </a:lnTo>
                <a:lnTo>
                  <a:pt x="20292" y="125856"/>
                </a:lnTo>
                <a:lnTo>
                  <a:pt x="7948" y="125856"/>
                </a:lnTo>
                <a:lnTo>
                  <a:pt x="3630" y="124078"/>
                </a:lnTo>
                <a:lnTo>
                  <a:pt x="20588" y="125856"/>
                </a:lnTo>
                <a:lnTo>
                  <a:pt x="15261" y="122936"/>
                </a:lnTo>
                <a:lnTo>
                  <a:pt x="14806" y="122936"/>
                </a:lnTo>
                <a:lnTo>
                  <a:pt x="14079" y="122407"/>
                </a:lnTo>
                <a:lnTo>
                  <a:pt x="12266" y="122407"/>
                </a:lnTo>
                <a:lnTo>
                  <a:pt x="12266" y="121924"/>
                </a:lnTo>
                <a:lnTo>
                  <a:pt x="11910" y="120903"/>
                </a:lnTo>
                <a:lnTo>
                  <a:pt x="11839" y="120650"/>
                </a:lnTo>
                <a:lnTo>
                  <a:pt x="12325" y="120650"/>
                </a:lnTo>
                <a:lnTo>
                  <a:pt x="11978" y="120198"/>
                </a:lnTo>
                <a:close/>
              </a:path>
              <a:path w="1162050" h="152400">
                <a:moveTo>
                  <a:pt x="33315" y="126427"/>
                </a:moveTo>
                <a:lnTo>
                  <a:pt x="33184" y="126427"/>
                </a:lnTo>
                <a:lnTo>
                  <a:pt x="33856" y="126618"/>
                </a:lnTo>
                <a:lnTo>
                  <a:pt x="33315" y="126427"/>
                </a:lnTo>
                <a:close/>
              </a:path>
              <a:path w="1162050" h="152400">
                <a:moveTo>
                  <a:pt x="33315" y="126427"/>
                </a:moveTo>
                <a:lnTo>
                  <a:pt x="33856" y="126618"/>
                </a:lnTo>
                <a:lnTo>
                  <a:pt x="34393" y="126618"/>
                </a:lnTo>
                <a:lnTo>
                  <a:pt x="33315" y="126427"/>
                </a:lnTo>
                <a:close/>
              </a:path>
              <a:path w="1162050" h="152400">
                <a:moveTo>
                  <a:pt x="20588" y="125856"/>
                </a:moveTo>
                <a:lnTo>
                  <a:pt x="20292" y="125856"/>
                </a:lnTo>
                <a:lnTo>
                  <a:pt x="21774" y="126427"/>
                </a:lnTo>
                <a:lnTo>
                  <a:pt x="21627" y="126427"/>
                </a:lnTo>
                <a:lnTo>
                  <a:pt x="20588" y="125856"/>
                </a:lnTo>
                <a:close/>
              </a:path>
              <a:path w="1162050" h="152400">
                <a:moveTo>
                  <a:pt x="17679" y="120198"/>
                </a:moveTo>
                <a:lnTo>
                  <a:pt x="18108" y="120650"/>
                </a:lnTo>
                <a:lnTo>
                  <a:pt x="12547" y="120650"/>
                </a:lnTo>
                <a:lnTo>
                  <a:pt x="14297" y="122407"/>
                </a:lnTo>
                <a:lnTo>
                  <a:pt x="21627" y="126427"/>
                </a:lnTo>
                <a:lnTo>
                  <a:pt x="23723" y="126427"/>
                </a:lnTo>
                <a:lnTo>
                  <a:pt x="20893" y="125856"/>
                </a:lnTo>
                <a:lnTo>
                  <a:pt x="31710" y="125856"/>
                </a:lnTo>
                <a:lnTo>
                  <a:pt x="21996" y="122407"/>
                </a:lnTo>
                <a:lnTo>
                  <a:pt x="21465" y="122407"/>
                </a:lnTo>
                <a:lnTo>
                  <a:pt x="17679" y="120198"/>
                </a:lnTo>
                <a:close/>
              </a:path>
              <a:path w="1162050" h="152400">
                <a:moveTo>
                  <a:pt x="7710" y="124078"/>
                </a:moveTo>
                <a:lnTo>
                  <a:pt x="3630" y="124078"/>
                </a:lnTo>
                <a:lnTo>
                  <a:pt x="7948" y="125856"/>
                </a:lnTo>
                <a:lnTo>
                  <a:pt x="5778" y="125856"/>
                </a:lnTo>
                <a:lnTo>
                  <a:pt x="7710" y="124078"/>
                </a:lnTo>
                <a:close/>
              </a:path>
              <a:path w="1162050" h="152400">
                <a:moveTo>
                  <a:pt x="13417" y="121924"/>
                </a:moveTo>
                <a:lnTo>
                  <a:pt x="14806" y="122936"/>
                </a:lnTo>
                <a:lnTo>
                  <a:pt x="14297" y="122407"/>
                </a:lnTo>
                <a:lnTo>
                  <a:pt x="13417" y="121924"/>
                </a:lnTo>
                <a:close/>
              </a:path>
              <a:path w="1162050" h="152400">
                <a:moveTo>
                  <a:pt x="14297" y="122407"/>
                </a:moveTo>
                <a:lnTo>
                  <a:pt x="14806" y="122936"/>
                </a:lnTo>
                <a:lnTo>
                  <a:pt x="15261" y="122936"/>
                </a:lnTo>
                <a:lnTo>
                  <a:pt x="14297" y="122407"/>
                </a:lnTo>
                <a:close/>
              </a:path>
              <a:path w="1162050" h="152400">
                <a:moveTo>
                  <a:pt x="12098" y="120198"/>
                </a:moveTo>
                <a:lnTo>
                  <a:pt x="12520" y="120903"/>
                </a:lnTo>
                <a:lnTo>
                  <a:pt x="12266" y="120903"/>
                </a:lnTo>
                <a:lnTo>
                  <a:pt x="12196" y="121924"/>
                </a:lnTo>
                <a:lnTo>
                  <a:pt x="12331" y="122407"/>
                </a:lnTo>
                <a:lnTo>
                  <a:pt x="14079" y="122407"/>
                </a:lnTo>
                <a:lnTo>
                  <a:pt x="13415" y="121924"/>
                </a:lnTo>
                <a:lnTo>
                  <a:pt x="13817" y="121924"/>
                </a:lnTo>
                <a:lnTo>
                  <a:pt x="12800" y="120903"/>
                </a:lnTo>
                <a:lnTo>
                  <a:pt x="12520" y="120903"/>
                </a:lnTo>
                <a:lnTo>
                  <a:pt x="12325" y="120650"/>
                </a:lnTo>
                <a:lnTo>
                  <a:pt x="12547" y="120650"/>
                </a:lnTo>
                <a:lnTo>
                  <a:pt x="12098" y="120198"/>
                </a:lnTo>
                <a:close/>
              </a:path>
              <a:path w="1162050" h="152400">
                <a:moveTo>
                  <a:pt x="13817" y="121924"/>
                </a:moveTo>
                <a:lnTo>
                  <a:pt x="13417" y="121924"/>
                </a:lnTo>
                <a:lnTo>
                  <a:pt x="14297" y="122407"/>
                </a:lnTo>
                <a:lnTo>
                  <a:pt x="13817" y="121924"/>
                </a:lnTo>
                <a:close/>
              </a:path>
              <a:path w="1162050" h="152400">
                <a:moveTo>
                  <a:pt x="20638" y="121924"/>
                </a:moveTo>
                <a:lnTo>
                  <a:pt x="21495" y="122407"/>
                </a:lnTo>
                <a:lnTo>
                  <a:pt x="21996" y="122407"/>
                </a:lnTo>
                <a:lnTo>
                  <a:pt x="20638" y="121924"/>
                </a:lnTo>
                <a:close/>
              </a:path>
              <a:path w="1162050" h="152400">
                <a:moveTo>
                  <a:pt x="12266" y="119985"/>
                </a:moveTo>
                <a:lnTo>
                  <a:pt x="11928" y="120198"/>
                </a:lnTo>
                <a:lnTo>
                  <a:pt x="12098" y="120198"/>
                </a:lnTo>
                <a:lnTo>
                  <a:pt x="12547" y="120650"/>
                </a:lnTo>
                <a:lnTo>
                  <a:pt x="11839" y="120650"/>
                </a:lnTo>
                <a:lnTo>
                  <a:pt x="12196" y="121924"/>
                </a:lnTo>
                <a:lnTo>
                  <a:pt x="12266" y="119985"/>
                </a:lnTo>
                <a:close/>
              </a:path>
              <a:path w="1162050" h="152400">
                <a:moveTo>
                  <a:pt x="11560" y="119653"/>
                </a:moveTo>
                <a:lnTo>
                  <a:pt x="11653" y="119985"/>
                </a:lnTo>
                <a:lnTo>
                  <a:pt x="11713" y="120198"/>
                </a:lnTo>
                <a:lnTo>
                  <a:pt x="11839" y="120650"/>
                </a:lnTo>
                <a:lnTo>
                  <a:pt x="11437" y="120650"/>
                </a:lnTo>
                <a:lnTo>
                  <a:pt x="11928" y="120198"/>
                </a:lnTo>
                <a:lnTo>
                  <a:pt x="11814" y="119985"/>
                </a:lnTo>
                <a:lnTo>
                  <a:pt x="11560" y="119653"/>
                </a:lnTo>
                <a:close/>
              </a:path>
              <a:path w="1162050" h="152400">
                <a:moveTo>
                  <a:pt x="17194" y="119985"/>
                </a:moveTo>
                <a:lnTo>
                  <a:pt x="12266" y="119985"/>
                </a:lnTo>
                <a:lnTo>
                  <a:pt x="12266" y="120650"/>
                </a:lnTo>
                <a:lnTo>
                  <a:pt x="18108" y="120650"/>
                </a:lnTo>
                <a:lnTo>
                  <a:pt x="17194" y="119985"/>
                </a:lnTo>
                <a:close/>
              </a:path>
              <a:path w="1162050" h="152400">
                <a:moveTo>
                  <a:pt x="17313" y="119985"/>
                </a:moveTo>
                <a:lnTo>
                  <a:pt x="17487" y="120198"/>
                </a:lnTo>
                <a:lnTo>
                  <a:pt x="18108" y="120650"/>
                </a:lnTo>
                <a:lnTo>
                  <a:pt x="17679" y="120198"/>
                </a:lnTo>
                <a:lnTo>
                  <a:pt x="17313" y="119985"/>
                </a:lnTo>
                <a:close/>
              </a:path>
              <a:path w="1162050" h="152400">
                <a:moveTo>
                  <a:pt x="11650" y="119653"/>
                </a:moveTo>
                <a:lnTo>
                  <a:pt x="11814" y="119985"/>
                </a:lnTo>
                <a:lnTo>
                  <a:pt x="11978" y="120198"/>
                </a:lnTo>
                <a:lnTo>
                  <a:pt x="11968" y="119985"/>
                </a:lnTo>
                <a:lnTo>
                  <a:pt x="11650" y="119653"/>
                </a:lnTo>
                <a:close/>
              </a:path>
              <a:path w="1162050" h="152400">
                <a:moveTo>
                  <a:pt x="16539" y="118999"/>
                </a:moveTo>
                <a:lnTo>
                  <a:pt x="11377" y="118999"/>
                </a:lnTo>
                <a:lnTo>
                  <a:pt x="12097" y="120198"/>
                </a:lnTo>
                <a:lnTo>
                  <a:pt x="11928" y="120198"/>
                </a:lnTo>
                <a:lnTo>
                  <a:pt x="12160" y="119985"/>
                </a:lnTo>
                <a:lnTo>
                  <a:pt x="17194" y="119985"/>
                </a:lnTo>
                <a:lnTo>
                  <a:pt x="16738" y="119653"/>
                </a:lnTo>
                <a:lnTo>
                  <a:pt x="17161" y="119653"/>
                </a:lnTo>
                <a:lnTo>
                  <a:pt x="16539" y="118999"/>
                </a:lnTo>
                <a:close/>
              </a:path>
              <a:path w="1162050" h="152400">
                <a:moveTo>
                  <a:pt x="17161" y="119653"/>
                </a:moveTo>
                <a:lnTo>
                  <a:pt x="16745" y="119653"/>
                </a:lnTo>
                <a:lnTo>
                  <a:pt x="17679" y="120198"/>
                </a:lnTo>
                <a:lnTo>
                  <a:pt x="17161" y="119653"/>
                </a:lnTo>
                <a:close/>
              </a:path>
              <a:path w="1162050" h="152400">
                <a:moveTo>
                  <a:pt x="11377" y="118999"/>
                </a:moveTo>
                <a:lnTo>
                  <a:pt x="11560" y="119653"/>
                </a:lnTo>
                <a:lnTo>
                  <a:pt x="11769" y="119653"/>
                </a:lnTo>
                <a:lnTo>
                  <a:pt x="11377" y="118999"/>
                </a:lnTo>
                <a:close/>
              </a:path>
              <a:path w="1162050" h="152400">
                <a:moveTo>
                  <a:pt x="11997" y="115146"/>
                </a:moveTo>
                <a:lnTo>
                  <a:pt x="12592" y="115515"/>
                </a:lnTo>
                <a:lnTo>
                  <a:pt x="12439" y="115335"/>
                </a:lnTo>
                <a:lnTo>
                  <a:pt x="11997" y="115146"/>
                </a:lnTo>
                <a:close/>
              </a:path>
              <a:path w="1162050" h="152400">
                <a:moveTo>
                  <a:pt x="682245" y="60243"/>
                </a:moveTo>
                <a:lnTo>
                  <a:pt x="680495" y="60494"/>
                </a:lnTo>
                <a:lnTo>
                  <a:pt x="680801" y="60494"/>
                </a:lnTo>
                <a:lnTo>
                  <a:pt x="682245" y="60243"/>
                </a:lnTo>
                <a:close/>
              </a:path>
              <a:path w="1162050" h="152400">
                <a:moveTo>
                  <a:pt x="1149415" y="28400"/>
                </a:moveTo>
                <a:lnTo>
                  <a:pt x="1152853" y="42037"/>
                </a:lnTo>
                <a:lnTo>
                  <a:pt x="1153125" y="43306"/>
                </a:lnTo>
                <a:lnTo>
                  <a:pt x="1153234" y="43814"/>
                </a:lnTo>
                <a:lnTo>
                  <a:pt x="1154885" y="44957"/>
                </a:lnTo>
                <a:lnTo>
                  <a:pt x="1158187" y="44957"/>
                </a:lnTo>
                <a:lnTo>
                  <a:pt x="1159838" y="43306"/>
                </a:lnTo>
                <a:lnTo>
                  <a:pt x="1159928" y="42037"/>
                </a:lnTo>
                <a:lnTo>
                  <a:pt x="1159965" y="41528"/>
                </a:lnTo>
                <a:lnTo>
                  <a:pt x="1161349" y="29463"/>
                </a:lnTo>
                <a:lnTo>
                  <a:pt x="1150313" y="29463"/>
                </a:lnTo>
                <a:lnTo>
                  <a:pt x="1149415" y="28400"/>
                </a:lnTo>
                <a:close/>
              </a:path>
              <a:path w="1162050" h="152400">
                <a:moveTo>
                  <a:pt x="864065" y="34389"/>
                </a:moveTo>
                <a:lnTo>
                  <a:pt x="863402" y="34389"/>
                </a:lnTo>
                <a:lnTo>
                  <a:pt x="861458" y="34658"/>
                </a:lnTo>
                <a:lnTo>
                  <a:pt x="864065" y="34389"/>
                </a:lnTo>
                <a:close/>
              </a:path>
              <a:path w="1162050" h="152400">
                <a:moveTo>
                  <a:pt x="1149043" y="26924"/>
                </a:moveTo>
                <a:lnTo>
                  <a:pt x="1149415" y="28400"/>
                </a:lnTo>
                <a:lnTo>
                  <a:pt x="1150313" y="29463"/>
                </a:lnTo>
                <a:lnTo>
                  <a:pt x="1149043" y="26924"/>
                </a:lnTo>
                <a:close/>
              </a:path>
              <a:path w="1162050" h="152400">
                <a:moveTo>
                  <a:pt x="1161641" y="26924"/>
                </a:moveTo>
                <a:lnTo>
                  <a:pt x="1149043" y="26924"/>
                </a:lnTo>
                <a:lnTo>
                  <a:pt x="1150313" y="29463"/>
                </a:lnTo>
                <a:lnTo>
                  <a:pt x="1161349" y="29463"/>
                </a:lnTo>
                <a:lnTo>
                  <a:pt x="1161641" y="26924"/>
                </a:lnTo>
                <a:close/>
              </a:path>
              <a:path w="1162050" h="152400">
                <a:moveTo>
                  <a:pt x="1143605" y="21517"/>
                </a:moveTo>
                <a:lnTo>
                  <a:pt x="1149415" y="28400"/>
                </a:lnTo>
                <a:lnTo>
                  <a:pt x="1149043" y="26924"/>
                </a:lnTo>
                <a:lnTo>
                  <a:pt x="1161641" y="26924"/>
                </a:lnTo>
                <a:lnTo>
                  <a:pt x="1161743" y="26034"/>
                </a:lnTo>
                <a:lnTo>
                  <a:pt x="1160881" y="22097"/>
                </a:lnTo>
                <a:lnTo>
                  <a:pt x="1145868" y="22097"/>
                </a:lnTo>
                <a:lnTo>
                  <a:pt x="1143605" y="21517"/>
                </a:lnTo>
                <a:close/>
              </a:path>
              <a:path w="1162050" h="152400">
                <a:moveTo>
                  <a:pt x="1142058" y="19684"/>
                </a:moveTo>
                <a:lnTo>
                  <a:pt x="1143491" y="21383"/>
                </a:lnTo>
                <a:lnTo>
                  <a:pt x="1143605" y="21517"/>
                </a:lnTo>
                <a:lnTo>
                  <a:pt x="1145868" y="22097"/>
                </a:lnTo>
                <a:lnTo>
                  <a:pt x="1142058" y="19684"/>
                </a:lnTo>
                <a:close/>
              </a:path>
              <a:path w="1162050" h="152400">
                <a:moveTo>
                  <a:pt x="1159461" y="19684"/>
                </a:moveTo>
                <a:lnTo>
                  <a:pt x="1142058" y="19684"/>
                </a:lnTo>
                <a:lnTo>
                  <a:pt x="1145868" y="22097"/>
                </a:lnTo>
                <a:lnTo>
                  <a:pt x="1160931" y="22097"/>
                </a:lnTo>
                <a:lnTo>
                  <a:pt x="1159461" y="19684"/>
                </a:lnTo>
                <a:close/>
              </a:path>
              <a:path w="1162050" h="152400">
                <a:moveTo>
                  <a:pt x="1157301" y="16139"/>
                </a:moveTo>
                <a:lnTo>
                  <a:pt x="1084599" y="16139"/>
                </a:lnTo>
                <a:lnTo>
                  <a:pt x="1114582" y="16808"/>
                </a:lnTo>
                <a:lnTo>
                  <a:pt x="1112590" y="16808"/>
                </a:lnTo>
                <a:lnTo>
                  <a:pt x="1132281" y="18541"/>
                </a:lnTo>
                <a:lnTo>
                  <a:pt x="1131999" y="18541"/>
                </a:lnTo>
                <a:lnTo>
                  <a:pt x="1143605" y="21517"/>
                </a:lnTo>
                <a:lnTo>
                  <a:pt x="1142058" y="19684"/>
                </a:lnTo>
                <a:lnTo>
                  <a:pt x="1159461" y="19684"/>
                </a:lnTo>
                <a:lnTo>
                  <a:pt x="1157301" y="16139"/>
                </a:lnTo>
                <a:close/>
              </a:path>
              <a:path w="1162050" h="152400">
                <a:moveTo>
                  <a:pt x="997665" y="21193"/>
                </a:moveTo>
                <a:lnTo>
                  <a:pt x="996557" y="21193"/>
                </a:lnTo>
                <a:lnTo>
                  <a:pt x="994505" y="21383"/>
                </a:lnTo>
                <a:lnTo>
                  <a:pt x="997665" y="21193"/>
                </a:lnTo>
                <a:close/>
              </a:path>
            </a:pathLst>
          </a:custGeom>
          <a:solidFill>
            <a:srgbClr val="FF0000"/>
          </a:solidFill>
        </p:spPr>
        <p:txBody>
          <a:bodyPr wrap="square" lIns="0" tIns="0" rIns="0" bIns="0" rtlCol="0"/>
          <a:lstStyle/>
          <a:p>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065" rIns="0" bIns="0" rtlCol="0">
            <a:spAutoFit/>
          </a:bodyPr>
          <a:lstStyle/>
          <a:p>
            <a:pPr marL="12700">
              <a:lnSpc>
                <a:spcPct val="100000"/>
              </a:lnSpc>
              <a:spcBef>
                <a:spcPts val="95"/>
              </a:spcBef>
            </a:pPr>
            <a:r>
              <a:rPr dirty="0"/>
              <a:t>Running</a:t>
            </a:r>
            <a:r>
              <a:rPr spc="-114" dirty="0"/>
              <a:t> </a:t>
            </a:r>
            <a:r>
              <a:rPr dirty="0"/>
              <a:t>the</a:t>
            </a:r>
            <a:r>
              <a:rPr spc="-110" dirty="0"/>
              <a:t> </a:t>
            </a:r>
            <a:r>
              <a:rPr spc="-10" dirty="0"/>
              <a:t>Threads</a:t>
            </a:r>
          </a:p>
        </p:txBody>
      </p:sp>
      <p:sp>
        <p:nvSpPr>
          <p:cNvPr id="3" name="object 3"/>
          <p:cNvSpPr txBox="1"/>
          <p:nvPr/>
        </p:nvSpPr>
        <p:spPr>
          <a:xfrm>
            <a:off x="3511422" y="4463542"/>
            <a:ext cx="543115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MT"/>
                <a:cs typeface="Arial MT"/>
              </a:rPr>
              <a:t>Main</a:t>
            </a:r>
            <a:r>
              <a:rPr sz="2400" spc="-50" dirty="0">
                <a:latin typeface="Arial MT"/>
                <a:cs typeface="Arial MT"/>
              </a:rPr>
              <a:t> </a:t>
            </a:r>
            <a:r>
              <a:rPr sz="2400" dirty="0">
                <a:latin typeface="Arial MT"/>
                <a:cs typeface="Arial MT"/>
              </a:rPr>
              <a:t>thread</a:t>
            </a:r>
            <a:r>
              <a:rPr sz="2400" spc="-60" dirty="0">
                <a:latin typeface="Arial MT"/>
                <a:cs typeface="Arial MT"/>
              </a:rPr>
              <a:t> </a:t>
            </a:r>
            <a:r>
              <a:rPr sz="2400" dirty="0">
                <a:latin typeface="Arial MT"/>
                <a:cs typeface="Arial MT"/>
              </a:rPr>
              <a:t>forks</a:t>
            </a:r>
            <a:r>
              <a:rPr sz="2400" spc="-70" dirty="0">
                <a:latin typeface="Arial MT"/>
                <a:cs typeface="Arial MT"/>
              </a:rPr>
              <a:t> </a:t>
            </a:r>
            <a:r>
              <a:rPr sz="2400" dirty="0">
                <a:latin typeface="Arial MT"/>
                <a:cs typeface="Arial MT"/>
              </a:rPr>
              <a:t>and</a:t>
            </a:r>
            <a:r>
              <a:rPr sz="2400" spc="-45" dirty="0">
                <a:latin typeface="Arial MT"/>
                <a:cs typeface="Arial MT"/>
              </a:rPr>
              <a:t> </a:t>
            </a:r>
            <a:r>
              <a:rPr sz="2400" dirty="0">
                <a:latin typeface="Arial MT"/>
                <a:cs typeface="Arial MT"/>
              </a:rPr>
              <a:t>joins</a:t>
            </a:r>
            <a:r>
              <a:rPr sz="2400" spc="-50" dirty="0">
                <a:latin typeface="Arial MT"/>
                <a:cs typeface="Arial MT"/>
              </a:rPr>
              <a:t> </a:t>
            </a:r>
            <a:r>
              <a:rPr sz="2400" dirty="0">
                <a:latin typeface="Arial MT"/>
                <a:cs typeface="Arial MT"/>
              </a:rPr>
              <a:t>two</a:t>
            </a:r>
            <a:r>
              <a:rPr sz="2400" spc="-60" dirty="0">
                <a:latin typeface="Arial MT"/>
                <a:cs typeface="Arial MT"/>
              </a:rPr>
              <a:t> </a:t>
            </a:r>
            <a:r>
              <a:rPr sz="2400" spc="-10" dirty="0">
                <a:latin typeface="Arial MT"/>
                <a:cs typeface="Arial MT"/>
              </a:rPr>
              <a:t>threads.</a:t>
            </a:r>
            <a:endParaRPr sz="2400">
              <a:latin typeface="Arial MT"/>
              <a:cs typeface="Arial MT"/>
            </a:endParaRPr>
          </a:p>
        </p:txBody>
      </p:sp>
      <p:grpSp>
        <p:nvGrpSpPr>
          <p:cNvPr id="4" name="object 4"/>
          <p:cNvGrpSpPr/>
          <p:nvPr/>
        </p:nvGrpSpPr>
        <p:grpSpPr>
          <a:xfrm>
            <a:off x="2677219" y="2183510"/>
            <a:ext cx="6646545" cy="1714500"/>
            <a:chOff x="2677219" y="2183510"/>
            <a:chExt cx="6646545" cy="1714500"/>
          </a:xfrm>
        </p:grpSpPr>
        <p:pic>
          <p:nvPicPr>
            <p:cNvPr id="5" name="object 5"/>
            <p:cNvPicPr/>
            <p:nvPr/>
          </p:nvPicPr>
          <p:blipFill>
            <a:blip r:embed="rId2" cstate="print"/>
            <a:stretch>
              <a:fillRect/>
            </a:stretch>
          </p:blipFill>
          <p:spPr>
            <a:xfrm>
              <a:off x="2677219" y="2183510"/>
              <a:ext cx="6645957" cy="1714500"/>
            </a:xfrm>
            <a:prstGeom prst="rect">
              <a:avLst/>
            </a:prstGeom>
          </p:spPr>
        </p:pic>
        <p:sp>
          <p:nvSpPr>
            <p:cNvPr id="6" name="object 6"/>
            <p:cNvSpPr/>
            <p:nvPr/>
          </p:nvSpPr>
          <p:spPr>
            <a:xfrm>
              <a:off x="8288782" y="2557779"/>
              <a:ext cx="79375" cy="271780"/>
            </a:xfrm>
            <a:custGeom>
              <a:avLst/>
              <a:gdLst/>
              <a:ahLst/>
              <a:cxnLst/>
              <a:rect l="l" t="t" r="r" b="b"/>
              <a:pathLst>
                <a:path w="79375" h="271780">
                  <a:moveTo>
                    <a:pt x="78745" y="263271"/>
                  </a:moveTo>
                  <a:lnTo>
                    <a:pt x="72390" y="263271"/>
                  </a:lnTo>
                  <a:lnTo>
                    <a:pt x="72136" y="266319"/>
                  </a:lnTo>
                  <a:lnTo>
                    <a:pt x="70635" y="266319"/>
                  </a:lnTo>
                  <a:lnTo>
                    <a:pt x="69976" y="267462"/>
                  </a:lnTo>
                  <a:lnTo>
                    <a:pt x="70358" y="269367"/>
                  </a:lnTo>
                  <a:lnTo>
                    <a:pt x="73151" y="271399"/>
                  </a:lnTo>
                  <a:lnTo>
                    <a:pt x="75184" y="271145"/>
                  </a:lnTo>
                  <a:lnTo>
                    <a:pt x="76326" y="269875"/>
                  </a:lnTo>
                  <a:lnTo>
                    <a:pt x="78359" y="267462"/>
                  </a:lnTo>
                  <a:lnTo>
                    <a:pt x="78570" y="266319"/>
                  </a:lnTo>
                  <a:lnTo>
                    <a:pt x="72136" y="266319"/>
                  </a:lnTo>
                  <a:lnTo>
                    <a:pt x="71576" y="264695"/>
                  </a:lnTo>
                  <a:lnTo>
                    <a:pt x="78871" y="264695"/>
                  </a:lnTo>
                  <a:lnTo>
                    <a:pt x="78994" y="264033"/>
                  </a:lnTo>
                  <a:lnTo>
                    <a:pt x="78745" y="263271"/>
                  </a:lnTo>
                  <a:close/>
                </a:path>
                <a:path w="79375" h="271780">
                  <a:moveTo>
                    <a:pt x="72390" y="263271"/>
                  </a:moveTo>
                  <a:lnTo>
                    <a:pt x="71576" y="264695"/>
                  </a:lnTo>
                  <a:lnTo>
                    <a:pt x="72136" y="266319"/>
                  </a:lnTo>
                  <a:lnTo>
                    <a:pt x="72271" y="264695"/>
                  </a:lnTo>
                  <a:lnTo>
                    <a:pt x="72390" y="263271"/>
                  </a:lnTo>
                  <a:close/>
                </a:path>
                <a:path w="79375" h="271780">
                  <a:moveTo>
                    <a:pt x="75422" y="253873"/>
                  </a:moveTo>
                  <a:lnTo>
                    <a:pt x="67437" y="253873"/>
                  </a:lnTo>
                  <a:lnTo>
                    <a:pt x="70074" y="260409"/>
                  </a:lnTo>
                  <a:lnTo>
                    <a:pt x="71576" y="264695"/>
                  </a:lnTo>
                  <a:lnTo>
                    <a:pt x="72390" y="263271"/>
                  </a:lnTo>
                  <a:lnTo>
                    <a:pt x="78745" y="263271"/>
                  </a:lnTo>
                  <a:lnTo>
                    <a:pt x="77216" y="258572"/>
                  </a:lnTo>
                  <a:lnTo>
                    <a:pt x="77216" y="258318"/>
                  </a:lnTo>
                  <a:lnTo>
                    <a:pt x="75422" y="253873"/>
                  </a:lnTo>
                  <a:close/>
                </a:path>
                <a:path w="79375" h="271780">
                  <a:moveTo>
                    <a:pt x="10922" y="0"/>
                  </a:moveTo>
                  <a:lnTo>
                    <a:pt x="9144" y="1270"/>
                  </a:lnTo>
                  <a:lnTo>
                    <a:pt x="8763" y="3175"/>
                  </a:lnTo>
                  <a:lnTo>
                    <a:pt x="2946" y="35419"/>
                  </a:lnTo>
                  <a:lnTo>
                    <a:pt x="0" y="66040"/>
                  </a:lnTo>
                  <a:lnTo>
                    <a:pt x="621" y="94615"/>
                  </a:lnTo>
                  <a:lnTo>
                    <a:pt x="635" y="95758"/>
                  </a:lnTo>
                  <a:lnTo>
                    <a:pt x="5334" y="123571"/>
                  </a:lnTo>
                  <a:lnTo>
                    <a:pt x="5461" y="123825"/>
                  </a:lnTo>
                  <a:lnTo>
                    <a:pt x="12573" y="149860"/>
                  </a:lnTo>
                  <a:lnTo>
                    <a:pt x="33782" y="195834"/>
                  </a:lnTo>
                  <a:lnTo>
                    <a:pt x="54101" y="230632"/>
                  </a:lnTo>
                  <a:lnTo>
                    <a:pt x="60706" y="243459"/>
                  </a:lnTo>
                  <a:lnTo>
                    <a:pt x="60960" y="243712"/>
                  </a:lnTo>
                  <a:lnTo>
                    <a:pt x="67697" y="254518"/>
                  </a:lnTo>
                  <a:lnTo>
                    <a:pt x="67437" y="253873"/>
                  </a:lnTo>
                  <a:lnTo>
                    <a:pt x="75422" y="253873"/>
                  </a:lnTo>
                  <a:lnTo>
                    <a:pt x="74295" y="251079"/>
                  </a:lnTo>
                  <a:lnTo>
                    <a:pt x="74041" y="250571"/>
                  </a:lnTo>
                  <a:lnTo>
                    <a:pt x="67183" y="239775"/>
                  </a:lnTo>
                  <a:lnTo>
                    <a:pt x="60451" y="227075"/>
                  </a:lnTo>
                  <a:lnTo>
                    <a:pt x="60325" y="226822"/>
                  </a:lnTo>
                  <a:lnTo>
                    <a:pt x="50546" y="210947"/>
                  </a:lnTo>
                  <a:lnTo>
                    <a:pt x="40259" y="192405"/>
                  </a:lnTo>
                  <a:lnTo>
                    <a:pt x="29083" y="170942"/>
                  </a:lnTo>
                  <a:lnTo>
                    <a:pt x="19712" y="147828"/>
                  </a:lnTo>
                  <a:lnTo>
                    <a:pt x="19611" y="147608"/>
                  </a:lnTo>
                  <a:lnTo>
                    <a:pt x="12604" y="122488"/>
                  </a:lnTo>
                  <a:lnTo>
                    <a:pt x="8067" y="95758"/>
                  </a:lnTo>
                  <a:lnTo>
                    <a:pt x="7981" y="95250"/>
                  </a:lnTo>
                  <a:lnTo>
                    <a:pt x="7874" y="94615"/>
                  </a:lnTo>
                  <a:lnTo>
                    <a:pt x="7122" y="66675"/>
                  </a:lnTo>
                  <a:lnTo>
                    <a:pt x="10007" y="36712"/>
                  </a:lnTo>
                  <a:lnTo>
                    <a:pt x="10132" y="35419"/>
                  </a:lnTo>
                  <a:lnTo>
                    <a:pt x="15621" y="4318"/>
                  </a:lnTo>
                  <a:lnTo>
                    <a:pt x="16001" y="2412"/>
                  </a:lnTo>
                  <a:lnTo>
                    <a:pt x="14732" y="635"/>
                  </a:lnTo>
                  <a:lnTo>
                    <a:pt x="12826" y="381"/>
                  </a:lnTo>
                  <a:lnTo>
                    <a:pt x="10922" y="0"/>
                  </a:lnTo>
                  <a:close/>
                </a:path>
              </a:pathLst>
            </a:custGeom>
            <a:solidFill>
              <a:srgbClr val="FF0000"/>
            </a:solidFill>
          </p:spPr>
          <p:txBody>
            <a:bodyPr wrap="square" lIns="0" tIns="0" rIns="0" bIns="0" rtlCol="0"/>
            <a:lstStyle/>
            <a:p>
              <a:endParaRPr/>
            </a:p>
          </p:txBody>
        </p:sp>
        <p:pic>
          <p:nvPicPr>
            <p:cNvPr id="7" name="object 7"/>
            <p:cNvPicPr/>
            <p:nvPr/>
          </p:nvPicPr>
          <p:blipFill>
            <a:blip r:embed="rId3" cstate="print"/>
            <a:stretch>
              <a:fillRect/>
            </a:stretch>
          </p:blipFill>
          <p:spPr>
            <a:xfrm>
              <a:off x="3902202" y="2257555"/>
              <a:ext cx="54737" cy="351278"/>
            </a:xfrm>
            <a:prstGeom prst="rect">
              <a:avLst/>
            </a:prstGeom>
          </p:spPr>
        </p:pic>
        <p:pic>
          <p:nvPicPr>
            <p:cNvPr id="8" name="object 8"/>
            <p:cNvPicPr/>
            <p:nvPr/>
          </p:nvPicPr>
          <p:blipFill>
            <a:blip r:embed="rId4" cstate="print"/>
            <a:stretch>
              <a:fillRect/>
            </a:stretch>
          </p:blipFill>
          <p:spPr>
            <a:xfrm>
              <a:off x="7693533" y="2306573"/>
              <a:ext cx="169545" cy="199262"/>
            </a:xfrm>
            <a:prstGeom prst="rect">
              <a:avLst/>
            </a:prstGeom>
          </p:spPr>
        </p:pic>
      </p:grpSp>
      <p:grpSp>
        <p:nvGrpSpPr>
          <p:cNvPr id="9" name="object 9"/>
          <p:cNvGrpSpPr/>
          <p:nvPr/>
        </p:nvGrpSpPr>
        <p:grpSpPr>
          <a:xfrm>
            <a:off x="672251" y="3455324"/>
            <a:ext cx="1892935" cy="2882900"/>
            <a:chOff x="672251" y="3455324"/>
            <a:chExt cx="1892935" cy="2882900"/>
          </a:xfrm>
        </p:grpSpPr>
        <p:pic>
          <p:nvPicPr>
            <p:cNvPr id="10" name="object 10"/>
            <p:cNvPicPr/>
            <p:nvPr/>
          </p:nvPicPr>
          <p:blipFill>
            <a:blip r:embed="rId5" cstate="print"/>
            <a:stretch>
              <a:fillRect/>
            </a:stretch>
          </p:blipFill>
          <p:spPr>
            <a:xfrm>
              <a:off x="2054351" y="3843146"/>
              <a:ext cx="327660" cy="259080"/>
            </a:xfrm>
            <a:prstGeom prst="rect">
              <a:avLst/>
            </a:prstGeom>
          </p:spPr>
        </p:pic>
        <p:pic>
          <p:nvPicPr>
            <p:cNvPr id="11" name="object 11"/>
            <p:cNvPicPr/>
            <p:nvPr/>
          </p:nvPicPr>
          <p:blipFill>
            <a:blip r:embed="rId6" cstate="print"/>
            <a:stretch>
              <a:fillRect/>
            </a:stretch>
          </p:blipFill>
          <p:spPr>
            <a:xfrm>
              <a:off x="672251" y="3455324"/>
              <a:ext cx="1892640" cy="2882521"/>
            </a:xfrm>
            <a:prstGeom prst="rect">
              <a:avLst/>
            </a:prstGeom>
          </p:spPr>
        </p:pic>
      </p:grpSp>
      <p:pic>
        <p:nvPicPr>
          <p:cNvPr id="12" name="object 12"/>
          <p:cNvPicPr/>
          <p:nvPr/>
        </p:nvPicPr>
        <p:blipFill>
          <a:blip r:embed="rId7" cstate="print"/>
          <a:stretch>
            <a:fillRect/>
          </a:stretch>
        </p:blipFill>
        <p:spPr>
          <a:xfrm>
            <a:off x="10293731" y="1447800"/>
            <a:ext cx="1273401" cy="5410200"/>
          </a:xfrm>
          <a:prstGeom prst="rect">
            <a:avLst/>
          </a:prstGeom>
        </p:spPr>
      </p:pic>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1457325"/>
            <a:ext cx="9811385" cy="1247775"/>
          </a:xfrm>
          <a:prstGeom prst="rect">
            <a:avLst/>
          </a:prstGeom>
        </p:spPr>
        <p:txBody>
          <a:bodyPr vert="horz" wrap="square" lIns="0" tIns="74930" rIns="0" bIns="0" rtlCol="0">
            <a:spAutoFit/>
          </a:bodyPr>
          <a:lstStyle/>
          <a:p>
            <a:pPr marL="354965" indent="-342265">
              <a:lnSpc>
                <a:spcPct val="100000"/>
              </a:lnSpc>
              <a:spcBef>
                <a:spcPts val="590"/>
              </a:spcBef>
              <a:buFont typeface="Arial MT"/>
              <a:buChar char="•"/>
              <a:tabLst>
                <a:tab pos="354965" algn="l"/>
              </a:tabLst>
            </a:pPr>
            <a:r>
              <a:rPr sz="2400" dirty="0">
                <a:latin typeface="Arial MT"/>
                <a:cs typeface="Arial MT"/>
              </a:rPr>
              <a:t>We</a:t>
            </a:r>
            <a:r>
              <a:rPr sz="2400" spc="-65" dirty="0">
                <a:latin typeface="Arial MT"/>
                <a:cs typeface="Arial MT"/>
              </a:rPr>
              <a:t> </a:t>
            </a:r>
            <a:r>
              <a:rPr sz="2400" dirty="0">
                <a:latin typeface="Arial MT"/>
                <a:cs typeface="Arial MT"/>
              </a:rPr>
              <a:t>call</a:t>
            </a:r>
            <a:r>
              <a:rPr sz="2400" spc="-50" dirty="0">
                <a:latin typeface="Arial MT"/>
                <a:cs typeface="Arial MT"/>
              </a:rPr>
              <a:t> </a:t>
            </a:r>
            <a:r>
              <a:rPr sz="2400" dirty="0">
                <a:latin typeface="Arial MT"/>
                <a:cs typeface="Arial MT"/>
              </a:rPr>
              <a:t>the</a:t>
            </a:r>
            <a:r>
              <a:rPr sz="2400" spc="-55" dirty="0">
                <a:latin typeface="Arial MT"/>
                <a:cs typeface="Arial MT"/>
              </a:rPr>
              <a:t> </a:t>
            </a:r>
            <a:r>
              <a:rPr sz="2400" dirty="0">
                <a:latin typeface="Arial MT"/>
                <a:cs typeface="Arial MT"/>
              </a:rPr>
              <a:t>function</a:t>
            </a:r>
            <a:r>
              <a:rPr sz="2400" spc="-40" dirty="0">
                <a:latin typeface="Arial MT"/>
                <a:cs typeface="Arial MT"/>
              </a:rPr>
              <a:t> </a:t>
            </a:r>
            <a:r>
              <a:rPr sz="2400" spc="-10" dirty="0">
                <a:solidFill>
                  <a:srgbClr val="0066FF"/>
                </a:solidFill>
                <a:latin typeface="Arial MT"/>
                <a:cs typeface="Arial MT"/>
              </a:rPr>
              <a:t>pthread_join</a:t>
            </a:r>
            <a:r>
              <a:rPr sz="2400" spc="-35" dirty="0">
                <a:solidFill>
                  <a:srgbClr val="0066FF"/>
                </a:solidFill>
                <a:latin typeface="Arial MT"/>
                <a:cs typeface="Arial MT"/>
              </a:rPr>
              <a:t> </a:t>
            </a:r>
            <a:r>
              <a:rPr sz="2400" dirty="0">
                <a:latin typeface="Arial MT"/>
                <a:cs typeface="Arial MT"/>
              </a:rPr>
              <a:t>once</a:t>
            </a:r>
            <a:r>
              <a:rPr sz="2400" spc="-40" dirty="0">
                <a:latin typeface="Arial MT"/>
                <a:cs typeface="Arial MT"/>
              </a:rPr>
              <a:t> </a:t>
            </a:r>
            <a:r>
              <a:rPr sz="2400" dirty="0">
                <a:latin typeface="Arial MT"/>
                <a:cs typeface="Arial MT"/>
              </a:rPr>
              <a:t>for</a:t>
            </a:r>
            <a:r>
              <a:rPr sz="2400" spc="-50" dirty="0">
                <a:latin typeface="Arial MT"/>
                <a:cs typeface="Arial MT"/>
              </a:rPr>
              <a:t> </a:t>
            </a:r>
            <a:r>
              <a:rPr sz="2400" dirty="0">
                <a:latin typeface="Arial MT"/>
                <a:cs typeface="Arial MT"/>
              </a:rPr>
              <a:t>each</a:t>
            </a:r>
            <a:r>
              <a:rPr sz="2400" spc="-50" dirty="0">
                <a:latin typeface="Arial MT"/>
                <a:cs typeface="Arial MT"/>
              </a:rPr>
              <a:t> </a:t>
            </a:r>
            <a:r>
              <a:rPr sz="2400" spc="-10" dirty="0">
                <a:latin typeface="Arial MT"/>
                <a:cs typeface="Arial MT"/>
              </a:rPr>
              <a:t>thread.</a:t>
            </a:r>
            <a:endParaRPr sz="2400">
              <a:latin typeface="Arial MT"/>
              <a:cs typeface="Arial MT"/>
            </a:endParaRPr>
          </a:p>
          <a:p>
            <a:pPr marL="354965" marR="5080" indent="-342900">
              <a:lnSpc>
                <a:spcPct val="100000"/>
              </a:lnSpc>
              <a:spcBef>
                <a:spcPts val="495"/>
              </a:spcBef>
              <a:buChar char="•"/>
              <a:tabLst>
                <a:tab pos="354965" algn="l"/>
              </a:tabLst>
            </a:pPr>
            <a:r>
              <a:rPr sz="2400" dirty="0">
                <a:latin typeface="Arial MT"/>
                <a:cs typeface="Arial MT"/>
              </a:rPr>
              <a:t>A</a:t>
            </a:r>
            <a:r>
              <a:rPr sz="2400" spc="-55" dirty="0">
                <a:latin typeface="Arial MT"/>
                <a:cs typeface="Arial MT"/>
              </a:rPr>
              <a:t> </a:t>
            </a:r>
            <a:r>
              <a:rPr sz="2400" dirty="0">
                <a:latin typeface="Arial MT"/>
                <a:cs typeface="Arial MT"/>
              </a:rPr>
              <a:t>single</a:t>
            </a:r>
            <a:r>
              <a:rPr sz="2400" spc="-35" dirty="0">
                <a:latin typeface="Arial MT"/>
                <a:cs typeface="Arial MT"/>
              </a:rPr>
              <a:t> </a:t>
            </a:r>
            <a:r>
              <a:rPr sz="2400" dirty="0">
                <a:latin typeface="Arial MT"/>
                <a:cs typeface="Arial MT"/>
              </a:rPr>
              <a:t>call</a:t>
            </a:r>
            <a:r>
              <a:rPr sz="2400" spc="-50" dirty="0">
                <a:latin typeface="Arial MT"/>
                <a:cs typeface="Arial MT"/>
              </a:rPr>
              <a:t> </a:t>
            </a:r>
            <a:r>
              <a:rPr sz="2400" dirty="0">
                <a:latin typeface="Arial MT"/>
                <a:cs typeface="Arial MT"/>
              </a:rPr>
              <a:t>to</a:t>
            </a:r>
            <a:r>
              <a:rPr sz="2400" spc="-55" dirty="0">
                <a:latin typeface="Arial MT"/>
                <a:cs typeface="Arial MT"/>
              </a:rPr>
              <a:t> </a:t>
            </a:r>
            <a:r>
              <a:rPr sz="2400" spc="-10" dirty="0">
                <a:solidFill>
                  <a:srgbClr val="0066FF"/>
                </a:solidFill>
                <a:latin typeface="Arial MT"/>
                <a:cs typeface="Arial MT"/>
              </a:rPr>
              <a:t>pthread_join</a:t>
            </a:r>
            <a:r>
              <a:rPr sz="2400" spc="-30" dirty="0">
                <a:solidFill>
                  <a:srgbClr val="0066FF"/>
                </a:solidFill>
                <a:latin typeface="Arial MT"/>
                <a:cs typeface="Arial MT"/>
              </a:rPr>
              <a:t> </a:t>
            </a:r>
            <a:r>
              <a:rPr sz="2400" dirty="0">
                <a:latin typeface="Arial MT"/>
                <a:cs typeface="Arial MT"/>
              </a:rPr>
              <a:t>will</a:t>
            </a:r>
            <a:r>
              <a:rPr sz="2400" spc="-30" dirty="0">
                <a:latin typeface="Arial MT"/>
                <a:cs typeface="Arial MT"/>
              </a:rPr>
              <a:t> </a:t>
            </a:r>
            <a:r>
              <a:rPr sz="2400" dirty="0">
                <a:latin typeface="Arial MT"/>
                <a:cs typeface="Arial MT"/>
              </a:rPr>
              <a:t>wait</a:t>
            </a:r>
            <a:r>
              <a:rPr sz="2400" spc="-55" dirty="0">
                <a:latin typeface="Arial MT"/>
                <a:cs typeface="Arial MT"/>
              </a:rPr>
              <a:t> </a:t>
            </a:r>
            <a:r>
              <a:rPr sz="2400" dirty="0">
                <a:latin typeface="Arial MT"/>
                <a:cs typeface="Arial MT"/>
              </a:rPr>
              <a:t>for</a:t>
            </a:r>
            <a:r>
              <a:rPr sz="2400" spc="-50" dirty="0">
                <a:latin typeface="Arial MT"/>
                <a:cs typeface="Arial MT"/>
              </a:rPr>
              <a:t> </a:t>
            </a:r>
            <a:r>
              <a:rPr sz="2400" dirty="0">
                <a:latin typeface="Arial MT"/>
                <a:cs typeface="Arial MT"/>
              </a:rPr>
              <a:t>the</a:t>
            </a:r>
            <a:r>
              <a:rPr sz="2400" spc="-70" dirty="0">
                <a:latin typeface="Arial MT"/>
                <a:cs typeface="Arial MT"/>
              </a:rPr>
              <a:t> </a:t>
            </a:r>
            <a:r>
              <a:rPr sz="2400" dirty="0">
                <a:latin typeface="Arial MT"/>
                <a:cs typeface="Arial MT"/>
              </a:rPr>
              <a:t>thread</a:t>
            </a:r>
            <a:r>
              <a:rPr sz="2400" spc="-60" dirty="0">
                <a:latin typeface="Arial MT"/>
                <a:cs typeface="Arial MT"/>
              </a:rPr>
              <a:t> </a:t>
            </a:r>
            <a:r>
              <a:rPr sz="2400" dirty="0">
                <a:latin typeface="Arial MT"/>
                <a:cs typeface="Arial MT"/>
              </a:rPr>
              <a:t>associated</a:t>
            </a:r>
            <a:r>
              <a:rPr sz="2400" spc="-45" dirty="0">
                <a:latin typeface="Arial MT"/>
                <a:cs typeface="Arial MT"/>
              </a:rPr>
              <a:t> </a:t>
            </a:r>
            <a:r>
              <a:rPr sz="2400" dirty="0">
                <a:latin typeface="Arial MT"/>
                <a:cs typeface="Arial MT"/>
              </a:rPr>
              <a:t>with</a:t>
            </a:r>
            <a:r>
              <a:rPr sz="2400" spc="-40" dirty="0">
                <a:latin typeface="Arial MT"/>
                <a:cs typeface="Arial MT"/>
              </a:rPr>
              <a:t> </a:t>
            </a:r>
            <a:r>
              <a:rPr sz="2400" spc="-25" dirty="0">
                <a:latin typeface="Arial MT"/>
                <a:cs typeface="Arial MT"/>
              </a:rPr>
              <a:t>the </a:t>
            </a:r>
            <a:r>
              <a:rPr sz="2400" dirty="0">
                <a:solidFill>
                  <a:srgbClr val="0066FF"/>
                </a:solidFill>
                <a:latin typeface="Arial MT"/>
                <a:cs typeface="Arial MT"/>
              </a:rPr>
              <a:t>pthread_t</a:t>
            </a:r>
            <a:r>
              <a:rPr sz="2400" spc="-60" dirty="0">
                <a:solidFill>
                  <a:srgbClr val="0066FF"/>
                </a:solidFill>
                <a:latin typeface="Arial MT"/>
                <a:cs typeface="Arial MT"/>
              </a:rPr>
              <a:t> </a:t>
            </a:r>
            <a:r>
              <a:rPr sz="2400" dirty="0">
                <a:latin typeface="Arial MT"/>
                <a:cs typeface="Arial MT"/>
              </a:rPr>
              <a:t>object</a:t>
            </a:r>
            <a:r>
              <a:rPr sz="2400" spc="-50" dirty="0">
                <a:latin typeface="Arial MT"/>
                <a:cs typeface="Arial MT"/>
              </a:rPr>
              <a:t> </a:t>
            </a:r>
            <a:r>
              <a:rPr sz="2400" dirty="0">
                <a:latin typeface="Arial MT"/>
                <a:cs typeface="Arial MT"/>
              </a:rPr>
              <a:t>to</a:t>
            </a:r>
            <a:r>
              <a:rPr sz="2400" spc="-60" dirty="0">
                <a:latin typeface="Arial MT"/>
                <a:cs typeface="Arial MT"/>
              </a:rPr>
              <a:t> </a:t>
            </a:r>
            <a:r>
              <a:rPr sz="2400" spc="-10" dirty="0">
                <a:latin typeface="Arial MT"/>
                <a:cs typeface="Arial MT"/>
              </a:rPr>
              <a:t>complete.</a:t>
            </a:r>
            <a:endParaRPr sz="2400">
              <a:latin typeface="Arial MT"/>
              <a:cs typeface="Arial MT"/>
            </a:endParaRP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Stopping</a:t>
            </a:r>
            <a:r>
              <a:rPr spc="-125" dirty="0"/>
              <a:t> </a:t>
            </a:r>
            <a:r>
              <a:rPr dirty="0"/>
              <a:t>the</a:t>
            </a:r>
            <a:r>
              <a:rPr spc="-120" dirty="0"/>
              <a:t> </a:t>
            </a:r>
            <a:r>
              <a:rPr spc="-10" dirty="0"/>
              <a:t>Threads</a:t>
            </a:r>
          </a:p>
        </p:txBody>
      </p:sp>
      <p:sp>
        <p:nvSpPr>
          <p:cNvPr id="4" name="object 4"/>
          <p:cNvSpPr/>
          <p:nvPr/>
        </p:nvSpPr>
        <p:spPr>
          <a:xfrm>
            <a:off x="2545460" y="1642872"/>
            <a:ext cx="38100" cy="29209"/>
          </a:xfrm>
          <a:custGeom>
            <a:avLst/>
            <a:gdLst/>
            <a:ahLst/>
            <a:cxnLst/>
            <a:rect l="l" t="t" r="r" b="b"/>
            <a:pathLst>
              <a:path w="38100" h="29210">
                <a:moveTo>
                  <a:pt x="29971" y="24511"/>
                </a:moveTo>
                <a:lnTo>
                  <a:pt x="30052" y="25400"/>
                </a:lnTo>
                <a:lnTo>
                  <a:pt x="30153" y="26162"/>
                </a:lnTo>
                <a:lnTo>
                  <a:pt x="30480" y="27686"/>
                </a:lnTo>
                <a:lnTo>
                  <a:pt x="32003" y="28955"/>
                </a:lnTo>
                <a:lnTo>
                  <a:pt x="35559" y="28955"/>
                </a:lnTo>
                <a:lnTo>
                  <a:pt x="37083" y="27686"/>
                </a:lnTo>
                <a:lnTo>
                  <a:pt x="37210" y="26797"/>
                </a:lnTo>
                <a:lnTo>
                  <a:pt x="31241" y="26797"/>
                </a:lnTo>
                <a:lnTo>
                  <a:pt x="30480" y="26162"/>
                </a:lnTo>
                <a:lnTo>
                  <a:pt x="30268" y="25907"/>
                </a:lnTo>
                <a:lnTo>
                  <a:pt x="30748" y="25907"/>
                </a:lnTo>
                <a:lnTo>
                  <a:pt x="29971" y="24511"/>
                </a:lnTo>
                <a:close/>
              </a:path>
              <a:path w="38100" h="29210">
                <a:moveTo>
                  <a:pt x="28996" y="24183"/>
                </a:moveTo>
                <a:lnTo>
                  <a:pt x="29153" y="24511"/>
                </a:lnTo>
                <a:lnTo>
                  <a:pt x="29844" y="25400"/>
                </a:lnTo>
                <a:lnTo>
                  <a:pt x="30480" y="26162"/>
                </a:lnTo>
                <a:lnTo>
                  <a:pt x="31241" y="26797"/>
                </a:lnTo>
                <a:lnTo>
                  <a:pt x="30748" y="25907"/>
                </a:lnTo>
                <a:lnTo>
                  <a:pt x="30099" y="25907"/>
                </a:lnTo>
                <a:lnTo>
                  <a:pt x="30052" y="25400"/>
                </a:lnTo>
                <a:lnTo>
                  <a:pt x="29971" y="24511"/>
                </a:lnTo>
                <a:lnTo>
                  <a:pt x="29590" y="24511"/>
                </a:lnTo>
                <a:lnTo>
                  <a:pt x="28996" y="24183"/>
                </a:lnTo>
                <a:close/>
              </a:path>
              <a:path w="38100" h="29210">
                <a:moveTo>
                  <a:pt x="37236" y="23240"/>
                </a:moveTo>
                <a:lnTo>
                  <a:pt x="28320" y="23240"/>
                </a:lnTo>
                <a:lnTo>
                  <a:pt x="29590" y="24511"/>
                </a:lnTo>
                <a:lnTo>
                  <a:pt x="29971" y="24511"/>
                </a:lnTo>
                <a:lnTo>
                  <a:pt x="31241" y="26797"/>
                </a:lnTo>
                <a:lnTo>
                  <a:pt x="37210" y="26797"/>
                </a:lnTo>
                <a:lnTo>
                  <a:pt x="37301" y="26162"/>
                </a:lnTo>
                <a:lnTo>
                  <a:pt x="37337" y="25907"/>
                </a:lnTo>
                <a:lnTo>
                  <a:pt x="37430" y="25400"/>
                </a:lnTo>
                <a:lnTo>
                  <a:pt x="37500" y="24183"/>
                </a:lnTo>
                <a:lnTo>
                  <a:pt x="37236" y="23240"/>
                </a:lnTo>
                <a:close/>
              </a:path>
              <a:path w="38100" h="29210">
                <a:moveTo>
                  <a:pt x="28320" y="23240"/>
                </a:moveTo>
                <a:lnTo>
                  <a:pt x="28996" y="24183"/>
                </a:lnTo>
                <a:lnTo>
                  <a:pt x="29590" y="24511"/>
                </a:lnTo>
                <a:lnTo>
                  <a:pt x="28320" y="23240"/>
                </a:lnTo>
                <a:close/>
              </a:path>
              <a:path w="38100" h="29210">
                <a:moveTo>
                  <a:pt x="18123" y="17013"/>
                </a:moveTo>
                <a:lnTo>
                  <a:pt x="20827" y="19176"/>
                </a:lnTo>
                <a:lnTo>
                  <a:pt x="21336" y="19557"/>
                </a:lnTo>
                <a:lnTo>
                  <a:pt x="23222" y="20574"/>
                </a:lnTo>
                <a:lnTo>
                  <a:pt x="24256" y="21081"/>
                </a:lnTo>
                <a:lnTo>
                  <a:pt x="26796" y="22860"/>
                </a:lnTo>
                <a:lnTo>
                  <a:pt x="27281" y="23240"/>
                </a:lnTo>
                <a:lnTo>
                  <a:pt x="28996" y="24183"/>
                </a:lnTo>
                <a:lnTo>
                  <a:pt x="28320" y="23240"/>
                </a:lnTo>
                <a:lnTo>
                  <a:pt x="37236" y="23240"/>
                </a:lnTo>
                <a:lnTo>
                  <a:pt x="36702" y="21336"/>
                </a:lnTo>
                <a:lnTo>
                  <a:pt x="36068" y="20574"/>
                </a:lnTo>
                <a:lnTo>
                  <a:pt x="35432" y="19557"/>
                </a:lnTo>
                <a:lnTo>
                  <a:pt x="34925" y="18795"/>
                </a:lnTo>
                <a:lnTo>
                  <a:pt x="33655" y="17525"/>
                </a:lnTo>
                <a:lnTo>
                  <a:pt x="33019" y="17144"/>
                </a:lnTo>
                <a:lnTo>
                  <a:pt x="18414" y="17144"/>
                </a:lnTo>
                <a:lnTo>
                  <a:pt x="18123" y="17013"/>
                </a:lnTo>
                <a:close/>
              </a:path>
              <a:path w="38100" h="29210">
                <a:moveTo>
                  <a:pt x="32173" y="16637"/>
                </a:moveTo>
                <a:lnTo>
                  <a:pt x="17652" y="16637"/>
                </a:lnTo>
                <a:lnTo>
                  <a:pt x="18414" y="17144"/>
                </a:lnTo>
                <a:lnTo>
                  <a:pt x="33019" y="17144"/>
                </a:lnTo>
                <a:lnTo>
                  <a:pt x="32173" y="16637"/>
                </a:lnTo>
                <a:close/>
              </a:path>
              <a:path w="38100" h="29210">
                <a:moveTo>
                  <a:pt x="5015" y="8499"/>
                </a:moveTo>
                <a:lnTo>
                  <a:pt x="6603" y="10287"/>
                </a:lnTo>
                <a:lnTo>
                  <a:pt x="10540" y="12953"/>
                </a:lnTo>
                <a:lnTo>
                  <a:pt x="13843" y="15112"/>
                </a:lnTo>
                <a:lnTo>
                  <a:pt x="14477" y="15366"/>
                </a:lnTo>
                <a:lnTo>
                  <a:pt x="18123" y="17013"/>
                </a:lnTo>
                <a:lnTo>
                  <a:pt x="17652" y="16637"/>
                </a:lnTo>
                <a:lnTo>
                  <a:pt x="32173" y="16637"/>
                </a:lnTo>
                <a:lnTo>
                  <a:pt x="31114" y="16001"/>
                </a:lnTo>
                <a:lnTo>
                  <a:pt x="28575" y="14224"/>
                </a:lnTo>
                <a:lnTo>
                  <a:pt x="25272" y="12318"/>
                </a:lnTo>
                <a:lnTo>
                  <a:pt x="25412" y="12318"/>
                </a:lnTo>
                <a:lnTo>
                  <a:pt x="22771" y="10287"/>
                </a:lnTo>
                <a:lnTo>
                  <a:pt x="21843" y="9651"/>
                </a:lnTo>
                <a:lnTo>
                  <a:pt x="19875" y="8762"/>
                </a:lnTo>
                <a:lnTo>
                  <a:pt x="5461" y="8762"/>
                </a:lnTo>
                <a:lnTo>
                  <a:pt x="5015" y="8499"/>
                </a:lnTo>
                <a:close/>
              </a:path>
              <a:path w="38100" h="29210">
                <a:moveTo>
                  <a:pt x="25412" y="12318"/>
                </a:moveTo>
                <a:lnTo>
                  <a:pt x="25272" y="12318"/>
                </a:lnTo>
                <a:lnTo>
                  <a:pt x="25933" y="12700"/>
                </a:lnTo>
                <a:lnTo>
                  <a:pt x="25412" y="12318"/>
                </a:lnTo>
                <a:close/>
              </a:path>
              <a:path w="38100" h="29210">
                <a:moveTo>
                  <a:pt x="4720" y="8127"/>
                </a:moveTo>
                <a:lnTo>
                  <a:pt x="5015" y="8499"/>
                </a:lnTo>
                <a:lnTo>
                  <a:pt x="5461" y="8762"/>
                </a:lnTo>
                <a:lnTo>
                  <a:pt x="4720" y="8127"/>
                </a:lnTo>
                <a:close/>
              </a:path>
              <a:path w="38100" h="29210">
                <a:moveTo>
                  <a:pt x="18469" y="8127"/>
                </a:moveTo>
                <a:lnTo>
                  <a:pt x="4720" y="8127"/>
                </a:lnTo>
                <a:lnTo>
                  <a:pt x="5461" y="8762"/>
                </a:lnTo>
                <a:lnTo>
                  <a:pt x="19875" y="8762"/>
                </a:lnTo>
                <a:lnTo>
                  <a:pt x="18469" y="8127"/>
                </a:lnTo>
                <a:close/>
              </a:path>
              <a:path w="38100" h="29210">
                <a:moveTo>
                  <a:pt x="6222" y="0"/>
                </a:moveTo>
                <a:lnTo>
                  <a:pt x="2286" y="380"/>
                </a:lnTo>
                <a:lnTo>
                  <a:pt x="1174" y="1269"/>
                </a:lnTo>
                <a:lnTo>
                  <a:pt x="507" y="1650"/>
                </a:lnTo>
                <a:lnTo>
                  <a:pt x="0" y="2666"/>
                </a:lnTo>
                <a:lnTo>
                  <a:pt x="0" y="4699"/>
                </a:lnTo>
                <a:lnTo>
                  <a:pt x="507" y="5714"/>
                </a:lnTo>
                <a:lnTo>
                  <a:pt x="1396" y="6223"/>
                </a:lnTo>
                <a:lnTo>
                  <a:pt x="2434" y="7112"/>
                </a:lnTo>
                <a:lnTo>
                  <a:pt x="2666" y="7112"/>
                </a:lnTo>
                <a:lnTo>
                  <a:pt x="5015" y="8499"/>
                </a:lnTo>
                <a:lnTo>
                  <a:pt x="4684" y="8127"/>
                </a:lnTo>
                <a:lnTo>
                  <a:pt x="18414" y="8127"/>
                </a:lnTo>
                <a:lnTo>
                  <a:pt x="15239" y="5968"/>
                </a:lnTo>
                <a:lnTo>
                  <a:pt x="12714" y="4317"/>
                </a:lnTo>
                <a:lnTo>
                  <a:pt x="12572" y="4317"/>
                </a:lnTo>
                <a:lnTo>
                  <a:pt x="11937" y="3810"/>
                </a:lnTo>
                <a:lnTo>
                  <a:pt x="12065" y="3810"/>
                </a:lnTo>
                <a:lnTo>
                  <a:pt x="10413" y="2158"/>
                </a:lnTo>
                <a:lnTo>
                  <a:pt x="9143" y="1269"/>
                </a:lnTo>
                <a:lnTo>
                  <a:pt x="6222" y="0"/>
                </a:lnTo>
                <a:close/>
              </a:path>
              <a:path w="38100" h="29210">
                <a:moveTo>
                  <a:pt x="12304" y="4049"/>
                </a:moveTo>
                <a:lnTo>
                  <a:pt x="12572" y="4317"/>
                </a:lnTo>
                <a:lnTo>
                  <a:pt x="12714" y="4317"/>
                </a:lnTo>
                <a:lnTo>
                  <a:pt x="12304" y="4049"/>
                </a:lnTo>
                <a:close/>
              </a:path>
              <a:path w="38100" h="29210">
                <a:moveTo>
                  <a:pt x="12065" y="3810"/>
                </a:moveTo>
                <a:lnTo>
                  <a:pt x="11937" y="3810"/>
                </a:lnTo>
                <a:lnTo>
                  <a:pt x="12304" y="4049"/>
                </a:lnTo>
                <a:lnTo>
                  <a:pt x="12065" y="3810"/>
                </a:lnTo>
                <a:close/>
              </a:path>
            </a:pathLst>
          </a:custGeom>
          <a:solidFill>
            <a:srgbClr val="FF0000"/>
          </a:solidFill>
        </p:spPr>
        <p:txBody>
          <a:bodyPr wrap="square" lIns="0" tIns="0" rIns="0" bIns="0" rtlCol="0"/>
          <a:lstStyle/>
          <a:p>
            <a:endParaRPr/>
          </a:p>
        </p:txBody>
      </p:sp>
      <p:sp>
        <p:nvSpPr>
          <p:cNvPr id="5" name="object 5"/>
          <p:cNvSpPr/>
          <p:nvPr/>
        </p:nvSpPr>
        <p:spPr>
          <a:xfrm>
            <a:off x="2793364" y="4824603"/>
            <a:ext cx="22225" cy="27940"/>
          </a:xfrm>
          <a:custGeom>
            <a:avLst/>
            <a:gdLst/>
            <a:ahLst/>
            <a:cxnLst/>
            <a:rect l="l" t="t" r="r" b="b"/>
            <a:pathLst>
              <a:path w="22225" h="27939">
                <a:moveTo>
                  <a:pt x="21174" y="25781"/>
                </a:moveTo>
                <a:lnTo>
                  <a:pt x="14605" y="25781"/>
                </a:lnTo>
                <a:lnTo>
                  <a:pt x="16891" y="27051"/>
                </a:lnTo>
                <a:lnTo>
                  <a:pt x="18415" y="27813"/>
                </a:lnTo>
                <a:lnTo>
                  <a:pt x="20193" y="27305"/>
                </a:lnTo>
                <a:lnTo>
                  <a:pt x="21174" y="25781"/>
                </a:lnTo>
                <a:close/>
              </a:path>
              <a:path w="22225" h="27939">
                <a:moveTo>
                  <a:pt x="16293" y="18831"/>
                </a:moveTo>
                <a:lnTo>
                  <a:pt x="16764" y="19431"/>
                </a:lnTo>
                <a:lnTo>
                  <a:pt x="7732" y="19431"/>
                </a:lnTo>
                <a:lnTo>
                  <a:pt x="8636" y="20447"/>
                </a:lnTo>
                <a:lnTo>
                  <a:pt x="8248" y="20447"/>
                </a:lnTo>
                <a:lnTo>
                  <a:pt x="9017" y="21844"/>
                </a:lnTo>
                <a:lnTo>
                  <a:pt x="9525" y="22352"/>
                </a:lnTo>
                <a:lnTo>
                  <a:pt x="11049" y="24130"/>
                </a:lnTo>
                <a:lnTo>
                  <a:pt x="12573" y="25146"/>
                </a:lnTo>
                <a:lnTo>
                  <a:pt x="15112" y="26035"/>
                </a:lnTo>
                <a:lnTo>
                  <a:pt x="14605" y="25781"/>
                </a:lnTo>
                <a:lnTo>
                  <a:pt x="21174" y="25781"/>
                </a:lnTo>
                <a:lnTo>
                  <a:pt x="22098" y="24511"/>
                </a:lnTo>
                <a:lnTo>
                  <a:pt x="21717" y="22733"/>
                </a:lnTo>
                <a:lnTo>
                  <a:pt x="20447" y="21590"/>
                </a:lnTo>
                <a:lnTo>
                  <a:pt x="18923" y="20447"/>
                </a:lnTo>
                <a:lnTo>
                  <a:pt x="8636" y="20447"/>
                </a:lnTo>
                <a:lnTo>
                  <a:pt x="8064" y="20066"/>
                </a:lnTo>
                <a:lnTo>
                  <a:pt x="18415" y="20066"/>
                </a:lnTo>
                <a:lnTo>
                  <a:pt x="17907" y="19558"/>
                </a:lnTo>
                <a:lnTo>
                  <a:pt x="16293" y="18831"/>
                </a:lnTo>
                <a:close/>
              </a:path>
              <a:path w="22225" h="27939">
                <a:moveTo>
                  <a:pt x="7845" y="19558"/>
                </a:moveTo>
                <a:lnTo>
                  <a:pt x="8064" y="20066"/>
                </a:lnTo>
                <a:lnTo>
                  <a:pt x="8636" y="20447"/>
                </a:lnTo>
                <a:lnTo>
                  <a:pt x="7845" y="19558"/>
                </a:lnTo>
                <a:close/>
              </a:path>
              <a:path w="22225" h="27939">
                <a:moveTo>
                  <a:pt x="10014" y="9779"/>
                </a:moveTo>
                <a:lnTo>
                  <a:pt x="1397" y="9779"/>
                </a:lnTo>
                <a:lnTo>
                  <a:pt x="2793" y="11684"/>
                </a:lnTo>
                <a:lnTo>
                  <a:pt x="2032" y="11684"/>
                </a:lnTo>
                <a:lnTo>
                  <a:pt x="2730" y="13081"/>
                </a:lnTo>
                <a:lnTo>
                  <a:pt x="2794" y="13208"/>
                </a:lnTo>
                <a:lnTo>
                  <a:pt x="2921" y="13462"/>
                </a:lnTo>
                <a:lnTo>
                  <a:pt x="3048" y="13843"/>
                </a:lnTo>
                <a:lnTo>
                  <a:pt x="3810" y="15240"/>
                </a:lnTo>
                <a:lnTo>
                  <a:pt x="4445" y="16637"/>
                </a:lnTo>
                <a:lnTo>
                  <a:pt x="5207" y="17653"/>
                </a:lnTo>
                <a:lnTo>
                  <a:pt x="6731" y="19050"/>
                </a:lnTo>
                <a:lnTo>
                  <a:pt x="7112" y="19431"/>
                </a:lnTo>
                <a:lnTo>
                  <a:pt x="8064" y="20066"/>
                </a:lnTo>
                <a:lnTo>
                  <a:pt x="7759" y="19558"/>
                </a:lnTo>
                <a:lnTo>
                  <a:pt x="7689" y="19431"/>
                </a:lnTo>
                <a:lnTo>
                  <a:pt x="16764" y="19431"/>
                </a:lnTo>
                <a:lnTo>
                  <a:pt x="15367" y="18415"/>
                </a:lnTo>
                <a:lnTo>
                  <a:pt x="15965" y="18415"/>
                </a:lnTo>
                <a:lnTo>
                  <a:pt x="15367" y="17653"/>
                </a:lnTo>
                <a:lnTo>
                  <a:pt x="14852" y="16637"/>
                </a:lnTo>
                <a:lnTo>
                  <a:pt x="14224" y="15494"/>
                </a:lnTo>
                <a:lnTo>
                  <a:pt x="13335" y="14351"/>
                </a:lnTo>
                <a:lnTo>
                  <a:pt x="11937" y="13208"/>
                </a:lnTo>
                <a:lnTo>
                  <a:pt x="11811" y="13081"/>
                </a:lnTo>
                <a:lnTo>
                  <a:pt x="11557" y="13081"/>
                </a:lnTo>
                <a:lnTo>
                  <a:pt x="10795" y="12065"/>
                </a:lnTo>
                <a:lnTo>
                  <a:pt x="11002" y="12065"/>
                </a:lnTo>
                <a:lnTo>
                  <a:pt x="10795" y="11684"/>
                </a:lnTo>
                <a:lnTo>
                  <a:pt x="2793" y="11684"/>
                </a:lnTo>
                <a:lnTo>
                  <a:pt x="1778" y="10922"/>
                </a:lnTo>
                <a:lnTo>
                  <a:pt x="10477" y="10922"/>
                </a:lnTo>
                <a:lnTo>
                  <a:pt x="10014" y="9779"/>
                </a:lnTo>
                <a:close/>
              </a:path>
              <a:path w="22225" h="27939">
                <a:moveTo>
                  <a:pt x="15367" y="18415"/>
                </a:moveTo>
                <a:lnTo>
                  <a:pt x="16764" y="19431"/>
                </a:lnTo>
                <a:lnTo>
                  <a:pt x="16293" y="18831"/>
                </a:lnTo>
                <a:lnTo>
                  <a:pt x="15367" y="18415"/>
                </a:lnTo>
                <a:close/>
              </a:path>
              <a:path w="22225" h="27939">
                <a:moveTo>
                  <a:pt x="15965" y="18415"/>
                </a:moveTo>
                <a:lnTo>
                  <a:pt x="15367" y="18415"/>
                </a:lnTo>
                <a:lnTo>
                  <a:pt x="16293" y="18831"/>
                </a:lnTo>
                <a:lnTo>
                  <a:pt x="15965" y="18415"/>
                </a:lnTo>
                <a:close/>
              </a:path>
              <a:path w="22225" h="27939">
                <a:moveTo>
                  <a:pt x="10795" y="12065"/>
                </a:moveTo>
                <a:lnTo>
                  <a:pt x="11557" y="13081"/>
                </a:lnTo>
                <a:lnTo>
                  <a:pt x="11811" y="13081"/>
                </a:lnTo>
                <a:lnTo>
                  <a:pt x="10795" y="12065"/>
                </a:lnTo>
                <a:close/>
              </a:path>
              <a:path w="22225" h="27939">
                <a:moveTo>
                  <a:pt x="11002" y="12065"/>
                </a:moveTo>
                <a:lnTo>
                  <a:pt x="10795" y="12065"/>
                </a:lnTo>
                <a:lnTo>
                  <a:pt x="11811" y="13081"/>
                </a:lnTo>
                <a:lnTo>
                  <a:pt x="11557" y="13081"/>
                </a:lnTo>
                <a:lnTo>
                  <a:pt x="11002" y="12065"/>
                </a:lnTo>
                <a:close/>
              </a:path>
              <a:path w="22225" h="27939">
                <a:moveTo>
                  <a:pt x="1397" y="9779"/>
                </a:moveTo>
                <a:lnTo>
                  <a:pt x="1651" y="10541"/>
                </a:lnTo>
                <a:lnTo>
                  <a:pt x="1778" y="10922"/>
                </a:lnTo>
                <a:lnTo>
                  <a:pt x="2793" y="11684"/>
                </a:lnTo>
                <a:lnTo>
                  <a:pt x="1397" y="9779"/>
                </a:lnTo>
                <a:close/>
              </a:path>
              <a:path w="22225" h="27939">
                <a:moveTo>
                  <a:pt x="5461" y="0"/>
                </a:moveTo>
                <a:lnTo>
                  <a:pt x="3556" y="254"/>
                </a:lnTo>
                <a:lnTo>
                  <a:pt x="2180" y="1778"/>
                </a:lnTo>
                <a:lnTo>
                  <a:pt x="1016" y="3175"/>
                </a:lnTo>
                <a:lnTo>
                  <a:pt x="0" y="5741"/>
                </a:lnTo>
                <a:lnTo>
                  <a:pt x="0" y="7620"/>
                </a:lnTo>
                <a:lnTo>
                  <a:pt x="1572" y="10541"/>
                </a:lnTo>
                <a:lnTo>
                  <a:pt x="1524" y="10160"/>
                </a:lnTo>
                <a:lnTo>
                  <a:pt x="1397" y="9779"/>
                </a:lnTo>
                <a:lnTo>
                  <a:pt x="10014" y="9779"/>
                </a:lnTo>
                <a:lnTo>
                  <a:pt x="9652" y="8763"/>
                </a:lnTo>
                <a:lnTo>
                  <a:pt x="9525" y="8636"/>
                </a:lnTo>
                <a:lnTo>
                  <a:pt x="9162" y="7620"/>
                </a:lnTo>
                <a:lnTo>
                  <a:pt x="8001" y="7620"/>
                </a:lnTo>
                <a:lnTo>
                  <a:pt x="6223" y="4191"/>
                </a:lnTo>
                <a:lnTo>
                  <a:pt x="8944" y="4191"/>
                </a:lnTo>
                <a:lnTo>
                  <a:pt x="9143" y="3683"/>
                </a:lnTo>
                <a:lnTo>
                  <a:pt x="8509" y="1778"/>
                </a:lnTo>
                <a:lnTo>
                  <a:pt x="5461" y="0"/>
                </a:lnTo>
                <a:close/>
              </a:path>
              <a:path w="22225" h="27939">
                <a:moveTo>
                  <a:pt x="8001" y="6858"/>
                </a:moveTo>
                <a:lnTo>
                  <a:pt x="7803" y="7239"/>
                </a:lnTo>
                <a:lnTo>
                  <a:pt x="8001" y="7620"/>
                </a:lnTo>
                <a:lnTo>
                  <a:pt x="8001" y="6858"/>
                </a:lnTo>
                <a:close/>
              </a:path>
              <a:path w="22225" h="27939">
                <a:moveTo>
                  <a:pt x="8223" y="6025"/>
                </a:moveTo>
                <a:lnTo>
                  <a:pt x="8001" y="6592"/>
                </a:lnTo>
                <a:lnTo>
                  <a:pt x="8001" y="7620"/>
                </a:lnTo>
                <a:lnTo>
                  <a:pt x="9162" y="7620"/>
                </a:lnTo>
                <a:lnTo>
                  <a:pt x="8890" y="6858"/>
                </a:lnTo>
                <a:lnTo>
                  <a:pt x="8223" y="6025"/>
                </a:lnTo>
                <a:close/>
              </a:path>
              <a:path w="22225" h="27939">
                <a:moveTo>
                  <a:pt x="6223" y="4191"/>
                </a:moveTo>
                <a:lnTo>
                  <a:pt x="7803" y="7239"/>
                </a:lnTo>
                <a:lnTo>
                  <a:pt x="7854" y="6592"/>
                </a:lnTo>
                <a:lnTo>
                  <a:pt x="7949" y="6025"/>
                </a:lnTo>
                <a:lnTo>
                  <a:pt x="7996" y="5741"/>
                </a:lnTo>
                <a:lnTo>
                  <a:pt x="7366" y="4953"/>
                </a:lnTo>
                <a:lnTo>
                  <a:pt x="6223" y="4191"/>
                </a:lnTo>
                <a:close/>
              </a:path>
              <a:path w="22225" h="27939">
                <a:moveTo>
                  <a:pt x="8001" y="6025"/>
                </a:moveTo>
                <a:lnTo>
                  <a:pt x="7854" y="6592"/>
                </a:lnTo>
                <a:lnTo>
                  <a:pt x="7810" y="6858"/>
                </a:lnTo>
                <a:lnTo>
                  <a:pt x="8001" y="6592"/>
                </a:lnTo>
                <a:lnTo>
                  <a:pt x="8001" y="6025"/>
                </a:lnTo>
                <a:close/>
              </a:path>
              <a:path w="22225" h="27939">
                <a:moveTo>
                  <a:pt x="7996" y="5741"/>
                </a:moveTo>
                <a:lnTo>
                  <a:pt x="8001" y="6592"/>
                </a:lnTo>
                <a:lnTo>
                  <a:pt x="8223" y="6025"/>
                </a:lnTo>
                <a:lnTo>
                  <a:pt x="7996" y="5741"/>
                </a:lnTo>
                <a:close/>
              </a:path>
              <a:path w="22225" h="27939">
                <a:moveTo>
                  <a:pt x="8944" y="4191"/>
                </a:moveTo>
                <a:lnTo>
                  <a:pt x="6223" y="4191"/>
                </a:lnTo>
                <a:lnTo>
                  <a:pt x="7366" y="4953"/>
                </a:lnTo>
                <a:lnTo>
                  <a:pt x="8223" y="6025"/>
                </a:lnTo>
                <a:lnTo>
                  <a:pt x="8944" y="4191"/>
                </a:lnTo>
                <a:close/>
              </a:path>
            </a:pathLst>
          </a:custGeom>
          <a:solidFill>
            <a:srgbClr val="FF0000"/>
          </a:solidFill>
        </p:spPr>
        <p:txBody>
          <a:bodyPr wrap="square" lIns="0" tIns="0" rIns="0" bIns="0" rtlCol="0"/>
          <a:lstStyle/>
          <a:p>
            <a:endParaRPr/>
          </a:p>
        </p:txBody>
      </p:sp>
      <p:sp>
        <p:nvSpPr>
          <p:cNvPr id="6" name="object 6"/>
          <p:cNvSpPr/>
          <p:nvPr/>
        </p:nvSpPr>
        <p:spPr>
          <a:xfrm>
            <a:off x="3903091" y="2145791"/>
            <a:ext cx="614680" cy="57785"/>
          </a:xfrm>
          <a:custGeom>
            <a:avLst/>
            <a:gdLst/>
            <a:ahLst/>
            <a:cxnLst/>
            <a:rect l="l" t="t" r="r" b="b"/>
            <a:pathLst>
              <a:path w="614679" h="57785">
                <a:moveTo>
                  <a:pt x="612711" y="12573"/>
                </a:moveTo>
                <a:lnTo>
                  <a:pt x="612241" y="13081"/>
                </a:lnTo>
                <a:lnTo>
                  <a:pt x="611759" y="13716"/>
                </a:lnTo>
                <a:lnTo>
                  <a:pt x="612521" y="13081"/>
                </a:lnTo>
                <a:lnTo>
                  <a:pt x="612711" y="12573"/>
                </a:lnTo>
                <a:close/>
              </a:path>
              <a:path w="614679" h="57785">
                <a:moveTo>
                  <a:pt x="614387" y="7543"/>
                </a:moveTo>
                <a:lnTo>
                  <a:pt x="614299" y="4953"/>
                </a:lnTo>
                <a:lnTo>
                  <a:pt x="612648" y="3187"/>
                </a:lnTo>
                <a:lnTo>
                  <a:pt x="612648" y="8890"/>
                </a:lnTo>
                <a:lnTo>
                  <a:pt x="611263" y="8890"/>
                </a:lnTo>
                <a:lnTo>
                  <a:pt x="610489" y="8890"/>
                </a:lnTo>
                <a:lnTo>
                  <a:pt x="609638" y="8686"/>
                </a:lnTo>
                <a:lnTo>
                  <a:pt x="609727" y="8318"/>
                </a:lnTo>
                <a:lnTo>
                  <a:pt x="610895" y="8547"/>
                </a:lnTo>
                <a:lnTo>
                  <a:pt x="612648" y="8890"/>
                </a:lnTo>
                <a:lnTo>
                  <a:pt x="612648" y="3187"/>
                </a:lnTo>
                <a:lnTo>
                  <a:pt x="610743" y="1143"/>
                </a:lnTo>
                <a:lnTo>
                  <a:pt x="610108" y="1143"/>
                </a:lnTo>
                <a:lnTo>
                  <a:pt x="608838" y="1397"/>
                </a:lnTo>
                <a:lnTo>
                  <a:pt x="608203" y="1651"/>
                </a:lnTo>
                <a:lnTo>
                  <a:pt x="607606" y="1879"/>
                </a:lnTo>
                <a:lnTo>
                  <a:pt x="606933" y="1143"/>
                </a:lnTo>
                <a:lnTo>
                  <a:pt x="604266" y="0"/>
                </a:lnTo>
                <a:lnTo>
                  <a:pt x="603072" y="0"/>
                </a:lnTo>
                <a:lnTo>
                  <a:pt x="603072" y="7239"/>
                </a:lnTo>
                <a:lnTo>
                  <a:pt x="602869" y="6858"/>
                </a:lnTo>
                <a:lnTo>
                  <a:pt x="602932" y="7391"/>
                </a:lnTo>
                <a:lnTo>
                  <a:pt x="602729" y="7340"/>
                </a:lnTo>
                <a:lnTo>
                  <a:pt x="602551" y="7302"/>
                </a:lnTo>
                <a:lnTo>
                  <a:pt x="602678" y="7239"/>
                </a:lnTo>
                <a:lnTo>
                  <a:pt x="602869" y="7239"/>
                </a:lnTo>
                <a:lnTo>
                  <a:pt x="602869" y="6858"/>
                </a:lnTo>
                <a:lnTo>
                  <a:pt x="602500" y="6680"/>
                </a:lnTo>
                <a:lnTo>
                  <a:pt x="602500" y="7213"/>
                </a:lnTo>
                <a:lnTo>
                  <a:pt x="602234" y="6858"/>
                </a:lnTo>
                <a:lnTo>
                  <a:pt x="602488" y="7112"/>
                </a:lnTo>
                <a:lnTo>
                  <a:pt x="602500" y="6680"/>
                </a:lnTo>
                <a:lnTo>
                  <a:pt x="602996" y="6870"/>
                </a:lnTo>
                <a:lnTo>
                  <a:pt x="603072" y="7239"/>
                </a:lnTo>
                <a:lnTo>
                  <a:pt x="603072" y="0"/>
                </a:lnTo>
                <a:lnTo>
                  <a:pt x="600202" y="0"/>
                </a:lnTo>
                <a:lnTo>
                  <a:pt x="599186" y="254"/>
                </a:lnTo>
                <a:lnTo>
                  <a:pt x="598551" y="508"/>
                </a:lnTo>
                <a:lnTo>
                  <a:pt x="596798" y="1143"/>
                </a:lnTo>
                <a:lnTo>
                  <a:pt x="597065" y="1143"/>
                </a:lnTo>
                <a:lnTo>
                  <a:pt x="596265" y="2286"/>
                </a:lnTo>
                <a:lnTo>
                  <a:pt x="596341" y="5207"/>
                </a:lnTo>
                <a:lnTo>
                  <a:pt x="596861" y="6045"/>
                </a:lnTo>
                <a:lnTo>
                  <a:pt x="595769" y="5765"/>
                </a:lnTo>
                <a:lnTo>
                  <a:pt x="595769" y="12573"/>
                </a:lnTo>
                <a:lnTo>
                  <a:pt x="479983" y="12573"/>
                </a:lnTo>
                <a:lnTo>
                  <a:pt x="486029" y="12192"/>
                </a:lnTo>
                <a:lnTo>
                  <a:pt x="532384" y="10668"/>
                </a:lnTo>
                <a:lnTo>
                  <a:pt x="575741" y="10668"/>
                </a:lnTo>
                <a:lnTo>
                  <a:pt x="583742" y="11430"/>
                </a:lnTo>
                <a:lnTo>
                  <a:pt x="589622" y="11430"/>
                </a:lnTo>
                <a:lnTo>
                  <a:pt x="593344" y="11899"/>
                </a:lnTo>
                <a:lnTo>
                  <a:pt x="593153" y="11899"/>
                </a:lnTo>
                <a:lnTo>
                  <a:pt x="593699" y="12039"/>
                </a:lnTo>
                <a:lnTo>
                  <a:pt x="595769" y="12573"/>
                </a:lnTo>
                <a:lnTo>
                  <a:pt x="595769" y="5765"/>
                </a:lnTo>
                <a:lnTo>
                  <a:pt x="595122" y="5588"/>
                </a:lnTo>
                <a:lnTo>
                  <a:pt x="595579" y="5588"/>
                </a:lnTo>
                <a:lnTo>
                  <a:pt x="589661" y="4699"/>
                </a:lnTo>
                <a:lnTo>
                  <a:pt x="582930" y="4699"/>
                </a:lnTo>
                <a:lnTo>
                  <a:pt x="575056" y="3937"/>
                </a:lnTo>
                <a:lnTo>
                  <a:pt x="532257" y="3937"/>
                </a:lnTo>
                <a:lnTo>
                  <a:pt x="506412" y="4699"/>
                </a:lnTo>
                <a:lnTo>
                  <a:pt x="477520" y="5588"/>
                </a:lnTo>
                <a:lnTo>
                  <a:pt x="481736" y="5588"/>
                </a:lnTo>
                <a:lnTo>
                  <a:pt x="455561" y="7239"/>
                </a:lnTo>
                <a:lnTo>
                  <a:pt x="454101" y="7239"/>
                </a:lnTo>
                <a:lnTo>
                  <a:pt x="408978" y="8890"/>
                </a:lnTo>
                <a:lnTo>
                  <a:pt x="393319" y="8890"/>
                </a:lnTo>
                <a:lnTo>
                  <a:pt x="350342" y="10668"/>
                </a:lnTo>
                <a:lnTo>
                  <a:pt x="352298" y="10668"/>
                </a:lnTo>
                <a:lnTo>
                  <a:pt x="316712" y="12839"/>
                </a:lnTo>
                <a:lnTo>
                  <a:pt x="312547" y="13081"/>
                </a:lnTo>
                <a:lnTo>
                  <a:pt x="310896" y="13081"/>
                </a:lnTo>
                <a:lnTo>
                  <a:pt x="272923" y="14732"/>
                </a:lnTo>
                <a:lnTo>
                  <a:pt x="226441" y="17907"/>
                </a:lnTo>
                <a:lnTo>
                  <a:pt x="226314" y="17907"/>
                </a:lnTo>
                <a:lnTo>
                  <a:pt x="179197" y="22987"/>
                </a:lnTo>
                <a:lnTo>
                  <a:pt x="130556" y="28829"/>
                </a:lnTo>
                <a:lnTo>
                  <a:pt x="84709" y="36068"/>
                </a:lnTo>
                <a:lnTo>
                  <a:pt x="42164" y="43307"/>
                </a:lnTo>
                <a:lnTo>
                  <a:pt x="2794" y="50927"/>
                </a:lnTo>
                <a:lnTo>
                  <a:pt x="0" y="52959"/>
                </a:lnTo>
                <a:lnTo>
                  <a:pt x="254" y="54737"/>
                </a:lnTo>
                <a:lnTo>
                  <a:pt x="635" y="56388"/>
                </a:lnTo>
                <a:lnTo>
                  <a:pt x="2286" y="57658"/>
                </a:lnTo>
                <a:lnTo>
                  <a:pt x="4064" y="57277"/>
                </a:lnTo>
                <a:lnTo>
                  <a:pt x="43307" y="49784"/>
                </a:lnTo>
                <a:lnTo>
                  <a:pt x="131445" y="35433"/>
                </a:lnTo>
                <a:lnTo>
                  <a:pt x="179832" y="29718"/>
                </a:lnTo>
                <a:lnTo>
                  <a:pt x="227076" y="24638"/>
                </a:lnTo>
                <a:lnTo>
                  <a:pt x="273367" y="21463"/>
                </a:lnTo>
                <a:lnTo>
                  <a:pt x="317119" y="19685"/>
                </a:lnTo>
                <a:lnTo>
                  <a:pt x="356870" y="17145"/>
                </a:lnTo>
                <a:lnTo>
                  <a:pt x="393446" y="15748"/>
                </a:lnTo>
                <a:lnTo>
                  <a:pt x="457835" y="13970"/>
                </a:lnTo>
                <a:lnTo>
                  <a:pt x="471932" y="13081"/>
                </a:lnTo>
                <a:lnTo>
                  <a:pt x="597535" y="13081"/>
                </a:lnTo>
                <a:lnTo>
                  <a:pt x="601599" y="13716"/>
                </a:lnTo>
                <a:lnTo>
                  <a:pt x="604774" y="14351"/>
                </a:lnTo>
                <a:lnTo>
                  <a:pt x="606793" y="14351"/>
                </a:lnTo>
                <a:lnTo>
                  <a:pt x="607072" y="14427"/>
                </a:lnTo>
                <a:lnTo>
                  <a:pt x="607949" y="14732"/>
                </a:lnTo>
                <a:lnTo>
                  <a:pt x="608076" y="14681"/>
                </a:lnTo>
                <a:lnTo>
                  <a:pt x="612051" y="13081"/>
                </a:lnTo>
                <a:lnTo>
                  <a:pt x="612241" y="13081"/>
                </a:lnTo>
                <a:lnTo>
                  <a:pt x="612648" y="12573"/>
                </a:lnTo>
                <a:lnTo>
                  <a:pt x="612863" y="12192"/>
                </a:lnTo>
                <a:lnTo>
                  <a:pt x="613168" y="11430"/>
                </a:lnTo>
                <a:lnTo>
                  <a:pt x="613283" y="11176"/>
                </a:lnTo>
                <a:lnTo>
                  <a:pt x="613384" y="10668"/>
                </a:lnTo>
                <a:lnTo>
                  <a:pt x="613537" y="10668"/>
                </a:lnTo>
                <a:lnTo>
                  <a:pt x="613791" y="9906"/>
                </a:lnTo>
                <a:lnTo>
                  <a:pt x="614045" y="9271"/>
                </a:lnTo>
                <a:lnTo>
                  <a:pt x="614387" y="7543"/>
                </a:lnTo>
                <a:close/>
              </a:path>
            </a:pathLst>
          </a:custGeom>
          <a:solidFill>
            <a:srgbClr val="FF0000"/>
          </a:solidFill>
        </p:spPr>
        <p:txBody>
          <a:bodyPr wrap="square" lIns="0" tIns="0" rIns="0" bIns="0" rtlCol="0"/>
          <a:lstStyle/>
          <a:p>
            <a:endParaRP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B7E54-043E-ACBE-416F-F939EE42CA02}"/>
              </a:ext>
            </a:extLst>
          </p:cNvPr>
          <p:cNvSpPr>
            <a:spLocks noGrp="1"/>
          </p:cNvSpPr>
          <p:nvPr>
            <p:ph type="title"/>
          </p:nvPr>
        </p:nvSpPr>
        <p:spPr>
          <a:xfrm>
            <a:off x="485343" y="280797"/>
            <a:ext cx="11221313" cy="1231106"/>
          </a:xfrm>
        </p:spPr>
        <p:txBody>
          <a:bodyPr/>
          <a:lstStyle/>
          <a:p>
            <a:r>
              <a:rPr lang="en-IN" b="1" i="0" dirty="0">
                <a:solidFill>
                  <a:srgbClr val="1F2328"/>
                </a:solidFill>
                <a:effectLst/>
                <a:latin typeface="-apple-system"/>
              </a:rPr>
              <a:t>Real-World Use Cases</a:t>
            </a:r>
            <a:br>
              <a:rPr lang="en-IN" b="1" i="0" dirty="0">
                <a:solidFill>
                  <a:srgbClr val="1F2328"/>
                </a:solidFill>
                <a:effectLst/>
                <a:latin typeface="-apple-system"/>
              </a:rPr>
            </a:br>
            <a:endParaRPr lang="en-IN" dirty="0"/>
          </a:p>
        </p:txBody>
      </p:sp>
      <p:sp>
        <p:nvSpPr>
          <p:cNvPr id="5" name="TextBox 4">
            <a:extLst>
              <a:ext uri="{FF2B5EF4-FFF2-40B4-BE49-F238E27FC236}">
                <a16:creationId xmlns:a16="http://schemas.microsoft.com/office/drawing/2014/main" id="{6218F35E-85D9-000C-AB51-4A557B8853F6}"/>
              </a:ext>
            </a:extLst>
          </p:cNvPr>
          <p:cNvSpPr txBox="1"/>
          <p:nvPr/>
        </p:nvSpPr>
        <p:spPr>
          <a:xfrm>
            <a:off x="485343" y="1371600"/>
            <a:ext cx="10929417" cy="4524315"/>
          </a:xfrm>
          <a:prstGeom prst="rect">
            <a:avLst/>
          </a:prstGeom>
          <a:noFill/>
        </p:spPr>
        <p:txBody>
          <a:bodyPr wrap="square">
            <a:spAutoFit/>
          </a:bodyPr>
          <a:lstStyle/>
          <a:p>
            <a:pPr algn="l"/>
            <a:r>
              <a:rPr lang="en-IN" sz="1600" b="1" i="0" dirty="0">
                <a:solidFill>
                  <a:srgbClr val="1F2328"/>
                </a:solidFill>
                <a:effectLst/>
                <a:latin typeface="-apple-system"/>
              </a:rPr>
              <a:t>Server Handling Multiple Connections</a:t>
            </a:r>
          </a:p>
          <a:p>
            <a:pPr algn="l"/>
            <a:r>
              <a:rPr lang="en-IN" sz="1600" b="1" i="0" dirty="0">
                <a:solidFill>
                  <a:srgbClr val="1F2328"/>
                </a:solidFill>
                <a:effectLst/>
                <a:latin typeface="-apple-system"/>
              </a:rPr>
              <a:t>Scenario:</a:t>
            </a:r>
            <a:r>
              <a:rPr lang="en-IN" sz="1600" b="0" i="0" dirty="0">
                <a:solidFill>
                  <a:srgbClr val="1F2328"/>
                </a:solidFill>
                <a:effectLst/>
                <a:latin typeface="-apple-system"/>
              </a:rPr>
              <a:t> A server application that processes user requests in parallel.</a:t>
            </a:r>
          </a:p>
          <a:p>
            <a:pPr algn="l">
              <a:buFont typeface="Arial" panose="020B0604020202020204" pitchFamily="34" charset="0"/>
              <a:buChar char="•"/>
            </a:pPr>
            <a:r>
              <a:rPr lang="en-IN" sz="1600" b="1" i="0" dirty="0">
                <a:solidFill>
                  <a:srgbClr val="1F2328"/>
                </a:solidFill>
                <a:effectLst/>
                <a:latin typeface="-apple-system"/>
              </a:rPr>
              <a:t>How it works with </a:t>
            </a:r>
            <a:r>
              <a:rPr lang="en-IN" sz="1600" b="1" i="0" dirty="0" err="1">
                <a:solidFill>
                  <a:srgbClr val="1F2328"/>
                </a:solidFill>
                <a:effectLst/>
                <a:latin typeface="-apple-system"/>
              </a:rPr>
              <a:t>Pthreads</a:t>
            </a:r>
            <a:r>
              <a:rPr lang="en-IN" sz="1600" b="1" i="0" dirty="0">
                <a:solidFill>
                  <a:srgbClr val="1F2328"/>
                </a:solidFill>
                <a:effectLst/>
                <a:latin typeface="-apple-system"/>
              </a:rPr>
              <a:t>:</a:t>
            </a:r>
            <a:endParaRPr lang="en-IN" sz="1600" b="0" i="0" dirty="0">
              <a:solidFill>
                <a:srgbClr val="1F2328"/>
              </a:solidFill>
              <a:effectLst/>
              <a:latin typeface="-apple-system"/>
            </a:endParaRPr>
          </a:p>
          <a:p>
            <a:pPr marL="742950" lvl="1" indent="-285750" algn="l">
              <a:buFont typeface="Arial" panose="020B0604020202020204" pitchFamily="34" charset="0"/>
              <a:buChar char="•"/>
            </a:pPr>
            <a:r>
              <a:rPr lang="en-IN" sz="1600" b="0" i="0" dirty="0">
                <a:solidFill>
                  <a:srgbClr val="1F2328"/>
                </a:solidFill>
                <a:effectLst/>
                <a:latin typeface="-apple-system"/>
              </a:rPr>
              <a:t>The main thread waits for a connection.</a:t>
            </a:r>
          </a:p>
          <a:p>
            <a:pPr marL="742950" lvl="1" indent="-285750" algn="l">
              <a:buFont typeface="Arial" panose="020B0604020202020204" pitchFamily="34" charset="0"/>
              <a:buChar char="•"/>
            </a:pPr>
            <a:r>
              <a:rPr lang="en-IN" sz="1600" b="0" i="0" dirty="0">
                <a:solidFill>
                  <a:srgbClr val="1F2328"/>
                </a:solidFill>
                <a:effectLst/>
                <a:latin typeface="-apple-system"/>
              </a:rPr>
              <a:t>Upon receiving a connection (say from a web browser), the main thread creates a new thread to handle all communication with that client.</a:t>
            </a:r>
          </a:p>
          <a:p>
            <a:pPr marL="742950" lvl="1" indent="-285750" algn="l">
              <a:buFont typeface="Arial" panose="020B0604020202020204" pitchFamily="34" charset="0"/>
              <a:buChar char="•"/>
            </a:pPr>
            <a:r>
              <a:rPr lang="en-IN" sz="1600" b="0" i="0" dirty="0">
                <a:solidFill>
                  <a:srgbClr val="1F2328"/>
                </a:solidFill>
                <a:effectLst/>
                <a:latin typeface="-apple-system"/>
              </a:rPr>
              <a:t>The newly created thread can access global server configuration (like file paths or database credentials) and process the client’s request.</a:t>
            </a:r>
          </a:p>
          <a:p>
            <a:pPr marL="742950" lvl="1" indent="-285750" algn="l">
              <a:buFont typeface="Arial" panose="020B0604020202020204" pitchFamily="34" charset="0"/>
              <a:buChar char="•"/>
            </a:pPr>
            <a:r>
              <a:rPr lang="en-IN" sz="1600" b="0" i="0" dirty="0">
                <a:solidFill>
                  <a:srgbClr val="1F2328"/>
                </a:solidFill>
                <a:effectLst/>
                <a:latin typeface="-apple-system"/>
              </a:rPr>
              <a:t>Once done, the thread either returns or goes into a “thread pool” of reusable threads.</a:t>
            </a:r>
          </a:p>
          <a:p>
            <a:pPr marL="742950" lvl="1" indent="-285750" algn="l">
              <a:buFont typeface="Arial" panose="020B0604020202020204" pitchFamily="34" charset="0"/>
              <a:buChar char="•"/>
            </a:pPr>
            <a:endParaRPr lang="en-IN" sz="1600" dirty="0">
              <a:solidFill>
                <a:srgbClr val="1F2328"/>
              </a:solidFill>
              <a:latin typeface="-apple-system"/>
            </a:endParaRPr>
          </a:p>
          <a:p>
            <a:pPr marL="742950" lvl="1" indent="-285750" algn="l">
              <a:buFont typeface="Arial" panose="020B0604020202020204" pitchFamily="34" charset="0"/>
              <a:buChar char="•"/>
            </a:pPr>
            <a:endParaRPr lang="en-IN" sz="1600" b="0" i="0" dirty="0">
              <a:solidFill>
                <a:srgbClr val="1F2328"/>
              </a:solidFill>
              <a:effectLst/>
              <a:latin typeface="-apple-system"/>
            </a:endParaRPr>
          </a:p>
          <a:p>
            <a:pPr algn="l"/>
            <a:r>
              <a:rPr lang="en-IN" sz="1600" b="1" i="0" dirty="0">
                <a:solidFill>
                  <a:srgbClr val="1F2328"/>
                </a:solidFill>
                <a:effectLst/>
                <a:latin typeface="-apple-system"/>
              </a:rPr>
              <a:t>Numerical Simulations / Data Analysis</a:t>
            </a:r>
          </a:p>
          <a:p>
            <a:pPr algn="l"/>
            <a:r>
              <a:rPr lang="en-IN" sz="1600" b="1" i="0" dirty="0">
                <a:solidFill>
                  <a:srgbClr val="1F2328"/>
                </a:solidFill>
                <a:effectLst/>
                <a:latin typeface="-apple-system"/>
              </a:rPr>
              <a:t>Scenario:</a:t>
            </a:r>
            <a:r>
              <a:rPr lang="en-IN" sz="1600" b="0" i="0" dirty="0">
                <a:solidFill>
                  <a:srgbClr val="1F2328"/>
                </a:solidFill>
                <a:effectLst/>
                <a:latin typeface="-apple-system"/>
              </a:rPr>
              <a:t> You have a large dataset and a mathematical simulation that needs to iterate over each data point.</a:t>
            </a:r>
          </a:p>
          <a:p>
            <a:pPr algn="l">
              <a:buFont typeface="Arial" panose="020B0604020202020204" pitchFamily="34" charset="0"/>
              <a:buChar char="•"/>
            </a:pPr>
            <a:r>
              <a:rPr lang="en-IN" sz="1600" b="1" i="0" dirty="0">
                <a:solidFill>
                  <a:srgbClr val="1F2328"/>
                </a:solidFill>
                <a:effectLst/>
                <a:latin typeface="-apple-system"/>
              </a:rPr>
              <a:t>Example:</a:t>
            </a:r>
            <a:r>
              <a:rPr lang="en-IN" sz="1600" b="0" i="0" dirty="0">
                <a:solidFill>
                  <a:srgbClr val="1F2328"/>
                </a:solidFill>
                <a:effectLst/>
                <a:latin typeface="-apple-system"/>
              </a:rPr>
              <a:t> Climate </a:t>
            </a:r>
            <a:r>
              <a:rPr lang="en-IN" sz="1600" b="0" i="0" dirty="0" err="1">
                <a:solidFill>
                  <a:srgbClr val="1F2328"/>
                </a:solidFill>
                <a:effectLst/>
                <a:latin typeface="-apple-system"/>
              </a:rPr>
              <a:t>modeling</a:t>
            </a:r>
            <a:r>
              <a:rPr lang="en-IN" sz="1600" b="0" i="0" dirty="0">
                <a:solidFill>
                  <a:srgbClr val="1F2328"/>
                </a:solidFill>
                <a:effectLst/>
                <a:latin typeface="-apple-system"/>
              </a:rPr>
              <a:t>, where each thread processes a portion of a 2D or 3D grid (temperature, pressure, etc.).</a:t>
            </a:r>
          </a:p>
          <a:p>
            <a:pPr algn="l">
              <a:buFont typeface="Arial" panose="020B0604020202020204" pitchFamily="34" charset="0"/>
              <a:buChar char="•"/>
            </a:pPr>
            <a:r>
              <a:rPr lang="en-IN" sz="1600" b="1" i="0" dirty="0">
                <a:solidFill>
                  <a:srgbClr val="1F2328"/>
                </a:solidFill>
                <a:effectLst/>
                <a:latin typeface="-apple-system"/>
              </a:rPr>
              <a:t>How it works with </a:t>
            </a:r>
            <a:r>
              <a:rPr lang="en-IN" sz="1600" b="1" i="0" dirty="0" err="1">
                <a:solidFill>
                  <a:srgbClr val="1F2328"/>
                </a:solidFill>
                <a:effectLst/>
                <a:latin typeface="-apple-system"/>
              </a:rPr>
              <a:t>Pthreads</a:t>
            </a:r>
            <a:r>
              <a:rPr lang="en-IN" sz="1600" b="1" i="0" dirty="0">
                <a:solidFill>
                  <a:srgbClr val="1F2328"/>
                </a:solidFill>
                <a:effectLst/>
                <a:latin typeface="-apple-system"/>
              </a:rPr>
              <a:t>:</a:t>
            </a:r>
            <a:endParaRPr lang="en-IN" sz="1600" b="0" i="0" dirty="0">
              <a:solidFill>
                <a:srgbClr val="1F2328"/>
              </a:solidFill>
              <a:effectLst/>
              <a:latin typeface="-apple-system"/>
            </a:endParaRPr>
          </a:p>
          <a:p>
            <a:pPr marL="742950" lvl="1" indent="-285750" algn="l">
              <a:buFont typeface="Arial" panose="020B0604020202020204" pitchFamily="34" charset="0"/>
              <a:buChar char="•"/>
            </a:pPr>
            <a:r>
              <a:rPr lang="en-IN" sz="1600" b="0" i="0" dirty="0">
                <a:solidFill>
                  <a:srgbClr val="1F2328"/>
                </a:solidFill>
                <a:effectLst/>
                <a:latin typeface="-apple-system"/>
              </a:rPr>
              <a:t>Global variables might store the entire simulation grid.</a:t>
            </a:r>
          </a:p>
          <a:p>
            <a:pPr marL="742950" lvl="1" indent="-285750" algn="l">
              <a:buFont typeface="Arial" panose="020B0604020202020204" pitchFamily="34" charset="0"/>
              <a:buChar char="•"/>
            </a:pPr>
            <a:r>
              <a:rPr lang="en-IN" sz="1600" b="0" i="0" dirty="0">
                <a:solidFill>
                  <a:srgbClr val="1F2328"/>
                </a:solidFill>
                <a:effectLst/>
                <a:latin typeface="-apple-system"/>
              </a:rPr>
              <a:t>Each thread is assigned a subset of the grid (e.g., rows 100–199).</a:t>
            </a:r>
          </a:p>
          <a:p>
            <a:pPr marL="742950" lvl="1" indent="-285750" algn="l">
              <a:buFont typeface="Arial" panose="020B0604020202020204" pitchFamily="34" charset="0"/>
              <a:buChar char="•"/>
            </a:pPr>
            <a:r>
              <a:rPr lang="en-IN" sz="1600" b="0" i="0" dirty="0">
                <a:solidFill>
                  <a:srgbClr val="1F2328"/>
                </a:solidFill>
                <a:effectLst/>
                <a:latin typeface="-apple-system"/>
              </a:rPr>
              <a:t>They all run the same function, but use their “rank” to figure out which part of the data to process.</a:t>
            </a:r>
          </a:p>
        </p:txBody>
      </p:sp>
    </p:spTree>
    <p:extLst>
      <p:ext uri="{BB962C8B-B14F-4D97-AF65-F5344CB8AC3E}">
        <p14:creationId xmlns:p14="http://schemas.microsoft.com/office/powerpoint/2010/main" val="22184095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7BE09-214E-B30A-6F42-AFC61E3C1B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A65657-9E00-7F11-E976-E975176720CD}"/>
              </a:ext>
            </a:extLst>
          </p:cNvPr>
          <p:cNvSpPr>
            <a:spLocks noGrp="1"/>
          </p:cNvSpPr>
          <p:nvPr>
            <p:ph type="title"/>
          </p:nvPr>
        </p:nvSpPr>
        <p:spPr>
          <a:xfrm>
            <a:off x="485343" y="280797"/>
            <a:ext cx="11221313" cy="1231106"/>
          </a:xfrm>
        </p:spPr>
        <p:txBody>
          <a:bodyPr/>
          <a:lstStyle/>
          <a:p>
            <a:r>
              <a:rPr lang="en-IN" b="1" i="0" dirty="0">
                <a:solidFill>
                  <a:srgbClr val="1F2328"/>
                </a:solidFill>
                <a:effectLst/>
                <a:latin typeface="-apple-system"/>
              </a:rPr>
              <a:t>Real-World Use Cases</a:t>
            </a:r>
            <a:br>
              <a:rPr lang="en-IN" b="1" i="0" dirty="0">
                <a:solidFill>
                  <a:srgbClr val="1F2328"/>
                </a:solidFill>
                <a:effectLst/>
                <a:latin typeface="-apple-system"/>
              </a:rPr>
            </a:br>
            <a:endParaRPr lang="en-IN" dirty="0"/>
          </a:p>
        </p:txBody>
      </p:sp>
      <p:sp>
        <p:nvSpPr>
          <p:cNvPr id="5" name="TextBox 4">
            <a:extLst>
              <a:ext uri="{FF2B5EF4-FFF2-40B4-BE49-F238E27FC236}">
                <a16:creationId xmlns:a16="http://schemas.microsoft.com/office/drawing/2014/main" id="{86B1D428-25F0-8827-9DBE-BBD592FE6379}"/>
              </a:ext>
            </a:extLst>
          </p:cNvPr>
          <p:cNvSpPr txBox="1"/>
          <p:nvPr/>
        </p:nvSpPr>
        <p:spPr>
          <a:xfrm>
            <a:off x="485343" y="1371600"/>
            <a:ext cx="10929417" cy="4278094"/>
          </a:xfrm>
          <a:prstGeom prst="rect">
            <a:avLst/>
          </a:prstGeom>
          <a:noFill/>
        </p:spPr>
        <p:txBody>
          <a:bodyPr wrap="square">
            <a:spAutoFit/>
          </a:bodyPr>
          <a:lstStyle/>
          <a:p>
            <a:pPr algn="l"/>
            <a:r>
              <a:rPr lang="en-IN" sz="1600" b="1" i="0" dirty="0">
                <a:solidFill>
                  <a:srgbClr val="1F2328"/>
                </a:solidFill>
                <a:effectLst/>
                <a:latin typeface="-apple-system"/>
              </a:rPr>
              <a:t>4.3 Real-Time Video Processing</a:t>
            </a:r>
          </a:p>
          <a:p>
            <a:pPr algn="l"/>
            <a:r>
              <a:rPr lang="en-IN" sz="1600" b="1" i="0" dirty="0">
                <a:solidFill>
                  <a:srgbClr val="1F2328"/>
                </a:solidFill>
                <a:effectLst/>
                <a:latin typeface="-apple-system"/>
              </a:rPr>
              <a:t>Scenario:</a:t>
            </a:r>
            <a:r>
              <a:rPr lang="en-IN" sz="1600" b="0" i="0" dirty="0">
                <a:solidFill>
                  <a:srgbClr val="1F2328"/>
                </a:solidFill>
                <a:effectLst/>
                <a:latin typeface="-apple-system"/>
              </a:rPr>
              <a:t> A security system </a:t>
            </a:r>
            <a:r>
              <a:rPr lang="en-IN" sz="1600" b="0" i="0" dirty="0" err="1">
                <a:solidFill>
                  <a:srgbClr val="1F2328"/>
                </a:solidFill>
                <a:effectLst/>
                <a:latin typeface="-apple-system"/>
              </a:rPr>
              <a:t>analyzing</a:t>
            </a:r>
            <a:r>
              <a:rPr lang="en-IN" sz="1600" b="0" i="0" dirty="0">
                <a:solidFill>
                  <a:srgbClr val="1F2328"/>
                </a:solidFill>
                <a:effectLst/>
                <a:latin typeface="-apple-system"/>
              </a:rPr>
              <a:t> video frames for anomalies (like motion detection).</a:t>
            </a:r>
          </a:p>
          <a:p>
            <a:pPr algn="l">
              <a:buFont typeface="Arial" panose="020B0604020202020204" pitchFamily="34" charset="0"/>
              <a:buChar char="•"/>
            </a:pPr>
            <a:r>
              <a:rPr lang="en-IN" sz="1600" b="1" i="0" dirty="0">
                <a:solidFill>
                  <a:srgbClr val="1F2328"/>
                </a:solidFill>
                <a:effectLst/>
                <a:latin typeface="-apple-system"/>
              </a:rPr>
              <a:t>How it works with </a:t>
            </a:r>
            <a:r>
              <a:rPr lang="en-IN" sz="1600" b="1" i="0" dirty="0" err="1">
                <a:solidFill>
                  <a:srgbClr val="1F2328"/>
                </a:solidFill>
                <a:effectLst/>
                <a:latin typeface="-apple-system"/>
              </a:rPr>
              <a:t>Pthreads</a:t>
            </a:r>
            <a:r>
              <a:rPr lang="en-IN" sz="1600" b="1" i="0" dirty="0">
                <a:solidFill>
                  <a:srgbClr val="1F2328"/>
                </a:solidFill>
                <a:effectLst/>
                <a:latin typeface="-apple-system"/>
              </a:rPr>
              <a:t>:</a:t>
            </a:r>
            <a:endParaRPr lang="en-IN" sz="1600" b="0" i="0" dirty="0">
              <a:solidFill>
                <a:srgbClr val="1F2328"/>
              </a:solidFill>
              <a:effectLst/>
              <a:latin typeface="-apple-system"/>
            </a:endParaRPr>
          </a:p>
          <a:p>
            <a:pPr marL="742950" lvl="1" indent="-285750" algn="l">
              <a:buFont typeface="Arial" panose="020B0604020202020204" pitchFamily="34" charset="0"/>
              <a:buChar char="•"/>
            </a:pPr>
            <a:r>
              <a:rPr lang="en-IN" sz="1600" b="0" i="0" dirty="0">
                <a:solidFill>
                  <a:srgbClr val="1F2328"/>
                </a:solidFill>
                <a:effectLst/>
                <a:latin typeface="-apple-system"/>
              </a:rPr>
              <a:t>A main capture loop obtains new video frames.</a:t>
            </a:r>
          </a:p>
          <a:p>
            <a:pPr marL="742950" lvl="1" indent="-285750" algn="l">
              <a:buFont typeface="Arial" panose="020B0604020202020204" pitchFamily="34" charset="0"/>
              <a:buChar char="•"/>
            </a:pPr>
            <a:r>
              <a:rPr lang="en-IN" sz="1600" b="0" i="0" dirty="0">
                <a:solidFill>
                  <a:srgbClr val="1F2328"/>
                </a:solidFill>
                <a:effectLst/>
                <a:latin typeface="-apple-system"/>
              </a:rPr>
              <a:t>Each new frame spawns a thread that processes it (detecting edges, shapes, or movement).</a:t>
            </a:r>
          </a:p>
          <a:p>
            <a:pPr marL="742950" lvl="1" indent="-285750" algn="l">
              <a:buFont typeface="Arial" panose="020B0604020202020204" pitchFamily="34" charset="0"/>
              <a:buChar char="•"/>
            </a:pPr>
            <a:r>
              <a:rPr lang="en-IN" sz="1600" b="0" i="0" dirty="0">
                <a:solidFill>
                  <a:srgbClr val="1F2328"/>
                </a:solidFill>
                <a:effectLst/>
                <a:latin typeface="-apple-system"/>
              </a:rPr>
              <a:t>Several frames might be processed in parallel if the camera feed is fast.</a:t>
            </a:r>
          </a:p>
          <a:p>
            <a:pPr marL="742950" lvl="1" indent="-285750" algn="l">
              <a:buFont typeface="Arial" panose="020B0604020202020204" pitchFamily="34" charset="0"/>
              <a:buChar char="•"/>
            </a:pPr>
            <a:r>
              <a:rPr lang="en-IN" sz="1600" b="0" i="0" dirty="0">
                <a:solidFill>
                  <a:srgbClr val="1F2328"/>
                </a:solidFill>
                <a:effectLst/>
                <a:latin typeface="-apple-system"/>
              </a:rPr>
              <a:t>The threads share certain global settings (e.g., detection thresholds, region-of-interest masks).</a:t>
            </a:r>
          </a:p>
          <a:p>
            <a:pPr marL="742950" lvl="1" indent="-285750" algn="l">
              <a:buFont typeface="Arial" panose="020B0604020202020204" pitchFamily="34" charset="0"/>
              <a:buChar char="•"/>
            </a:pPr>
            <a:endParaRPr lang="en-IN" sz="1600" dirty="0">
              <a:solidFill>
                <a:srgbClr val="1F2328"/>
              </a:solidFill>
              <a:latin typeface="-apple-system"/>
            </a:endParaRPr>
          </a:p>
          <a:p>
            <a:pPr marL="742950" lvl="1" indent="-285750" algn="l">
              <a:buFont typeface="Arial" panose="020B0604020202020204" pitchFamily="34" charset="0"/>
              <a:buChar char="•"/>
            </a:pPr>
            <a:endParaRPr lang="en-IN" sz="1600" b="0" i="0" dirty="0">
              <a:solidFill>
                <a:srgbClr val="1F2328"/>
              </a:solidFill>
              <a:effectLst/>
              <a:latin typeface="-apple-system"/>
            </a:endParaRPr>
          </a:p>
          <a:p>
            <a:pPr marL="457200" lvl="1" algn="l"/>
            <a:endParaRPr lang="en-IN" sz="1600" b="0" i="0" dirty="0">
              <a:solidFill>
                <a:srgbClr val="1F2328"/>
              </a:solidFill>
              <a:effectLst/>
              <a:latin typeface="-apple-system"/>
            </a:endParaRPr>
          </a:p>
          <a:p>
            <a:pPr algn="l"/>
            <a:r>
              <a:rPr lang="en-IN" sz="1600" b="1" i="0" dirty="0">
                <a:solidFill>
                  <a:srgbClr val="1F2328"/>
                </a:solidFill>
                <a:effectLst/>
                <a:latin typeface="-apple-system"/>
              </a:rPr>
              <a:t>4.4 UI Applications / Games</a:t>
            </a:r>
          </a:p>
          <a:p>
            <a:pPr algn="l"/>
            <a:r>
              <a:rPr lang="en-IN" sz="1600" b="1" i="0" dirty="0">
                <a:solidFill>
                  <a:srgbClr val="1F2328"/>
                </a:solidFill>
                <a:effectLst/>
                <a:latin typeface="-apple-system"/>
              </a:rPr>
              <a:t>Scenario:</a:t>
            </a:r>
            <a:r>
              <a:rPr lang="en-IN" sz="1600" b="0" i="0" dirty="0">
                <a:solidFill>
                  <a:srgbClr val="1F2328"/>
                </a:solidFill>
                <a:effectLst/>
                <a:latin typeface="-apple-system"/>
              </a:rPr>
              <a:t> A graphical application (like a game) where one thread handles rendering while another handles AI logic or user input.</a:t>
            </a:r>
          </a:p>
          <a:p>
            <a:pPr algn="l">
              <a:buFont typeface="Arial" panose="020B0604020202020204" pitchFamily="34" charset="0"/>
              <a:buChar char="•"/>
            </a:pPr>
            <a:r>
              <a:rPr lang="en-IN" sz="1600" b="1" i="0" dirty="0">
                <a:solidFill>
                  <a:srgbClr val="1F2328"/>
                </a:solidFill>
                <a:effectLst/>
                <a:latin typeface="-apple-system"/>
              </a:rPr>
              <a:t>How it works with </a:t>
            </a:r>
            <a:r>
              <a:rPr lang="en-IN" sz="1600" b="1" i="0" dirty="0" err="1">
                <a:solidFill>
                  <a:srgbClr val="1F2328"/>
                </a:solidFill>
                <a:effectLst/>
                <a:latin typeface="-apple-system"/>
              </a:rPr>
              <a:t>Pthreads</a:t>
            </a:r>
            <a:r>
              <a:rPr lang="en-IN" sz="1600" b="1" i="0" dirty="0">
                <a:solidFill>
                  <a:srgbClr val="1F2328"/>
                </a:solidFill>
                <a:effectLst/>
                <a:latin typeface="-apple-system"/>
              </a:rPr>
              <a:t>:</a:t>
            </a:r>
            <a:endParaRPr lang="en-IN" sz="1600" b="0" i="0" dirty="0">
              <a:solidFill>
                <a:srgbClr val="1F2328"/>
              </a:solidFill>
              <a:effectLst/>
              <a:latin typeface="-apple-system"/>
            </a:endParaRPr>
          </a:p>
          <a:p>
            <a:pPr marL="742950" lvl="1" indent="-285750" algn="l">
              <a:buFont typeface="Arial" panose="020B0604020202020204" pitchFamily="34" charset="0"/>
              <a:buChar char="•"/>
            </a:pPr>
            <a:r>
              <a:rPr lang="en-IN" sz="1600" b="0" i="0" dirty="0">
                <a:solidFill>
                  <a:srgbClr val="1F2328"/>
                </a:solidFill>
                <a:effectLst/>
                <a:latin typeface="-apple-system"/>
              </a:rPr>
              <a:t>The rendering thread continuously updates the screen.</a:t>
            </a:r>
          </a:p>
          <a:p>
            <a:pPr marL="742950" lvl="1" indent="-285750" algn="l">
              <a:buFont typeface="Arial" panose="020B0604020202020204" pitchFamily="34" charset="0"/>
              <a:buChar char="•"/>
            </a:pPr>
            <a:r>
              <a:rPr lang="en-IN" sz="1600" b="0" i="0" dirty="0">
                <a:solidFill>
                  <a:srgbClr val="1F2328"/>
                </a:solidFill>
                <a:effectLst/>
                <a:latin typeface="-apple-system"/>
              </a:rPr>
              <a:t>Another thread reads user inputs (mouse, keyboard) and updates global state.</a:t>
            </a:r>
          </a:p>
          <a:p>
            <a:pPr marL="742950" lvl="1" indent="-285750" algn="l">
              <a:buFont typeface="Arial" panose="020B0604020202020204" pitchFamily="34" charset="0"/>
              <a:buChar char="•"/>
            </a:pPr>
            <a:r>
              <a:rPr lang="en-IN" sz="1600" b="0" i="0" dirty="0">
                <a:solidFill>
                  <a:srgbClr val="1F2328"/>
                </a:solidFill>
                <a:effectLst/>
                <a:latin typeface="-apple-system"/>
              </a:rPr>
              <a:t>Yet another thread might handle the game physics.</a:t>
            </a:r>
          </a:p>
          <a:p>
            <a:pPr marL="742950" lvl="1" indent="-285750" algn="l">
              <a:buFont typeface="Arial" panose="020B0604020202020204" pitchFamily="34" charset="0"/>
              <a:buChar char="•"/>
            </a:pPr>
            <a:r>
              <a:rPr lang="en-IN" sz="1600" b="0" i="0" dirty="0">
                <a:solidFill>
                  <a:srgbClr val="1F2328"/>
                </a:solidFill>
                <a:effectLst/>
                <a:latin typeface="-apple-system"/>
              </a:rPr>
              <a:t>All these threads share data structures but must synchronize to avoid conflicts.</a:t>
            </a:r>
          </a:p>
        </p:txBody>
      </p:sp>
    </p:spTree>
    <p:extLst>
      <p:ext uri="{BB962C8B-B14F-4D97-AF65-F5344CB8AC3E}">
        <p14:creationId xmlns:p14="http://schemas.microsoft.com/office/powerpoint/2010/main" val="938624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DA1C4-1803-B214-5277-98F1B89AEC27}"/>
              </a:ext>
            </a:extLst>
          </p:cNvPr>
          <p:cNvSpPr>
            <a:spLocks noGrp="1"/>
          </p:cNvSpPr>
          <p:nvPr>
            <p:ph type="title"/>
          </p:nvPr>
        </p:nvSpPr>
        <p:spPr>
          <a:xfrm>
            <a:off x="485343" y="280797"/>
            <a:ext cx="11221313" cy="1231106"/>
          </a:xfrm>
        </p:spPr>
        <p:txBody>
          <a:bodyPr/>
          <a:lstStyle/>
          <a:p>
            <a:r>
              <a:rPr lang="en-IN" b="1" i="0" dirty="0">
                <a:solidFill>
                  <a:srgbClr val="1F2328"/>
                </a:solidFill>
                <a:effectLst/>
                <a:latin typeface="-apple-system"/>
              </a:rPr>
              <a:t> Thread Lifecycle &amp; Design Patterns</a:t>
            </a:r>
            <a:br>
              <a:rPr lang="en-IN" b="1" i="0" dirty="0">
                <a:solidFill>
                  <a:srgbClr val="1F2328"/>
                </a:solidFill>
                <a:effectLst/>
                <a:latin typeface="-apple-system"/>
              </a:rPr>
            </a:br>
            <a:endParaRPr lang="en-IN" dirty="0"/>
          </a:p>
        </p:txBody>
      </p:sp>
      <p:sp>
        <p:nvSpPr>
          <p:cNvPr id="3" name="Text Placeholder 2">
            <a:extLst>
              <a:ext uri="{FF2B5EF4-FFF2-40B4-BE49-F238E27FC236}">
                <a16:creationId xmlns:a16="http://schemas.microsoft.com/office/drawing/2014/main" id="{C8FF1883-6C92-371A-C3C3-C5FDA18C17A3}"/>
              </a:ext>
            </a:extLst>
          </p:cNvPr>
          <p:cNvSpPr>
            <a:spLocks noGrp="1"/>
          </p:cNvSpPr>
          <p:nvPr>
            <p:ph type="body" idx="1"/>
          </p:nvPr>
        </p:nvSpPr>
        <p:spPr>
          <a:xfrm>
            <a:off x="485343" y="1519809"/>
            <a:ext cx="10868457" cy="4490909"/>
          </a:xfrm>
        </p:spPr>
        <p:txBody>
          <a:bodyPr/>
          <a:lstStyle/>
          <a:p>
            <a:pPr algn="l">
              <a:lnSpc>
                <a:spcPct val="150000"/>
              </a:lnSpc>
            </a:pPr>
            <a:r>
              <a:rPr lang="en-IN" sz="1400" b="1" i="0" dirty="0">
                <a:solidFill>
                  <a:srgbClr val="1F2328"/>
                </a:solidFill>
                <a:effectLst/>
                <a:latin typeface="+mj-lt"/>
              </a:rPr>
              <a:t>Fork-Join Approach</a:t>
            </a:r>
          </a:p>
          <a:p>
            <a:pPr algn="l">
              <a:lnSpc>
                <a:spcPct val="150000"/>
              </a:lnSpc>
              <a:buFont typeface="Arial" panose="020B0604020202020204" pitchFamily="34" charset="0"/>
              <a:buChar char="•"/>
            </a:pPr>
            <a:r>
              <a:rPr lang="en-IN" sz="1400" b="0" i="0" dirty="0">
                <a:solidFill>
                  <a:srgbClr val="1F2328"/>
                </a:solidFill>
                <a:effectLst/>
                <a:latin typeface="+mj-lt"/>
              </a:rPr>
              <a:t>Used in the example program:</a:t>
            </a:r>
          </a:p>
          <a:p>
            <a:pPr marL="742950" lvl="1" indent="-285750" algn="l">
              <a:lnSpc>
                <a:spcPct val="150000"/>
              </a:lnSpc>
              <a:buFont typeface="Arial" panose="020B0604020202020204" pitchFamily="34" charset="0"/>
              <a:buChar char="•"/>
            </a:pPr>
            <a:r>
              <a:rPr lang="en-IN" sz="1400" b="1" i="0" dirty="0">
                <a:solidFill>
                  <a:srgbClr val="1F2328"/>
                </a:solidFill>
                <a:effectLst/>
                <a:latin typeface="+mj-lt"/>
              </a:rPr>
              <a:t>Fork (spawn)</a:t>
            </a:r>
            <a:r>
              <a:rPr lang="en-IN" sz="1400" b="0" i="0" dirty="0">
                <a:solidFill>
                  <a:srgbClr val="1F2328"/>
                </a:solidFill>
                <a:effectLst/>
                <a:latin typeface="+mj-lt"/>
              </a:rPr>
              <a:t>: Main thread creates a batch of worker threads.</a:t>
            </a:r>
          </a:p>
          <a:p>
            <a:pPr marL="742950" lvl="1" indent="-285750" algn="l">
              <a:lnSpc>
                <a:spcPct val="150000"/>
              </a:lnSpc>
              <a:buFont typeface="Arial" panose="020B0604020202020204" pitchFamily="34" charset="0"/>
              <a:buChar char="•"/>
            </a:pPr>
            <a:r>
              <a:rPr lang="en-IN" sz="1400" b="1" i="0" dirty="0">
                <a:solidFill>
                  <a:srgbClr val="1F2328"/>
                </a:solidFill>
                <a:effectLst/>
                <a:latin typeface="+mj-lt"/>
              </a:rPr>
              <a:t>Join (wait)</a:t>
            </a:r>
            <a:r>
              <a:rPr lang="en-IN" sz="1400" b="0" i="0" dirty="0">
                <a:solidFill>
                  <a:srgbClr val="1F2328"/>
                </a:solidFill>
                <a:effectLst/>
                <a:latin typeface="+mj-lt"/>
              </a:rPr>
              <a:t>: Main thread blocks until each worker finishes, then the program ends.</a:t>
            </a:r>
          </a:p>
          <a:p>
            <a:pPr algn="l">
              <a:lnSpc>
                <a:spcPct val="150000"/>
              </a:lnSpc>
            </a:pPr>
            <a:r>
              <a:rPr lang="en-IN" sz="1400" b="0" i="0" dirty="0">
                <a:solidFill>
                  <a:srgbClr val="1F2328"/>
                </a:solidFill>
                <a:effectLst/>
                <a:latin typeface="+mj-lt"/>
              </a:rPr>
              <a:t>This approach is common for short, fixed-size tasks—like a known number of tasks to be completed in one shot.</a:t>
            </a:r>
          </a:p>
          <a:p>
            <a:pPr algn="l">
              <a:lnSpc>
                <a:spcPct val="150000"/>
              </a:lnSpc>
            </a:pPr>
            <a:r>
              <a:rPr lang="en-IN" sz="1400" b="1" i="0" dirty="0">
                <a:solidFill>
                  <a:srgbClr val="1F2328"/>
                </a:solidFill>
                <a:effectLst/>
                <a:latin typeface="+mj-lt"/>
              </a:rPr>
              <a:t> “Thread Pool” / “Workers on Demand”</a:t>
            </a:r>
          </a:p>
          <a:p>
            <a:pPr algn="l">
              <a:lnSpc>
                <a:spcPct val="150000"/>
              </a:lnSpc>
              <a:buFont typeface="Arial" panose="020B0604020202020204" pitchFamily="34" charset="0"/>
              <a:buChar char="•"/>
            </a:pPr>
            <a:r>
              <a:rPr lang="en-IN" sz="1400" b="0" i="0" dirty="0">
                <a:solidFill>
                  <a:srgbClr val="1F2328"/>
                </a:solidFill>
                <a:effectLst/>
                <a:latin typeface="+mj-lt"/>
              </a:rPr>
              <a:t>For servers or applications with indefinite workload, you might not want to create and destroy threads repeatedly. Instead:</a:t>
            </a:r>
          </a:p>
          <a:p>
            <a:pPr marL="742950" lvl="1" indent="-285750" algn="l">
              <a:lnSpc>
                <a:spcPct val="150000"/>
              </a:lnSpc>
              <a:buFont typeface="Arial" panose="020B0604020202020204" pitchFamily="34" charset="0"/>
              <a:buChar char="•"/>
            </a:pPr>
            <a:r>
              <a:rPr lang="en-IN" sz="1400" b="0" i="0" dirty="0">
                <a:solidFill>
                  <a:srgbClr val="1F2328"/>
                </a:solidFill>
                <a:effectLst/>
                <a:latin typeface="+mj-lt"/>
              </a:rPr>
              <a:t>Pre-create a pool of threads.</a:t>
            </a:r>
          </a:p>
          <a:p>
            <a:pPr marL="742950" lvl="1" indent="-285750" algn="l">
              <a:lnSpc>
                <a:spcPct val="150000"/>
              </a:lnSpc>
              <a:buFont typeface="Arial" panose="020B0604020202020204" pitchFamily="34" charset="0"/>
              <a:buChar char="•"/>
            </a:pPr>
            <a:r>
              <a:rPr lang="en-IN" sz="1400" b="0" i="0" dirty="0">
                <a:solidFill>
                  <a:srgbClr val="1F2328"/>
                </a:solidFill>
                <a:effectLst/>
                <a:latin typeface="+mj-lt"/>
              </a:rPr>
              <a:t>Each incoming task (e.g., request or job) is assigned to an available (idle) thread from the pool.</a:t>
            </a:r>
          </a:p>
          <a:p>
            <a:pPr marL="742950" lvl="1" indent="-285750" algn="l">
              <a:lnSpc>
                <a:spcPct val="150000"/>
              </a:lnSpc>
              <a:buFont typeface="Arial" panose="020B0604020202020204" pitchFamily="34" charset="0"/>
              <a:buChar char="•"/>
            </a:pPr>
            <a:r>
              <a:rPr lang="en-IN" sz="1400" b="0" i="0" dirty="0">
                <a:solidFill>
                  <a:srgbClr val="1F2328"/>
                </a:solidFill>
                <a:effectLst/>
                <a:latin typeface="+mj-lt"/>
              </a:rPr>
              <a:t>When the thread finishes, it signals it’s ready for the next task.</a:t>
            </a:r>
          </a:p>
          <a:p>
            <a:pPr algn="l">
              <a:lnSpc>
                <a:spcPct val="150000"/>
              </a:lnSpc>
            </a:pPr>
            <a:r>
              <a:rPr lang="en-IN" sz="1400" b="0" i="0" dirty="0">
                <a:solidFill>
                  <a:srgbClr val="1F2328"/>
                </a:solidFill>
                <a:effectLst/>
                <a:latin typeface="+mj-lt"/>
              </a:rPr>
              <a:t>This pattern helps </a:t>
            </a:r>
            <a:r>
              <a:rPr lang="en-IN" sz="1400" b="1" i="0" dirty="0">
                <a:solidFill>
                  <a:srgbClr val="1F2328"/>
                </a:solidFill>
                <a:effectLst/>
                <a:latin typeface="+mj-lt"/>
              </a:rPr>
              <a:t>reduce overhead</a:t>
            </a:r>
            <a:r>
              <a:rPr lang="en-IN" sz="1400" b="0" i="0" dirty="0">
                <a:solidFill>
                  <a:srgbClr val="1F2328"/>
                </a:solidFill>
                <a:effectLst/>
                <a:latin typeface="+mj-lt"/>
              </a:rPr>
              <a:t> caused by constantly creating and destroying threads.</a:t>
            </a:r>
          </a:p>
          <a:p>
            <a:pPr algn="l">
              <a:lnSpc>
                <a:spcPct val="150000"/>
              </a:lnSpc>
            </a:pPr>
            <a:r>
              <a:rPr lang="en-IN" sz="1400" b="1" i="0" dirty="0">
                <a:solidFill>
                  <a:srgbClr val="1F2328"/>
                </a:solidFill>
                <a:effectLst/>
                <a:latin typeface="+mj-lt"/>
              </a:rPr>
              <a:t> On-the-Fly Thread Creation</a:t>
            </a:r>
          </a:p>
          <a:p>
            <a:pPr algn="l">
              <a:lnSpc>
                <a:spcPct val="150000"/>
              </a:lnSpc>
              <a:buFont typeface="Arial" panose="020B0604020202020204" pitchFamily="34" charset="0"/>
              <a:buChar char="•"/>
            </a:pPr>
            <a:r>
              <a:rPr lang="en-IN" sz="1400" b="0" i="0" dirty="0">
                <a:solidFill>
                  <a:srgbClr val="1F2328"/>
                </a:solidFill>
                <a:effectLst/>
                <a:latin typeface="+mj-lt"/>
              </a:rPr>
              <a:t>The “Web server” style approach: The main thread continuously runs, and each time a request arrives, it spins up a new thread if needed</a:t>
            </a:r>
          </a:p>
          <a:p>
            <a:pPr>
              <a:lnSpc>
                <a:spcPct val="150000"/>
              </a:lnSpc>
            </a:pPr>
            <a:endParaRPr lang="en-IN" sz="1400" dirty="0">
              <a:latin typeface="+mj-lt"/>
            </a:endParaRPr>
          </a:p>
        </p:txBody>
      </p:sp>
    </p:spTree>
    <p:extLst>
      <p:ext uri="{BB962C8B-B14F-4D97-AF65-F5344CB8AC3E}">
        <p14:creationId xmlns:p14="http://schemas.microsoft.com/office/powerpoint/2010/main" val="18332291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6E60A-E4E6-CE5D-F5CF-5EDECC7F9CDC}"/>
              </a:ext>
            </a:extLst>
          </p:cNvPr>
          <p:cNvSpPr>
            <a:spLocks noGrp="1"/>
          </p:cNvSpPr>
          <p:nvPr>
            <p:ph type="title"/>
          </p:nvPr>
        </p:nvSpPr>
        <p:spPr>
          <a:xfrm>
            <a:off x="485343" y="280797"/>
            <a:ext cx="11221313" cy="1231106"/>
          </a:xfrm>
        </p:spPr>
        <p:txBody>
          <a:bodyPr/>
          <a:lstStyle/>
          <a:p>
            <a:r>
              <a:rPr lang="en-IN" b="1" i="0" dirty="0">
                <a:solidFill>
                  <a:srgbClr val="1F2328"/>
                </a:solidFill>
                <a:effectLst/>
                <a:latin typeface="-apple-system"/>
              </a:rPr>
              <a:t>Potential Pitfalls &amp; Best Practices</a:t>
            </a:r>
            <a:br>
              <a:rPr lang="en-IN" b="1" i="0" dirty="0">
                <a:solidFill>
                  <a:srgbClr val="1F2328"/>
                </a:solidFill>
                <a:effectLst/>
                <a:latin typeface="-apple-system"/>
              </a:rPr>
            </a:br>
            <a:endParaRPr lang="en-IN" dirty="0"/>
          </a:p>
        </p:txBody>
      </p:sp>
      <p:sp>
        <p:nvSpPr>
          <p:cNvPr id="4" name="Rectangle 1">
            <a:extLst>
              <a:ext uri="{FF2B5EF4-FFF2-40B4-BE49-F238E27FC236}">
                <a16:creationId xmlns:a16="http://schemas.microsoft.com/office/drawing/2014/main" id="{DBC422CE-0BAC-62B3-6801-0C1C0C31AA7A}"/>
              </a:ext>
            </a:extLst>
          </p:cNvPr>
          <p:cNvSpPr>
            <a:spLocks noGrp="1" noChangeArrowheads="1"/>
          </p:cNvSpPr>
          <p:nvPr>
            <p:ph type="body" idx="1"/>
          </p:nvPr>
        </p:nvSpPr>
        <p:spPr bwMode="auto">
          <a:xfrm>
            <a:off x="381000" y="1371600"/>
            <a:ext cx="10896600" cy="470898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1200" b="1" i="0" u="none" strike="noStrike" cap="none" normalizeH="0" baseline="0" dirty="0">
                <a:ln>
                  <a:noFill/>
                </a:ln>
                <a:solidFill>
                  <a:srgbClr val="1F2328"/>
                </a:solidFill>
                <a:effectLst/>
                <a:latin typeface="-apple-system"/>
              </a:rPr>
              <a:t>Shared Data Conflicts (Race Conditions)</a:t>
            </a:r>
            <a:endParaRPr kumimoji="0" lang="en-US" altLang="en-US" sz="1200" b="0" i="0" u="none" strike="noStrike" cap="none" normalizeH="0" baseline="0" dirty="0">
              <a:ln>
                <a:noFill/>
              </a:ln>
              <a:solidFill>
                <a:srgbClr val="1F2328"/>
              </a:solidFill>
              <a:effectLst/>
              <a:latin typeface="-apple-system"/>
            </a:endParaRP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200" b="0" i="0" u="none" strike="noStrike" cap="none" normalizeH="0" baseline="0" dirty="0">
                <a:ln>
                  <a:noFill/>
                </a:ln>
                <a:solidFill>
                  <a:srgbClr val="1F2328"/>
                </a:solidFill>
                <a:effectLst/>
                <a:latin typeface="-apple-system"/>
              </a:rPr>
              <a:t>Since all threads in </a:t>
            </a:r>
            <a:r>
              <a:rPr kumimoji="0" lang="en-US" altLang="en-US" sz="1200" b="0" i="0" u="none" strike="noStrike" cap="none" normalizeH="0" baseline="0" dirty="0" err="1">
                <a:ln>
                  <a:noFill/>
                </a:ln>
                <a:solidFill>
                  <a:srgbClr val="1F2328"/>
                </a:solidFill>
                <a:effectLst/>
                <a:latin typeface="-apple-system"/>
              </a:rPr>
              <a:t>Pthreads</a:t>
            </a:r>
            <a:r>
              <a:rPr kumimoji="0" lang="en-US" altLang="en-US" sz="1200" b="0" i="0" u="none" strike="noStrike" cap="none" normalizeH="0" baseline="0" dirty="0">
                <a:ln>
                  <a:noFill/>
                </a:ln>
                <a:solidFill>
                  <a:srgbClr val="1F2328"/>
                </a:solidFill>
                <a:effectLst/>
                <a:latin typeface="-apple-system"/>
              </a:rPr>
              <a:t> share global variables, two threads may try to modify the same variable simultaneously, causing unpredictable results (a “race condition”).</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200" b="1" i="0" u="none" strike="noStrike" cap="none" normalizeH="0" baseline="0" dirty="0">
                <a:ln>
                  <a:noFill/>
                </a:ln>
                <a:solidFill>
                  <a:srgbClr val="1F2328"/>
                </a:solidFill>
                <a:effectLst/>
                <a:latin typeface="-apple-system"/>
              </a:rPr>
              <a:t>Solution:</a:t>
            </a:r>
            <a:r>
              <a:rPr kumimoji="0" lang="en-US" altLang="en-US" sz="1200" b="0" i="0" u="none" strike="noStrike" cap="none" normalizeH="0" baseline="0" dirty="0">
                <a:ln>
                  <a:noFill/>
                </a:ln>
                <a:solidFill>
                  <a:srgbClr val="1F2328"/>
                </a:solidFill>
                <a:effectLst/>
                <a:latin typeface="-apple-system"/>
              </a:rPr>
              <a:t> Use synchronization constructs (mutexes, semaphores, condition variables) to lock shared data while one thread updates it.</a:t>
            </a:r>
          </a:p>
          <a:p>
            <a:pPr marL="0" marR="0" lvl="0" indent="0" algn="l" defTabSz="914400" rtl="0" eaLnBrk="0" fontAlgn="base" latinLnBrk="0" hangingPunct="0">
              <a:lnSpc>
                <a:spcPct val="150000"/>
              </a:lnSpc>
              <a:spcBef>
                <a:spcPct val="0"/>
              </a:spcBef>
              <a:spcAft>
                <a:spcPct val="0"/>
              </a:spcAft>
              <a:buClrTx/>
              <a:buSzTx/>
              <a:buFontTx/>
              <a:buAutoNum type="arabicPeriod" startAt="2"/>
              <a:tabLst/>
            </a:pPr>
            <a:r>
              <a:rPr kumimoji="0" lang="en-US" altLang="en-US" sz="1200" b="1" i="0" u="none" strike="noStrike" cap="none" normalizeH="0" baseline="0" dirty="0">
                <a:ln>
                  <a:noFill/>
                </a:ln>
                <a:solidFill>
                  <a:srgbClr val="1F2328"/>
                </a:solidFill>
                <a:effectLst/>
                <a:latin typeface="-apple-system"/>
              </a:rPr>
              <a:t>Zombie Threads</a:t>
            </a:r>
            <a:endParaRPr kumimoji="0" lang="en-US" altLang="en-US" sz="1200" b="0" i="0" u="none" strike="noStrike" cap="none" normalizeH="0" baseline="0" dirty="0">
              <a:ln>
                <a:noFill/>
              </a:ln>
              <a:solidFill>
                <a:srgbClr val="1F2328"/>
              </a:solidFill>
              <a:effectLst/>
              <a:latin typeface="-apple-system"/>
            </a:endParaRP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200" b="0" i="0" u="none" strike="noStrike" cap="none" normalizeH="0" baseline="0" dirty="0">
                <a:ln>
                  <a:noFill/>
                </a:ln>
                <a:solidFill>
                  <a:srgbClr val="1F2328"/>
                </a:solidFill>
                <a:effectLst/>
                <a:latin typeface="-apple-system"/>
              </a:rPr>
              <a:t>If we create threads but never call </a:t>
            </a:r>
            <a:r>
              <a:rPr kumimoji="0" lang="en-US" altLang="en-US" sz="1200" b="0" i="0" u="none" strike="noStrike" cap="none" normalizeH="0" baseline="0" dirty="0" err="1">
                <a:ln>
                  <a:noFill/>
                </a:ln>
                <a:solidFill>
                  <a:srgbClr val="1F2328"/>
                </a:solidFill>
                <a:effectLst/>
                <a:latin typeface="var(--fontStack-monospace, ui-monospace, SFMono-Regular, SF Mono, Menlo, Consolas, Liberation Mono, monospace)"/>
              </a:rPr>
              <a:t>pthread_join</a:t>
            </a:r>
            <a:r>
              <a:rPr kumimoji="0" lang="en-US" altLang="en-US" sz="1200" b="0" i="0" u="none" strike="noStrike" cap="none" normalizeH="0" baseline="0" dirty="0">
                <a:ln>
                  <a:noFill/>
                </a:ln>
                <a:solidFill>
                  <a:srgbClr val="1F2328"/>
                </a:solidFill>
                <a:effectLst/>
                <a:latin typeface="-apple-system"/>
              </a:rPr>
              <a:t> or </a:t>
            </a:r>
            <a:r>
              <a:rPr kumimoji="0" lang="en-US" altLang="en-US" sz="1200" b="0" i="0" u="none" strike="noStrike" cap="none" normalizeH="0" baseline="0" dirty="0" err="1">
                <a:ln>
                  <a:noFill/>
                </a:ln>
                <a:solidFill>
                  <a:srgbClr val="1F2328"/>
                </a:solidFill>
                <a:effectLst/>
                <a:latin typeface="var(--fontStack-monospace, ui-monospace, SFMono-Regular, SF Mono, Menlo, Consolas, Liberation Mono, monospace)"/>
              </a:rPr>
              <a:t>pthread_detach</a:t>
            </a:r>
            <a:r>
              <a:rPr kumimoji="0" lang="en-US" altLang="en-US" sz="1200" b="0" i="0" u="none" strike="noStrike" cap="none" normalizeH="0" baseline="0" dirty="0">
                <a:ln>
                  <a:noFill/>
                </a:ln>
                <a:solidFill>
                  <a:srgbClr val="1F2328"/>
                </a:solidFill>
                <a:effectLst/>
                <a:latin typeface="-apple-system"/>
              </a:rPr>
              <a:t>, you waste system resources. The thread is done executing but is still occupying an internal structure in the OS.</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200" b="0" i="0" u="none" strike="noStrike" cap="none" normalizeH="0" baseline="0" dirty="0">
                <a:ln>
                  <a:noFill/>
                </a:ln>
                <a:solidFill>
                  <a:srgbClr val="1F2328"/>
                </a:solidFill>
                <a:effectLst/>
                <a:latin typeface="-apple-system"/>
              </a:rPr>
              <a:t>Always join or detach your threads when they are finished.</a:t>
            </a:r>
          </a:p>
          <a:p>
            <a:pPr marL="0" marR="0" lvl="0" indent="0" algn="l" defTabSz="914400" rtl="0" eaLnBrk="0" fontAlgn="base" latinLnBrk="0" hangingPunct="0">
              <a:lnSpc>
                <a:spcPct val="150000"/>
              </a:lnSpc>
              <a:spcBef>
                <a:spcPct val="0"/>
              </a:spcBef>
              <a:spcAft>
                <a:spcPct val="0"/>
              </a:spcAft>
              <a:buClrTx/>
              <a:buSzTx/>
              <a:buFontTx/>
              <a:buAutoNum type="arabicPeriod" startAt="3"/>
              <a:tabLst/>
            </a:pPr>
            <a:r>
              <a:rPr kumimoji="0" lang="en-US" altLang="en-US" sz="1200" b="1" i="0" u="none" strike="noStrike" cap="none" normalizeH="0" baseline="0" dirty="0">
                <a:ln>
                  <a:noFill/>
                </a:ln>
                <a:solidFill>
                  <a:srgbClr val="1F2328"/>
                </a:solidFill>
                <a:effectLst/>
                <a:latin typeface="-apple-system"/>
              </a:rPr>
              <a:t>Too Many Threads</a:t>
            </a:r>
            <a:endParaRPr kumimoji="0" lang="en-US" altLang="en-US" sz="1200" b="0" i="0" u="none" strike="noStrike" cap="none" normalizeH="0" baseline="0" dirty="0">
              <a:ln>
                <a:noFill/>
              </a:ln>
              <a:solidFill>
                <a:srgbClr val="1F2328"/>
              </a:solidFill>
              <a:effectLst/>
              <a:latin typeface="-apple-system"/>
            </a:endParaRP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200" b="0" i="0" u="none" strike="noStrike" cap="none" normalizeH="0" baseline="0" dirty="0">
                <a:ln>
                  <a:noFill/>
                </a:ln>
                <a:solidFill>
                  <a:srgbClr val="1F2328"/>
                </a:solidFill>
                <a:effectLst/>
                <a:latin typeface="-apple-system"/>
              </a:rPr>
              <a:t>Creating thousands of threads can lead to overhead or resource exhaustion. You usually want </a:t>
            </a:r>
            <a:r>
              <a:rPr kumimoji="0" lang="en-US" altLang="en-US" sz="1200" b="1" i="0" u="none" strike="noStrike" cap="none" normalizeH="0" baseline="0" dirty="0">
                <a:ln>
                  <a:noFill/>
                </a:ln>
                <a:solidFill>
                  <a:srgbClr val="1F2328"/>
                </a:solidFill>
                <a:effectLst/>
                <a:latin typeface="-apple-system"/>
              </a:rPr>
              <a:t>fewer</a:t>
            </a:r>
            <a:r>
              <a:rPr kumimoji="0" lang="en-US" altLang="en-US" sz="1200" b="0" i="0" u="none" strike="noStrike" cap="none" normalizeH="0" baseline="0" dirty="0">
                <a:ln>
                  <a:noFill/>
                </a:ln>
                <a:solidFill>
                  <a:srgbClr val="1F2328"/>
                </a:solidFill>
                <a:effectLst/>
                <a:latin typeface="-apple-system"/>
              </a:rPr>
              <a:t> threads than or around the same magnitude as the number of CPU cores, especially for CPU-bound tasks.</a:t>
            </a:r>
          </a:p>
          <a:p>
            <a:pPr marL="0" marR="0" lvl="0" indent="0" algn="l" defTabSz="914400" rtl="0" eaLnBrk="0" fontAlgn="base" latinLnBrk="0" hangingPunct="0">
              <a:lnSpc>
                <a:spcPct val="150000"/>
              </a:lnSpc>
              <a:spcBef>
                <a:spcPct val="0"/>
              </a:spcBef>
              <a:spcAft>
                <a:spcPct val="0"/>
              </a:spcAft>
              <a:buClrTx/>
              <a:buSzTx/>
              <a:buFontTx/>
              <a:buAutoNum type="arabicPeriod" startAt="4"/>
              <a:tabLst/>
            </a:pPr>
            <a:r>
              <a:rPr kumimoji="0" lang="en-US" altLang="en-US" sz="1200" b="1" i="0" u="none" strike="noStrike" cap="none" normalizeH="0" baseline="0" dirty="0">
                <a:ln>
                  <a:noFill/>
                </a:ln>
                <a:solidFill>
                  <a:srgbClr val="1F2328"/>
                </a:solidFill>
                <a:effectLst/>
                <a:latin typeface="-apple-system"/>
              </a:rPr>
              <a:t>Global Variables vs. Local Variables</a:t>
            </a:r>
            <a:endParaRPr kumimoji="0" lang="en-US" altLang="en-US" sz="1200" b="0" i="0" u="none" strike="noStrike" cap="none" normalizeH="0" baseline="0" dirty="0">
              <a:ln>
                <a:noFill/>
              </a:ln>
              <a:solidFill>
                <a:srgbClr val="1F2328"/>
              </a:solidFill>
              <a:effectLst/>
              <a:latin typeface="-apple-system"/>
            </a:endParaRP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200" b="0" i="0" u="none" strike="noStrike" cap="none" normalizeH="0" baseline="0" dirty="0">
                <a:ln>
                  <a:noFill/>
                </a:ln>
                <a:solidFill>
                  <a:srgbClr val="1F2328"/>
                </a:solidFill>
                <a:effectLst/>
                <a:latin typeface="-apple-system"/>
              </a:rPr>
              <a:t>Overuse of global variables can cause debugging nightmares.</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200" b="0" i="0" u="none" strike="noStrike" cap="none" normalizeH="0" baseline="0" dirty="0">
                <a:ln>
                  <a:noFill/>
                </a:ln>
                <a:solidFill>
                  <a:srgbClr val="1F2328"/>
                </a:solidFill>
                <a:effectLst/>
                <a:latin typeface="-apple-system"/>
              </a:rPr>
              <a:t>Try to give threads local copies of data or pass them references to specific areas of memory they need to update.</a:t>
            </a:r>
          </a:p>
          <a:p>
            <a:pPr marL="0" marR="0" lvl="0" indent="0" algn="l" defTabSz="914400" rtl="0" eaLnBrk="0" fontAlgn="base" latinLnBrk="0" hangingPunct="0">
              <a:lnSpc>
                <a:spcPct val="150000"/>
              </a:lnSpc>
              <a:spcBef>
                <a:spcPct val="0"/>
              </a:spcBef>
              <a:spcAft>
                <a:spcPct val="0"/>
              </a:spcAft>
              <a:buClrTx/>
              <a:buSzTx/>
              <a:buFontTx/>
              <a:buAutoNum type="arabicPeriod" startAt="5"/>
              <a:tabLst/>
            </a:pPr>
            <a:r>
              <a:rPr kumimoji="0" lang="en-US" altLang="en-US" sz="1200" b="1" i="0" u="none" strike="noStrike" cap="none" normalizeH="0" baseline="0" dirty="0">
                <a:ln>
                  <a:noFill/>
                </a:ln>
                <a:solidFill>
                  <a:srgbClr val="1F2328"/>
                </a:solidFill>
                <a:effectLst/>
                <a:latin typeface="-apple-system"/>
              </a:rPr>
              <a:t>Memory Management</a:t>
            </a:r>
            <a:endParaRPr kumimoji="0" lang="en-US" altLang="en-US" sz="1200" b="0" i="0" u="none" strike="noStrike" cap="none" normalizeH="0" baseline="0" dirty="0">
              <a:ln>
                <a:noFill/>
              </a:ln>
              <a:solidFill>
                <a:srgbClr val="1F2328"/>
              </a:solidFill>
              <a:effectLst/>
              <a:latin typeface="-apple-system"/>
            </a:endParaRP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200" b="0" i="0" u="none" strike="noStrike" cap="none" normalizeH="0" baseline="0" dirty="0">
                <a:ln>
                  <a:noFill/>
                </a:ln>
                <a:solidFill>
                  <a:srgbClr val="1F2328"/>
                </a:solidFill>
                <a:effectLst/>
                <a:latin typeface="-apple-system"/>
              </a:rPr>
              <a:t>If you dynamically allocate structures for each thread (like in </a:t>
            </a:r>
            <a:r>
              <a:rPr kumimoji="0" lang="en-US" altLang="en-US" sz="1200" b="0" i="0" u="none" strike="noStrike" cap="none" normalizeH="0" baseline="0" dirty="0">
                <a:ln>
                  <a:noFill/>
                </a:ln>
                <a:solidFill>
                  <a:srgbClr val="1F2328"/>
                </a:solidFill>
                <a:effectLst/>
                <a:latin typeface="var(--fontStack-monospace, ui-monospace, SFMono-Regular, SF Mono, Menlo, Consolas, Liberation Mono, monospace)"/>
              </a:rPr>
              <a:t>malloc</a:t>
            </a:r>
            <a:r>
              <a:rPr kumimoji="0" lang="en-US" altLang="en-US" sz="1200" b="0" i="0" u="none" strike="noStrike" cap="none" normalizeH="0" baseline="0" dirty="0">
                <a:ln>
                  <a:noFill/>
                </a:ln>
                <a:solidFill>
                  <a:srgbClr val="1F2328"/>
                </a:solidFill>
                <a:effectLst/>
                <a:latin typeface="-apple-system"/>
              </a:rPr>
              <a:t>), ensure you free them after you’re done. This is especially important in long-running applications.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39189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053083"/>
            <a:ext cx="9912350" cy="4436745"/>
            <a:chOff x="0" y="1053083"/>
            <a:chExt cx="9912350" cy="4436745"/>
          </a:xfrm>
        </p:grpSpPr>
        <p:pic>
          <p:nvPicPr>
            <p:cNvPr id="3" name="object 3"/>
            <p:cNvPicPr/>
            <p:nvPr/>
          </p:nvPicPr>
          <p:blipFill>
            <a:blip r:embed="rId2" cstate="print"/>
            <a:stretch>
              <a:fillRect/>
            </a:stretch>
          </p:blipFill>
          <p:spPr>
            <a:xfrm>
              <a:off x="2135123" y="1053083"/>
              <a:ext cx="7776972" cy="4436364"/>
            </a:xfrm>
            <a:prstGeom prst="rect">
              <a:avLst/>
            </a:prstGeom>
          </p:spPr>
        </p:pic>
        <p:pic>
          <p:nvPicPr>
            <p:cNvPr id="4" name="object 4"/>
            <p:cNvPicPr/>
            <p:nvPr/>
          </p:nvPicPr>
          <p:blipFill>
            <a:blip r:embed="rId3" cstate="print"/>
            <a:stretch>
              <a:fillRect/>
            </a:stretch>
          </p:blipFill>
          <p:spPr>
            <a:xfrm>
              <a:off x="475411" y="2148458"/>
              <a:ext cx="277571" cy="237489"/>
            </a:xfrm>
            <a:prstGeom prst="rect">
              <a:avLst/>
            </a:prstGeom>
          </p:spPr>
        </p:pic>
        <p:pic>
          <p:nvPicPr>
            <p:cNvPr id="5" name="object 5"/>
            <p:cNvPicPr/>
            <p:nvPr/>
          </p:nvPicPr>
          <p:blipFill>
            <a:blip r:embed="rId4" cstate="print"/>
            <a:stretch>
              <a:fillRect/>
            </a:stretch>
          </p:blipFill>
          <p:spPr>
            <a:xfrm>
              <a:off x="831684" y="1625853"/>
              <a:ext cx="652525" cy="478536"/>
            </a:xfrm>
            <a:prstGeom prst="rect">
              <a:avLst/>
            </a:prstGeom>
          </p:spPr>
        </p:pic>
        <p:pic>
          <p:nvPicPr>
            <p:cNvPr id="6" name="object 6"/>
            <p:cNvPicPr/>
            <p:nvPr/>
          </p:nvPicPr>
          <p:blipFill>
            <a:blip r:embed="rId5" cstate="print"/>
            <a:stretch>
              <a:fillRect/>
            </a:stretch>
          </p:blipFill>
          <p:spPr>
            <a:xfrm>
              <a:off x="1886711" y="1276857"/>
              <a:ext cx="334010" cy="201167"/>
            </a:xfrm>
            <a:prstGeom prst="rect">
              <a:avLst/>
            </a:prstGeom>
          </p:spPr>
        </p:pic>
        <p:pic>
          <p:nvPicPr>
            <p:cNvPr id="7" name="object 7"/>
            <p:cNvPicPr/>
            <p:nvPr/>
          </p:nvPicPr>
          <p:blipFill>
            <a:blip r:embed="rId6" cstate="print"/>
            <a:stretch>
              <a:fillRect/>
            </a:stretch>
          </p:blipFill>
          <p:spPr>
            <a:xfrm>
              <a:off x="1935529" y="1563877"/>
              <a:ext cx="366091" cy="140081"/>
            </a:xfrm>
            <a:prstGeom prst="rect">
              <a:avLst/>
            </a:prstGeom>
          </p:spPr>
        </p:pic>
      </p:grpSp>
      <p:pic>
        <p:nvPicPr>
          <p:cNvPr id="8" name="object 8"/>
          <p:cNvPicPr/>
          <p:nvPr/>
        </p:nvPicPr>
        <p:blipFill>
          <a:blip r:embed="rId7" cstate="print"/>
          <a:stretch>
            <a:fillRect/>
          </a:stretch>
        </p:blipFill>
        <p:spPr>
          <a:xfrm>
            <a:off x="11135099" y="231647"/>
            <a:ext cx="825252" cy="829055"/>
          </a:xfrm>
          <a:prstGeom prst="rect">
            <a:avLst/>
          </a:prstGeom>
        </p:spPr>
      </p:pic>
      <p:sp>
        <p:nvSpPr>
          <p:cNvPr id="9" name="object 9"/>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25" dirty="0"/>
              <a:t>Matrix-</a:t>
            </a:r>
            <a:r>
              <a:rPr dirty="0"/>
              <a:t>Vector</a:t>
            </a:r>
            <a:r>
              <a:rPr spc="-105" dirty="0"/>
              <a:t> </a:t>
            </a:r>
            <a:r>
              <a:rPr dirty="0"/>
              <a:t>Multiplication</a:t>
            </a:r>
            <a:r>
              <a:rPr spc="-100" dirty="0"/>
              <a:t> </a:t>
            </a:r>
            <a:r>
              <a:rPr dirty="0"/>
              <a:t>in</a:t>
            </a:r>
            <a:r>
              <a:rPr spc="-135" dirty="0"/>
              <a:t> </a:t>
            </a:r>
            <a:r>
              <a:rPr spc="-10" dirty="0"/>
              <a:t>pthreads</a:t>
            </a: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1457325"/>
            <a:ext cx="10127615" cy="1613535"/>
          </a:xfrm>
          <a:prstGeom prst="rect">
            <a:avLst/>
          </a:prstGeom>
        </p:spPr>
        <p:txBody>
          <a:bodyPr vert="horz" wrap="square" lIns="0" tIns="74930" rIns="0" bIns="0" rtlCol="0">
            <a:spAutoFit/>
          </a:bodyPr>
          <a:lstStyle/>
          <a:p>
            <a:pPr marL="354965" indent="-342265">
              <a:lnSpc>
                <a:spcPct val="100000"/>
              </a:lnSpc>
              <a:spcBef>
                <a:spcPts val="590"/>
              </a:spcBef>
              <a:buFont typeface="Arial MT"/>
              <a:buChar char="•"/>
              <a:tabLst>
                <a:tab pos="354965" algn="l"/>
              </a:tabLst>
            </a:pPr>
            <a:r>
              <a:rPr sz="2400" b="1" dirty="0">
                <a:latin typeface="Arial"/>
                <a:cs typeface="Arial"/>
              </a:rPr>
              <a:t>Enhance</a:t>
            </a:r>
            <a:r>
              <a:rPr sz="2400" b="1" spc="-20" dirty="0">
                <a:latin typeface="Arial"/>
                <a:cs typeface="Arial"/>
              </a:rPr>
              <a:t> </a:t>
            </a:r>
            <a:r>
              <a:rPr sz="2400" b="1" spc="-10" dirty="0">
                <a:latin typeface="Arial"/>
                <a:cs typeface="Arial"/>
              </a:rPr>
              <a:t>performance</a:t>
            </a:r>
            <a:r>
              <a:rPr sz="2400" b="1" spc="-25" dirty="0">
                <a:latin typeface="Arial"/>
                <a:cs typeface="Arial"/>
              </a:rPr>
              <a:t> </a:t>
            </a:r>
            <a:r>
              <a:rPr sz="2400" b="1" dirty="0">
                <a:latin typeface="Arial"/>
                <a:cs typeface="Arial"/>
              </a:rPr>
              <a:t>using</a:t>
            </a:r>
            <a:r>
              <a:rPr sz="2400" b="1" spc="-40" dirty="0">
                <a:latin typeface="Arial"/>
                <a:cs typeface="Arial"/>
              </a:rPr>
              <a:t> </a:t>
            </a:r>
            <a:r>
              <a:rPr sz="2400" b="1" dirty="0">
                <a:latin typeface="Arial"/>
                <a:cs typeface="Arial"/>
              </a:rPr>
              <a:t>multithreading</a:t>
            </a:r>
            <a:r>
              <a:rPr sz="2400" b="1" spc="-75" dirty="0">
                <a:latin typeface="Arial"/>
                <a:cs typeface="Arial"/>
              </a:rPr>
              <a:t> </a:t>
            </a:r>
            <a:r>
              <a:rPr sz="2400" b="1" dirty="0">
                <a:latin typeface="Arial"/>
                <a:cs typeface="Arial"/>
              </a:rPr>
              <a:t>within</a:t>
            </a:r>
            <a:r>
              <a:rPr sz="2400" b="1" spc="-65" dirty="0">
                <a:latin typeface="Arial"/>
                <a:cs typeface="Arial"/>
              </a:rPr>
              <a:t> </a:t>
            </a:r>
            <a:r>
              <a:rPr sz="2400" b="1" dirty="0">
                <a:latin typeface="Arial"/>
                <a:cs typeface="Arial"/>
              </a:rPr>
              <a:t>one</a:t>
            </a:r>
            <a:r>
              <a:rPr sz="2400" b="1" spc="-45" dirty="0">
                <a:latin typeface="Arial"/>
                <a:cs typeface="Arial"/>
              </a:rPr>
              <a:t> </a:t>
            </a:r>
            <a:r>
              <a:rPr sz="2400" b="1" spc="-20" dirty="0">
                <a:latin typeface="Arial"/>
                <a:cs typeface="Arial"/>
              </a:rPr>
              <a:t>node</a:t>
            </a:r>
            <a:endParaRPr sz="2400" dirty="0">
              <a:latin typeface="Arial"/>
              <a:cs typeface="Arial"/>
            </a:endParaRPr>
          </a:p>
          <a:p>
            <a:pPr marL="12700" marR="5080" indent="914400">
              <a:lnSpc>
                <a:spcPct val="100000"/>
              </a:lnSpc>
              <a:spcBef>
                <a:spcPts val="495"/>
              </a:spcBef>
            </a:pPr>
            <a:r>
              <a:rPr sz="2400" dirty="0">
                <a:latin typeface="Arial MT"/>
                <a:cs typeface="Arial MT"/>
              </a:rPr>
              <a:t>Use</a:t>
            </a:r>
            <a:r>
              <a:rPr sz="2400" spc="-55" dirty="0">
                <a:latin typeface="Arial MT"/>
                <a:cs typeface="Arial MT"/>
              </a:rPr>
              <a:t> </a:t>
            </a:r>
            <a:r>
              <a:rPr sz="2400" spc="-10" dirty="0">
                <a:latin typeface="Arial MT"/>
                <a:cs typeface="Arial MT"/>
              </a:rPr>
              <a:t>multithreading</a:t>
            </a:r>
            <a:r>
              <a:rPr sz="2400" spc="-25" dirty="0">
                <a:latin typeface="Arial MT"/>
                <a:cs typeface="Arial MT"/>
              </a:rPr>
              <a:t> </a:t>
            </a:r>
            <a:r>
              <a:rPr sz="2400" dirty="0">
                <a:latin typeface="Arial MT"/>
                <a:cs typeface="Arial MT"/>
              </a:rPr>
              <a:t>to</a:t>
            </a:r>
            <a:r>
              <a:rPr sz="2400" spc="-55" dirty="0">
                <a:latin typeface="Arial MT"/>
                <a:cs typeface="Arial MT"/>
              </a:rPr>
              <a:t> </a:t>
            </a:r>
            <a:r>
              <a:rPr sz="2400" dirty="0">
                <a:latin typeface="Arial MT"/>
                <a:cs typeface="Arial MT"/>
              </a:rPr>
              <a:t>improve</a:t>
            </a:r>
            <a:r>
              <a:rPr sz="2400" spc="-45" dirty="0">
                <a:latin typeface="Arial MT"/>
                <a:cs typeface="Arial MT"/>
              </a:rPr>
              <a:t> </a:t>
            </a:r>
            <a:r>
              <a:rPr sz="2400" dirty="0">
                <a:latin typeface="Arial MT"/>
                <a:cs typeface="Arial MT"/>
              </a:rPr>
              <a:t>Lab</a:t>
            </a:r>
            <a:r>
              <a:rPr sz="2400" spc="-65" dirty="0">
                <a:latin typeface="Arial MT"/>
                <a:cs typeface="Arial MT"/>
              </a:rPr>
              <a:t> </a:t>
            </a:r>
            <a:r>
              <a:rPr sz="2400" dirty="0">
                <a:latin typeface="Arial MT"/>
                <a:cs typeface="Arial MT"/>
              </a:rPr>
              <a:t>2</a:t>
            </a:r>
            <a:r>
              <a:rPr sz="2400" spc="-50" dirty="0">
                <a:latin typeface="Arial MT"/>
                <a:cs typeface="Arial MT"/>
              </a:rPr>
              <a:t> </a:t>
            </a:r>
            <a:r>
              <a:rPr sz="2400" dirty="0">
                <a:latin typeface="Arial MT"/>
                <a:cs typeface="Arial MT"/>
              </a:rPr>
              <a:t>code</a:t>
            </a:r>
            <a:r>
              <a:rPr sz="2400" spc="-50" dirty="0">
                <a:latin typeface="Arial MT"/>
                <a:cs typeface="Arial MT"/>
              </a:rPr>
              <a:t> </a:t>
            </a:r>
            <a:r>
              <a:rPr sz="2400" dirty="0">
                <a:latin typeface="Arial MT"/>
                <a:cs typeface="Arial MT"/>
              </a:rPr>
              <a:t>on</a:t>
            </a:r>
            <a:r>
              <a:rPr sz="2400" spc="-50" dirty="0">
                <a:latin typeface="Arial MT"/>
                <a:cs typeface="Arial MT"/>
              </a:rPr>
              <a:t> </a:t>
            </a:r>
            <a:r>
              <a:rPr sz="2400" dirty="0">
                <a:latin typeface="Arial MT"/>
                <a:cs typeface="Arial MT"/>
              </a:rPr>
              <a:t>slave</a:t>
            </a:r>
            <a:r>
              <a:rPr sz="2400" spc="-50" dirty="0">
                <a:latin typeface="Arial MT"/>
                <a:cs typeface="Arial MT"/>
              </a:rPr>
              <a:t> </a:t>
            </a:r>
            <a:r>
              <a:rPr sz="2400" dirty="0">
                <a:latin typeface="Arial MT"/>
                <a:cs typeface="Arial MT"/>
              </a:rPr>
              <a:t>nodes.</a:t>
            </a:r>
            <a:r>
              <a:rPr sz="2400" spc="-45" dirty="0">
                <a:latin typeface="Arial MT"/>
                <a:cs typeface="Arial MT"/>
              </a:rPr>
              <a:t> </a:t>
            </a:r>
            <a:r>
              <a:rPr sz="2400" dirty="0">
                <a:latin typeface="Arial MT"/>
                <a:cs typeface="Arial MT"/>
              </a:rPr>
              <a:t>Idea</a:t>
            </a:r>
            <a:r>
              <a:rPr sz="2400" spc="-55" dirty="0">
                <a:latin typeface="Arial MT"/>
                <a:cs typeface="Arial MT"/>
              </a:rPr>
              <a:t> </a:t>
            </a:r>
            <a:r>
              <a:rPr sz="2400" dirty="0">
                <a:latin typeface="Arial MT"/>
                <a:cs typeface="Arial MT"/>
              </a:rPr>
              <a:t>is</a:t>
            </a:r>
            <a:r>
              <a:rPr sz="2400" spc="-50" dirty="0">
                <a:latin typeface="Arial MT"/>
                <a:cs typeface="Arial MT"/>
              </a:rPr>
              <a:t> </a:t>
            </a:r>
            <a:r>
              <a:rPr sz="2400" spc="-25" dirty="0">
                <a:latin typeface="Arial MT"/>
                <a:cs typeface="Arial MT"/>
              </a:rPr>
              <a:t>to </a:t>
            </a:r>
            <a:r>
              <a:rPr sz="2400" dirty="0">
                <a:latin typeface="Arial MT"/>
                <a:cs typeface="Arial MT"/>
              </a:rPr>
              <a:t>improve</a:t>
            </a:r>
            <a:r>
              <a:rPr sz="2400" spc="-70" dirty="0">
                <a:latin typeface="Arial MT"/>
                <a:cs typeface="Arial MT"/>
              </a:rPr>
              <a:t> </a:t>
            </a:r>
            <a:r>
              <a:rPr sz="2400" dirty="0">
                <a:latin typeface="Arial MT"/>
                <a:cs typeface="Arial MT"/>
              </a:rPr>
              <a:t>performance</a:t>
            </a:r>
            <a:r>
              <a:rPr sz="2400" spc="-80" dirty="0">
                <a:latin typeface="Arial MT"/>
                <a:cs typeface="Arial MT"/>
              </a:rPr>
              <a:t> </a:t>
            </a:r>
            <a:r>
              <a:rPr sz="2400" dirty="0">
                <a:latin typeface="Arial MT"/>
                <a:cs typeface="Arial MT"/>
              </a:rPr>
              <a:t>using</a:t>
            </a:r>
            <a:r>
              <a:rPr sz="2400" spc="-70" dirty="0">
                <a:latin typeface="Arial MT"/>
                <a:cs typeface="Arial MT"/>
              </a:rPr>
              <a:t> </a:t>
            </a:r>
            <a:r>
              <a:rPr sz="2400" dirty="0">
                <a:latin typeface="Arial MT"/>
                <a:cs typeface="Arial MT"/>
              </a:rPr>
              <a:t>multiple</a:t>
            </a:r>
            <a:r>
              <a:rPr sz="2400" spc="-60" dirty="0">
                <a:latin typeface="Arial MT"/>
                <a:cs typeface="Arial MT"/>
              </a:rPr>
              <a:t> </a:t>
            </a:r>
            <a:r>
              <a:rPr sz="2400" dirty="0">
                <a:latin typeface="Arial MT"/>
                <a:cs typeface="Arial MT"/>
              </a:rPr>
              <a:t>cores</a:t>
            </a:r>
            <a:r>
              <a:rPr sz="2400" spc="-80" dirty="0">
                <a:latin typeface="Arial MT"/>
                <a:cs typeface="Arial MT"/>
              </a:rPr>
              <a:t> </a:t>
            </a:r>
            <a:r>
              <a:rPr sz="2400" dirty="0">
                <a:latin typeface="Arial MT"/>
                <a:cs typeface="Arial MT"/>
              </a:rPr>
              <a:t>on</a:t>
            </a:r>
            <a:r>
              <a:rPr sz="2400" spc="-75" dirty="0">
                <a:latin typeface="Arial MT"/>
                <a:cs typeface="Arial MT"/>
              </a:rPr>
              <a:t> </a:t>
            </a:r>
            <a:r>
              <a:rPr sz="2400" dirty="0">
                <a:latin typeface="Arial MT"/>
                <a:cs typeface="Arial MT"/>
              </a:rPr>
              <a:t>the</a:t>
            </a:r>
            <a:r>
              <a:rPr sz="2400" spc="-90" dirty="0">
                <a:latin typeface="Arial MT"/>
                <a:cs typeface="Arial MT"/>
              </a:rPr>
              <a:t> </a:t>
            </a:r>
            <a:r>
              <a:rPr sz="2400" dirty="0">
                <a:latin typeface="Arial MT"/>
                <a:cs typeface="Arial MT"/>
              </a:rPr>
              <a:t>same</a:t>
            </a:r>
            <a:r>
              <a:rPr sz="2400" spc="-80" dirty="0">
                <a:latin typeface="Arial MT"/>
                <a:cs typeface="Arial MT"/>
              </a:rPr>
              <a:t> </a:t>
            </a:r>
            <a:r>
              <a:rPr sz="2400" dirty="0">
                <a:latin typeface="Arial MT"/>
                <a:cs typeface="Arial MT"/>
              </a:rPr>
              <a:t>node</a:t>
            </a:r>
            <a:r>
              <a:rPr sz="2400" spc="-75" dirty="0">
                <a:latin typeface="Arial MT"/>
                <a:cs typeface="Arial MT"/>
              </a:rPr>
              <a:t> </a:t>
            </a:r>
            <a:r>
              <a:rPr sz="2400" dirty="0">
                <a:latin typeface="Arial MT"/>
                <a:cs typeface="Arial MT"/>
              </a:rPr>
              <a:t>and</a:t>
            </a:r>
            <a:r>
              <a:rPr sz="2400" spc="-75" dirty="0">
                <a:latin typeface="Arial MT"/>
                <a:cs typeface="Arial MT"/>
              </a:rPr>
              <a:t> </a:t>
            </a:r>
            <a:r>
              <a:rPr sz="2400" spc="-20" dirty="0">
                <a:latin typeface="Arial MT"/>
                <a:cs typeface="Arial MT"/>
              </a:rPr>
              <a:t>show </a:t>
            </a:r>
            <a:r>
              <a:rPr sz="2400" dirty="0">
                <a:latin typeface="Arial MT"/>
                <a:cs typeface="Arial MT"/>
              </a:rPr>
              <a:t>synchronization</a:t>
            </a:r>
            <a:r>
              <a:rPr sz="2400" spc="-160" dirty="0">
                <a:latin typeface="Arial MT"/>
                <a:cs typeface="Arial MT"/>
              </a:rPr>
              <a:t> </a:t>
            </a:r>
            <a:r>
              <a:rPr sz="2400" spc="-10" dirty="0">
                <a:latin typeface="Arial MT"/>
                <a:cs typeface="Arial MT"/>
              </a:rPr>
              <a:t>problems/solutions.</a:t>
            </a:r>
            <a:endParaRPr sz="2400" dirty="0">
              <a:latin typeface="Arial MT"/>
              <a:cs typeface="Arial MT"/>
            </a:endParaRP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Lab</a:t>
            </a:r>
            <a:r>
              <a:rPr spc="-85" dirty="0"/>
              <a:t> </a:t>
            </a:r>
            <a:r>
              <a:rPr spc="-50" dirty="0"/>
              <a:t>3</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053083"/>
            <a:ext cx="10441305" cy="2313940"/>
            <a:chOff x="0" y="1053083"/>
            <a:chExt cx="10441305" cy="2313940"/>
          </a:xfrm>
        </p:grpSpPr>
        <p:pic>
          <p:nvPicPr>
            <p:cNvPr id="3" name="object 3"/>
            <p:cNvPicPr/>
            <p:nvPr/>
          </p:nvPicPr>
          <p:blipFill>
            <a:blip r:embed="rId2" cstate="print"/>
            <a:stretch>
              <a:fillRect/>
            </a:stretch>
          </p:blipFill>
          <p:spPr>
            <a:xfrm>
              <a:off x="1918716" y="1053083"/>
              <a:ext cx="8522208" cy="2313432"/>
            </a:xfrm>
            <a:prstGeom prst="rect">
              <a:avLst/>
            </a:prstGeom>
          </p:spPr>
        </p:pic>
        <p:pic>
          <p:nvPicPr>
            <p:cNvPr id="4" name="object 4"/>
            <p:cNvPicPr/>
            <p:nvPr/>
          </p:nvPicPr>
          <p:blipFill>
            <a:blip r:embed="rId3" cstate="print"/>
            <a:stretch>
              <a:fillRect/>
            </a:stretch>
          </p:blipFill>
          <p:spPr>
            <a:xfrm>
              <a:off x="4377816" y="1417827"/>
              <a:ext cx="292957" cy="361950"/>
            </a:xfrm>
            <a:prstGeom prst="rect">
              <a:avLst/>
            </a:prstGeom>
          </p:spPr>
        </p:pic>
      </p:grpSp>
      <p:pic>
        <p:nvPicPr>
          <p:cNvPr id="5" name="object 5"/>
          <p:cNvPicPr/>
          <p:nvPr/>
        </p:nvPicPr>
        <p:blipFill>
          <a:blip r:embed="rId4" cstate="print"/>
          <a:stretch>
            <a:fillRect/>
          </a:stretch>
        </p:blipFill>
        <p:spPr>
          <a:xfrm>
            <a:off x="11135099" y="231647"/>
            <a:ext cx="825252" cy="829055"/>
          </a:xfrm>
          <a:prstGeom prst="rect">
            <a:avLst/>
          </a:prstGeom>
        </p:spPr>
      </p:pic>
      <p:sp>
        <p:nvSpPr>
          <p:cNvPr id="6" name="object 6"/>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Serial</a:t>
            </a:r>
            <a:r>
              <a:rPr spc="-80" dirty="0"/>
              <a:t> </a:t>
            </a:r>
            <a:r>
              <a:rPr spc="-30" dirty="0"/>
              <a:t>pseudo-</a:t>
            </a:r>
            <a:r>
              <a:rPr spc="-20" dirty="0"/>
              <a:t>code</a:t>
            </a:r>
          </a:p>
        </p:txBody>
      </p:sp>
      <p:grpSp>
        <p:nvGrpSpPr>
          <p:cNvPr id="7" name="object 7"/>
          <p:cNvGrpSpPr/>
          <p:nvPr/>
        </p:nvGrpSpPr>
        <p:grpSpPr>
          <a:xfrm>
            <a:off x="6177419" y="3832654"/>
            <a:ext cx="1707514" cy="906144"/>
            <a:chOff x="6177419" y="3832654"/>
            <a:chExt cx="1707514" cy="906144"/>
          </a:xfrm>
        </p:grpSpPr>
        <p:pic>
          <p:nvPicPr>
            <p:cNvPr id="8" name="object 8"/>
            <p:cNvPicPr/>
            <p:nvPr/>
          </p:nvPicPr>
          <p:blipFill>
            <a:blip r:embed="rId5" cstate="print"/>
            <a:stretch>
              <a:fillRect/>
            </a:stretch>
          </p:blipFill>
          <p:spPr>
            <a:xfrm>
              <a:off x="6177419" y="3832654"/>
              <a:ext cx="1707070" cy="906061"/>
            </a:xfrm>
            <a:prstGeom prst="rect">
              <a:avLst/>
            </a:prstGeom>
          </p:spPr>
        </p:pic>
        <p:sp>
          <p:nvSpPr>
            <p:cNvPr id="9" name="object 9"/>
            <p:cNvSpPr/>
            <p:nvPr/>
          </p:nvSpPr>
          <p:spPr>
            <a:xfrm>
              <a:off x="7250176" y="4574793"/>
              <a:ext cx="480695" cy="149225"/>
            </a:xfrm>
            <a:custGeom>
              <a:avLst/>
              <a:gdLst/>
              <a:ahLst/>
              <a:cxnLst/>
              <a:rect l="l" t="t" r="r" b="b"/>
              <a:pathLst>
                <a:path w="480695" h="149225">
                  <a:moveTo>
                    <a:pt x="431165" y="85979"/>
                  </a:moveTo>
                  <a:lnTo>
                    <a:pt x="430403" y="84328"/>
                  </a:lnTo>
                  <a:lnTo>
                    <a:pt x="429514" y="82804"/>
                  </a:lnTo>
                  <a:lnTo>
                    <a:pt x="427609" y="82296"/>
                  </a:lnTo>
                  <a:lnTo>
                    <a:pt x="426085" y="83058"/>
                  </a:lnTo>
                  <a:lnTo>
                    <a:pt x="404444" y="94615"/>
                  </a:lnTo>
                  <a:lnTo>
                    <a:pt x="381228" y="104482"/>
                  </a:lnTo>
                  <a:lnTo>
                    <a:pt x="352806" y="113792"/>
                  </a:lnTo>
                  <a:lnTo>
                    <a:pt x="351155" y="114427"/>
                  </a:lnTo>
                  <a:lnTo>
                    <a:pt x="350266" y="116205"/>
                  </a:lnTo>
                  <a:lnTo>
                    <a:pt x="350774" y="117856"/>
                  </a:lnTo>
                  <a:lnTo>
                    <a:pt x="351282" y="119380"/>
                  </a:lnTo>
                  <a:lnTo>
                    <a:pt x="353060" y="120396"/>
                  </a:lnTo>
                  <a:lnTo>
                    <a:pt x="354711" y="119761"/>
                  </a:lnTo>
                  <a:lnTo>
                    <a:pt x="383540" y="110490"/>
                  </a:lnTo>
                  <a:lnTo>
                    <a:pt x="407162" y="100330"/>
                  </a:lnTo>
                  <a:lnTo>
                    <a:pt x="429006" y="88646"/>
                  </a:lnTo>
                  <a:lnTo>
                    <a:pt x="430530" y="87884"/>
                  </a:lnTo>
                  <a:lnTo>
                    <a:pt x="431165" y="85979"/>
                  </a:lnTo>
                  <a:close/>
                </a:path>
                <a:path w="480695" h="149225">
                  <a:moveTo>
                    <a:pt x="480568" y="4191"/>
                  </a:moveTo>
                  <a:lnTo>
                    <a:pt x="479679" y="2540"/>
                  </a:lnTo>
                  <a:lnTo>
                    <a:pt x="478790" y="762"/>
                  </a:lnTo>
                  <a:lnTo>
                    <a:pt x="476631" y="0"/>
                  </a:lnTo>
                  <a:lnTo>
                    <a:pt x="460476" y="8204"/>
                  </a:lnTo>
                  <a:lnTo>
                    <a:pt x="459574" y="8547"/>
                  </a:lnTo>
                  <a:lnTo>
                    <a:pt x="459714" y="8547"/>
                  </a:lnTo>
                  <a:lnTo>
                    <a:pt x="439915" y="16090"/>
                  </a:lnTo>
                  <a:lnTo>
                    <a:pt x="440397" y="15900"/>
                  </a:lnTo>
                  <a:lnTo>
                    <a:pt x="418896" y="22326"/>
                  </a:lnTo>
                  <a:lnTo>
                    <a:pt x="418566" y="22415"/>
                  </a:lnTo>
                  <a:lnTo>
                    <a:pt x="415467" y="23241"/>
                  </a:lnTo>
                  <a:lnTo>
                    <a:pt x="415798" y="23241"/>
                  </a:lnTo>
                  <a:lnTo>
                    <a:pt x="388493" y="30480"/>
                  </a:lnTo>
                  <a:lnTo>
                    <a:pt x="282194" y="60198"/>
                  </a:lnTo>
                  <a:lnTo>
                    <a:pt x="199771" y="85725"/>
                  </a:lnTo>
                  <a:lnTo>
                    <a:pt x="158115" y="98171"/>
                  </a:lnTo>
                  <a:lnTo>
                    <a:pt x="116535" y="111988"/>
                  </a:lnTo>
                  <a:lnTo>
                    <a:pt x="117995" y="111582"/>
                  </a:lnTo>
                  <a:lnTo>
                    <a:pt x="78232" y="122809"/>
                  </a:lnTo>
                  <a:lnTo>
                    <a:pt x="38506" y="132854"/>
                  </a:lnTo>
                  <a:lnTo>
                    <a:pt x="38315" y="132892"/>
                  </a:lnTo>
                  <a:lnTo>
                    <a:pt x="3683" y="140081"/>
                  </a:lnTo>
                  <a:lnTo>
                    <a:pt x="1524" y="140589"/>
                  </a:lnTo>
                  <a:lnTo>
                    <a:pt x="0" y="142748"/>
                  </a:lnTo>
                  <a:lnTo>
                    <a:pt x="1016" y="147320"/>
                  </a:lnTo>
                  <a:lnTo>
                    <a:pt x="3175" y="148717"/>
                  </a:lnTo>
                  <a:lnTo>
                    <a:pt x="5461" y="148209"/>
                  </a:lnTo>
                  <a:lnTo>
                    <a:pt x="41402" y="140716"/>
                  </a:lnTo>
                  <a:lnTo>
                    <a:pt x="74129" y="132638"/>
                  </a:lnTo>
                  <a:lnTo>
                    <a:pt x="80518" y="131064"/>
                  </a:lnTo>
                  <a:lnTo>
                    <a:pt x="120523" y="120015"/>
                  </a:lnTo>
                  <a:lnTo>
                    <a:pt x="120383" y="120015"/>
                  </a:lnTo>
                  <a:lnTo>
                    <a:pt x="145961" y="111582"/>
                  </a:lnTo>
                  <a:lnTo>
                    <a:pt x="160782" y="106680"/>
                  </a:lnTo>
                  <a:lnTo>
                    <a:pt x="202438" y="94742"/>
                  </a:lnTo>
                  <a:lnTo>
                    <a:pt x="202438" y="94615"/>
                  </a:lnTo>
                  <a:lnTo>
                    <a:pt x="286854" y="69176"/>
                  </a:lnTo>
                  <a:lnTo>
                    <a:pt x="359791" y="48895"/>
                  </a:lnTo>
                  <a:lnTo>
                    <a:pt x="418338" y="31877"/>
                  </a:lnTo>
                  <a:lnTo>
                    <a:pt x="418592" y="31877"/>
                  </a:lnTo>
                  <a:lnTo>
                    <a:pt x="442595" y="23876"/>
                  </a:lnTo>
                  <a:lnTo>
                    <a:pt x="461772" y="16090"/>
                  </a:lnTo>
                  <a:lnTo>
                    <a:pt x="462915" y="15621"/>
                  </a:lnTo>
                  <a:lnTo>
                    <a:pt x="463054" y="15621"/>
                  </a:lnTo>
                  <a:lnTo>
                    <a:pt x="478282" y="7366"/>
                  </a:lnTo>
                  <a:lnTo>
                    <a:pt x="479933" y="6350"/>
                  </a:lnTo>
                  <a:lnTo>
                    <a:pt x="480568" y="4191"/>
                  </a:lnTo>
                  <a:close/>
                </a:path>
              </a:pathLst>
            </a:custGeom>
            <a:solidFill>
              <a:srgbClr val="FF0000"/>
            </a:solidFill>
          </p:spPr>
          <p:txBody>
            <a:bodyPr wrap="square" lIns="0" tIns="0" rIns="0" bIns="0" rtlCol="0"/>
            <a:lstStyle/>
            <a:p>
              <a:endParaRPr/>
            </a:p>
          </p:txBody>
        </p:sp>
      </p:gr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pic>
        <p:nvPicPr>
          <p:cNvPr id="12" name="Picture 11">
            <a:extLst>
              <a:ext uri="{FF2B5EF4-FFF2-40B4-BE49-F238E27FC236}">
                <a16:creationId xmlns:a16="http://schemas.microsoft.com/office/drawing/2014/main" id="{2F13E3A8-5C4C-C698-B54A-60C819FAC212}"/>
              </a:ext>
            </a:extLst>
          </p:cNvPr>
          <p:cNvPicPr>
            <a:picLocks noChangeAspect="1"/>
          </p:cNvPicPr>
          <p:nvPr/>
        </p:nvPicPr>
        <p:blipFill>
          <a:blip r:embed="rId6"/>
          <a:stretch>
            <a:fillRect/>
          </a:stretch>
        </p:blipFill>
        <p:spPr>
          <a:xfrm>
            <a:off x="1219200" y="3389044"/>
            <a:ext cx="4239355" cy="292662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779776" y="6550152"/>
            <a:ext cx="9412605" cy="48895"/>
            <a:chOff x="2779776" y="6550152"/>
            <a:chExt cx="9412605" cy="48895"/>
          </a:xfrm>
        </p:grpSpPr>
        <p:sp>
          <p:nvSpPr>
            <p:cNvPr id="3" name="object 3"/>
            <p:cNvSpPr/>
            <p:nvPr/>
          </p:nvSpPr>
          <p:spPr>
            <a:xfrm>
              <a:off x="6173723" y="6550152"/>
              <a:ext cx="3106420" cy="48895"/>
            </a:xfrm>
            <a:custGeom>
              <a:avLst/>
              <a:gdLst/>
              <a:ahLst/>
              <a:cxnLst/>
              <a:rect l="l" t="t" r="r" b="b"/>
              <a:pathLst>
                <a:path w="3106420" h="48895">
                  <a:moveTo>
                    <a:pt x="3105912" y="0"/>
                  </a:moveTo>
                  <a:lnTo>
                    <a:pt x="0" y="0"/>
                  </a:lnTo>
                  <a:lnTo>
                    <a:pt x="0" y="48768"/>
                  </a:lnTo>
                  <a:lnTo>
                    <a:pt x="3105912" y="48768"/>
                  </a:lnTo>
                  <a:lnTo>
                    <a:pt x="3105912" y="0"/>
                  </a:lnTo>
                  <a:close/>
                </a:path>
              </a:pathLst>
            </a:custGeom>
            <a:solidFill>
              <a:srgbClr val="76C2E4"/>
            </a:solidFill>
          </p:spPr>
          <p:txBody>
            <a:bodyPr wrap="square" lIns="0" tIns="0" rIns="0" bIns="0" rtlCol="0"/>
            <a:lstStyle/>
            <a:p>
              <a:endParaRPr/>
            </a:p>
          </p:txBody>
        </p:sp>
        <p:sp>
          <p:nvSpPr>
            <p:cNvPr id="4" name="object 4"/>
            <p:cNvSpPr/>
            <p:nvPr/>
          </p:nvSpPr>
          <p:spPr>
            <a:xfrm>
              <a:off x="9211055" y="6550152"/>
              <a:ext cx="2981325" cy="45720"/>
            </a:xfrm>
            <a:custGeom>
              <a:avLst/>
              <a:gdLst/>
              <a:ahLst/>
              <a:cxnLst/>
              <a:rect l="l" t="t" r="r" b="b"/>
              <a:pathLst>
                <a:path w="2981325" h="45720">
                  <a:moveTo>
                    <a:pt x="2980944" y="0"/>
                  </a:moveTo>
                  <a:lnTo>
                    <a:pt x="0" y="0"/>
                  </a:lnTo>
                  <a:lnTo>
                    <a:pt x="0" y="45720"/>
                  </a:lnTo>
                  <a:lnTo>
                    <a:pt x="2980944" y="45720"/>
                  </a:lnTo>
                  <a:lnTo>
                    <a:pt x="2980944" y="0"/>
                  </a:lnTo>
                  <a:close/>
                </a:path>
              </a:pathLst>
            </a:custGeom>
            <a:solidFill>
              <a:srgbClr val="E21C23"/>
            </a:solidFill>
          </p:spPr>
          <p:txBody>
            <a:bodyPr wrap="square" lIns="0" tIns="0" rIns="0" bIns="0" rtlCol="0"/>
            <a:lstStyle/>
            <a:p>
              <a:endParaRPr/>
            </a:p>
          </p:txBody>
        </p:sp>
        <p:sp>
          <p:nvSpPr>
            <p:cNvPr id="5" name="object 5"/>
            <p:cNvSpPr/>
            <p:nvPr/>
          </p:nvSpPr>
          <p:spPr>
            <a:xfrm>
              <a:off x="2779776" y="6550152"/>
              <a:ext cx="3441700" cy="48895"/>
            </a:xfrm>
            <a:custGeom>
              <a:avLst/>
              <a:gdLst/>
              <a:ahLst/>
              <a:cxnLst/>
              <a:rect l="l" t="t" r="r" b="b"/>
              <a:pathLst>
                <a:path w="3441700" h="48895">
                  <a:moveTo>
                    <a:pt x="3441191" y="0"/>
                  </a:moveTo>
                  <a:lnTo>
                    <a:pt x="0" y="0"/>
                  </a:lnTo>
                  <a:lnTo>
                    <a:pt x="0" y="48768"/>
                  </a:lnTo>
                  <a:lnTo>
                    <a:pt x="3441191" y="48768"/>
                  </a:lnTo>
                  <a:lnTo>
                    <a:pt x="3441191" y="0"/>
                  </a:lnTo>
                  <a:close/>
                </a:path>
              </a:pathLst>
            </a:custGeom>
            <a:solidFill>
              <a:srgbClr val="FBAF17"/>
            </a:solidFill>
          </p:spPr>
          <p:txBody>
            <a:bodyPr wrap="square" lIns="0" tIns="0" rIns="0" bIns="0" rtlCol="0"/>
            <a:lstStyle/>
            <a:p>
              <a:endParaRPr/>
            </a:p>
          </p:txBody>
        </p:sp>
        <p:sp>
          <p:nvSpPr>
            <p:cNvPr id="6" name="object 6"/>
            <p:cNvSpPr/>
            <p:nvPr/>
          </p:nvSpPr>
          <p:spPr>
            <a:xfrm>
              <a:off x="5993892" y="6553200"/>
              <a:ext cx="3106420" cy="45720"/>
            </a:xfrm>
            <a:custGeom>
              <a:avLst/>
              <a:gdLst/>
              <a:ahLst/>
              <a:cxnLst/>
              <a:rect l="l" t="t" r="r" b="b"/>
              <a:pathLst>
                <a:path w="3106420" h="45720">
                  <a:moveTo>
                    <a:pt x="3105912" y="0"/>
                  </a:moveTo>
                  <a:lnTo>
                    <a:pt x="0" y="0"/>
                  </a:lnTo>
                  <a:lnTo>
                    <a:pt x="0" y="45720"/>
                  </a:lnTo>
                  <a:lnTo>
                    <a:pt x="3105912" y="45720"/>
                  </a:lnTo>
                  <a:lnTo>
                    <a:pt x="3105912" y="0"/>
                  </a:lnTo>
                  <a:close/>
                </a:path>
              </a:pathLst>
            </a:custGeom>
            <a:solidFill>
              <a:srgbClr val="76C2E4"/>
            </a:solidFill>
          </p:spPr>
          <p:txBody>
            <a:bodyPr wrap="square" lIns="0" tIns="0" rIns="0" bIns="0" rtlCol="0"/>
            <a:lstStyle/>
            <a:p>
              <a:endParaRPr/>
            </a:p>
          </p:txBody>
        </p:sp>
        <p:sp>
          <p:nvSpPr>
            <p:cNvPr id="7" name="object 7"/>
            <p:cNvSpPr/>
            <p:nvPr/>
          </p:nvSpPr>
          <p:spPr>
            <a:xfrm>
              <a:off x="2845308" y="6553200"/>
              <a:ext cx="3148965" cy="45720"/>
            </a:xfrm>
            <a:custGeom>
              <a:avLst/>
              <a:gdLst/>
              <a:ahLst/>
              <a:cxnLst/>
              <a:rect l="l" t="t" r="r" b="b"/>
              <a:pathLst>
                <a:path w="3148965" h="45720">
                  <a:moveTo>
                    <a:pt x="3148584" y="0"/>
                  </a:moveTo>
                  <a:lnTo>
                    <a:pt x="0" y="0"/>
                  </a:lnTo>
                  <a:lnTo>
                    <a:pt x="0" y="45720"/>
                  </a:lnTo>
                  <a:lnTo>
                    <a:pt x="3148584" y="45720"/>
                  </a:lnTo>
                  <a:lnTo>
                    <a:pt x="3148584" y="0"/>
                  </a:lnTo>
                  <a:close/>
                </a:path>
              </a:pathLst>
            </a:custGeom>
            <a:solidFill>
              <a:srgbClr val="FBAF17"/>
            </a:solidFill>
          </p:spPr>
          <p:txBody>
            <a:bodyPr wrap="square" lIns="0" tIns="0" rIns="0" bIns="0" rtlCol="0"/>
            <a:lstStyle/>
            <a:p>
              <a:endParaRPr/>
            </a:p>
          </p:txBody>
        </p:sp>
        <p:sp>
          <p:nvSpPr>
            <p:cNvPr id="8" name="object 8"/>
            <p:cNvSpPr/>
            <p:nvPr/>
          </p:nvSpPr>
          <p:spPr>
            <a:xfrm>
              <a:off x="9086088" y="6553200"/>
              <a:ext cx="3106420" cy="45720"/>
            </a:xfrm>
            <a:custGeom>
              <a:avLst/>
              <a:gdLst/>
              <a:ahLst/>
              <a:cxnLst/>
              <a:rect l="l" t="t" r="r" b="b"/>
              <a:pathLst>
                <a:path w="3106420" h="45720">
                  <a:moveTo>
                    <a:pt x="3105911" y="0"/>
                  </a:moveTo>
                  <a:lnTo>
                    <a:pt x="0" y="0"/>
                  </a:lnTo>
                  <a:lnTo>
                    <a:pt x="0" y="45720"/>
                  </a:lnTo>
                  <a:lnTo>
                    <a:pt x="3105911" y="45720"/>
                  </a:lnTo>
                  <a:lnTo>
                    <a:pt x="3105911" y="0"/>
                  </a:lnTo>
                  <a:close/>
                </a:path>
              </a:pathLst>
            </a:custGeom>
            <a:solidFill>
              <a:srgbClr val="FF0000"/>
            </a:solidFill>
          </p:spPr>
          <p:txBody>
            <a:bodyPr wrap="square" lIns="0" tIns="0" rIns="0" bIns="0" rtlCol="0"/>
            <a:lstStyle/>
            <a:p>
              <a:endParaRPr/>
            </a:p>
          </p:txBody>
        </p:sp>
      </p:grpSp>
      <p:grpSp>
        <p:nvGrpSpPr>
          <p:cNvPr id="9" name="object 9"/>
          <p:cNvGrpSpPr/>
          <p:nvPr/>
        </p:nvGrpSpPr>
        <p:grpSpPr>
          <a:xfrm>
            <a:off x="0" y="981455"/>
            <a:ext cx="9347200" cy="1905000"/>
            <a:chOff x="0" y="981455"/>
            <a:chExt cx="9347200" cy="1905000"/>
          </a:xfrm>
        </p:grpSpPr>
        <p:sp>
          <p:nvSpPr>
            <p:cNvPr id="10" name="object 10"/>
            <p:cNvSpPr/>
            <p:nvPr/>
          </p:nvSpPr>
          <p:spPr>
            <a:xfrm>
              <a:off x="3150107" y="1295399"/>
              <a:ext cx="3104515" cy="45720"/>
            </a:xfrm>
            <a:custGeom>
              <a:avLst/>
              <a:gdLst/>
              <a:ahLst/>
              <a:cxnLst/>
              <a:rect l="l" t="t" r="r" b="b"/>
              <a:pathLst>
                <a:path w="3104515" h="45719">
                  <a:moveTo>
                    <a:pt x="3104388" y="0"/>
                  </a:moveTo>
                  <a:lnTo>
                    <a:pt x="0" y="0"/>
                  </a:lnTo>
                  <a:lnTo>
                    <a:pt x="0" y="45720"/>
                  </a:lnTo>
                  <a:lnTo>
                    <a:pt x="3104388" y="45720"/>
                  </a:lnTo>
                  <a:lnTo>
                    <a:pt x="3104388" y="0"/>
                  </a:lnTo>
                  <a:close/>
                </a:path>
              </a:pathLst>
            </a:custGeom>
            <a:solidFill>
              <a:srgbClr val="76C2E4"/>
            </a:solidFill>
          </p:spPr>
          <p:txBody>
            <a:bodyPr wrap="square" lIns="0" tIns="0" rIns="0" bIns="0" rtlCol="0"/>
            <a:lstStyle/>
            <a:p>
              <a:endParaRPr/>
            </a:p>
          </p:txBody>
        </p:sp>
        <p:sp>
          <p:nvSpPr>
            <p:cNvPr id="11" name="object 11"/>
            <p:cNvSpPr/>
            <p:nvPr/>
          </p:nvSpPr>
          <p:spPr>
            <a:xfrm>
              <a:off x="0" y="1295399"/>
              <a:ext cx="3150235" cy="45720"/>
            </a:xfrm>
            <a:custGeom>
              <a:avLst/>
              <a:gdLst/>
              <a:ahLst/>
              <a:cxnLst/>
              <a:rect l="l" t="t" r="r" b="b"/>
              <a:pathLst>
                <a:path w="3150235" h="45719">
                  <a:moveTo>
                    <a:pt x="3150108" y="0"/>
                  </a:moveTo>
                  <a:lnTo>
                    <a:pt x="0" y="0"/>
                  </a:lnTo>
                  <a:lnTo>
                    <a:pt x="0" y="45720"/>
                  </a:lnTo>
                  <a:lnTo>
                    <a:pt x="3150108" y="45720"/>
                  </a:lnTo>
                  <a:lnTo>
                    <a:pt x="3150108" y="0"/>
                  </a:lnTo>
                  <a:close/>
                </a:path>
              </a:pathLst>
            </a:custGeom>
            <a:solidFill>
              <a:srgbClr val="FBAF17"/>
            </a:solidFill>
          </p:spPr>
          <p:txBody>
            <a:bodyPr wrap="square" lIns="0" tIns="0" rIns="0" bIns="0" rtlCol="0"/>
            <a:lstStyle/>
            <a:p>
              <a:endParaRPr/>
            </a:p>
          </p:txBody>
        </p:sp>
        <p:sp>
          <p:nvSpPr>
            <p:cNvPr id="12" name="object 12"/>
            <p:cNvSpPr/>
            <p:nvPr/>
          </p:nvSpPr>
          <p:spPr>
            <a:xfrm>
              <a:off x="6242303" y="1295399"/>
              <a:ext cx="3104515" cy="45720"/>
            </a:xfrm>
            <a:custGeom>
              <a:avLst/>
              <a:gdLst/>
              <a:ahLst/>
              <a:cxnLst/>
              <a:rect l="l" t="t" r="r" b="b"/>
              <a:pathLst>
                <a:path w="3104515" h="45719">
                  <a:moveTo>
                    <a:pt x="3104388" y="0"/>
                  </a:moveTo>
                  <a:lnTo>
                    <a:pt x="0" y="0"/>
                  </a:lnTo>
                  <a:lnTo>
                    <a:pt x="0" y="45720"/>
                  </a:lnTo>
                  <a:lnTo>
                    <a:pt x="3104388" y="45720"/>
                  </a:lnTo>
                  <a:lnTo>
                    <a:pt x="3104388" y="0"/>
                  </a:lnTo>
                  <a:close/>
                </a:path>
              </a:pathLst>
            </a:custGeom>
            <a:solidFill>
              <a:srgbClr val="FF0000"/>
            </a:solidFill>
          </p:spPr>
          <p:txBody>
            <a:bodyPr wrap="square" lIns="0" tIns="0" rIns="0" bIns="0" rtlCol="0"/>
            <a:lstStyle/>
            <a:p>
              <a:endParaRPr/>
            </a:p>
          </p:txBody>
        </p:sp>
        <p:pic>
          <p:nvPicPr>
            <p:cNvPr id="13" name="object 13"/>
            <p:cNvPicPr/>
            <p:nvPr/>
          </p:nvPicPr>
          <p:blipFill>
            <a:blip r:embed="rId2" cstate="print"/>
            <a:stretch>
              <a:fillRect/>
            </a:stretch>
          </p:blipFill>
          <p:spPr>
            <a:xfrm>
              <a:off x="2351532" y="981455"/>
              <a:ext cx="2846832" cy="1905000"/>
            </a:xfrm>
            <a:prstGeom prst="rect">
              <a:avLst/>
            </a:prstGeom>
          </p:spPr>
        </p:pic>
        <p:sp>
          <p:nvSpPr>
            <p:cNvPr id="14" name="object 14"/>
            <p:cNvSpPr/>
            <p:nvPr/>
          </p:nvSpPr>
          <p:spPr>
            <a:xfrm>
              <a:off x="554621" y="1910206"/>
              <a:ext cx="5973445" cy="761365"/>
            </a:xfrm>
            <a:custGeom>
              <a:avLst/>
              <a:gdLst/>
              <a:ahLst/>
              <a:cxnLst/>
              <a:rect l="l" t="t" r="r" b="b"/>
              <a:pathLst>
                <a:path w="5973445" h="761364">
                  <a:moveTo>
                    <a:pt x="124371" y="733806"/>
                  </a:moveTo>
                  <a:lnTo>
                    <a:pt x="124028" y="731266"/>
                  </a:lnTo>
                  <a:lnTo>
                    <a:pt x="120802" y="719836"/>
                  </a:lnTo>
                  <a:lnTo>
                    <a:pt x="120421" y="718693"/>
                  </a:lnTo>
                  <a:lnTo>
                    <a:pt x="118122" y="713232"/>
                  </a:lnTo>
                  <a:lnTo>
                    <a:pt x="114668" y="704977"/>
                  </a:lnTo>
                  <a:lnTo>
                    <a:pt x="114033" y="703834"/>
                  </a:lnTo>
                  <a:lnTo>
                    <a:pt x="112001" y="700532"/>
                  </a:lnTo>
                  <a:lnTo>
                    <a:pt x="111213" y="699262"/>
                  </a:lnTo>
                  <a:lnTo>
                    <a:pt x="107365" y="693000"/>
                  </a:lnTo>
                  <a:lnTo>
                    <a:pt x="107365" y="744156"/>
                  </a:lnTo>
                  <a:lnTo>
                    <a:pt x="106349" y="744296"/>
                  </a:lnTo>
                  <a:lnTo>
                    <a:pt x="106464" y="744156"/>
                  </a:lnTo>
                  <a:lnTo>
                    <a:pt x="107365" y="744156"/>
                  </a:lnTo>
                  <a:lnTo>
                    <a:pt x="107365" y="693000"/>
                  </a:lnTo>
                  <a:lnTo>
                    <a:pt x="106286" y="691248"/>
                  </a:lnTo>
                  <a:lnTo>
                    <a:pt x="106286" y="741616"/>
                  </a:lnTo>
                  <a:lnTo>
                    <a:pt x="106286" y="743178"/>
                  </a:lnTo>
                  <a:lnTo>
                    <a:pt x="106273" y="743318"/>
                  </a:lnTo>
                  <a:lnTo>
                    <a:pt x="106286" y="741616"/>
                  </a:lnTo>
                  <a:lnTo>
                    <a:pt x="106095" y="742149"/>
                  </a:lnTo>
                  <a:lnTo>
                    <a:pt x="106095" y="744626"/>
                  </a:lnTo>
                  <a:lnTo>
                    <a:pt x="104508" y="746633"/>
                  </a:lnTo>
                  <a:lnTo>
                    <a:pt x="106083" y="744626"/>
                  </a:lnTo>
                  <a:lnTo>
                    <a:pt x="106095" y="742149"/>
                  </a:lnTo>
                  <a:lnTo>
                    <a:pt x="105549" y="743673"/>
                  </a:lnTo>
                  <a:lnTo>
                    <a:pt x="105498" y="743813"/>
                  </a:lnTo>
                  <a:lnTo>
                    <a:pt x="104330" y="744562"/>
                  </a:lnTo>
                  <a:lnTo>
                    <a:pt x="98564" y="745337"/>
                  </a:lnTo>
                  <a:lnTo>
                    <a:pt x="91198" y="744156"/>
                  </a:lnTo>
                  <a:lnTo>
                    <a:pt x="88214" y="743673"/>
                  </a:lnTo>
                  <a:lnTo>
                    <a:pt x="77736" y="739521"/>
                  </a:lnTo>
                  <a:lnTo>
                    <a:pt x="76377" y="738987"/>
                  </a:lnTo>
                  <a:lnTo>
                    <a:pt x="75780" y="738505"/>
                  </a:lnTo>
                  <a:lnTo>
                    <a:pt x="64808" y="729742"/>
                  </a:lnTo>
                  <a:lnTo>
                    <a:pt x="64300" y="729335"/>
                  </a:lnTo>
                  <a:lnTo>
                    <a:pt x="64655" y="729742"/>
                  </a:lnTo>
                  <a:lnTo>
                    <a:pt x="63703" y="728853"/>
                  </a:lnTo>
                  <a:lnTo>
                    <a:pt x="64300" y="729335"/>
                  </a:lnTo>
                  <a:lnTo>
                    <a:pt x="63881" y="728853"/>
                  </a:lnTo>
                  <a:lnTo>
                    <a:pt x="53073" y="716280"/>
                  </a:lnTo>
                  <a:lnTo>
                    <a:pt x="52311" y="715391"/>
                  </a:lnTo>
                  <a:lnTo>
                    <a:pt x="51955" y="714629"/>
                  </a:lnTo>
                  <a:lnTo>
                    <a:pt x="43535" y="696595"/>
                  </a:lnTo>
                  <a:lnTo>
                    <a:pt x="43218" y="696023"/>
                  </a:lnTo>
                  <a:lnTo>
                    <a:pt x="43014" y="695452"/>
                  </a:lnTo>
                  <a:lnTo>
                    <a:pt x="42608" y="693547"/>
                  </a:lnTo>
                  <a:lnTo>
                    <a:pt x="38582" y="678649"/>
                  </a:lnTo>
                  <a:lnTo>
                    <a:pt x="28740" y="681088"/>
                  </a:lnTo>
                  <a:lnTo>
                    <a:pt x="29679" y="680847"/>
                  </a:lnTo>
                  <a:lnTo>
                    <a:pt x="38582" y="678649"/>
                  </a:lnTo>
                  <a:lnTo>
                    <a:pt x="45046" y="677037"/>
                  </a:lnTo>
                  <a:lnTo>
                    <a:pt x="47548" y="677037"/>
                  </a:lnTo>
                  <a:lnTo>
                    <a:pt x="58572" y="677481"/>
                  </a:lnTo>
                  <a:lnTo>
                    <a:pt x="60198" y="677545"/>
                  </a:lnTo>
                  <a:lnTo>
                    <a:pt x="58737" y="677545"/>
                  </a:lnTo>
                  <a:lnTo>
                    <a:pt x="71158" y="682523"/>
                  </a:lnTo>
                  <a:lnTo>
                    <a:pt x="81089" y="689597"/>
                  </a:lnTo>
                  <a:lnTo>
                    <a:pt x="90309" y="699846"/>
                  </a:lnTo>
                  <a:lnTo>
                    <a:pt x="89954" y="699262"/>
                  </a:lnTo>
                  <a:lnTo>
                    <a:pt x="90932" y="700532"/>
                  </a:lnTo>
                  <a:lnTo>
                    <a:pt x="90309" y="699846"/>
                  </a:lnTo>
                  <a:lnTo>
                    <a:pt x="93472" y="704977"/>
                  </a:lnTo>
                  <a:lnTo>
                    <a:pt x="97955" y="712089"/>
                  </a:lnTo>
                  <a:lnTo>
                    <a:pt x="98577" y="713232"/>
                  </a:lnTo>
                  <a:lnTo>
                    <a:pt x="98120" y="712520"/>
                  </a:lnTo>
                  <a:lnTo>
                    <a:pt x="102958" y="724027"/>
                  </a:lnTo>
                  <a:lnTo>
                    <a:pt x="103339" y="724662"/>
                  </a:lnTo>
                  <a:lnTo>
                    <a:pt x="103593" y="725474"/>
                  </a:lnTo>
                  <a:lnTo>
                    <a:pt x="103657" y="725805"/>
                  </a:lnTo>
                  <a:lnTo>
                    <a:pt x="106248" y="735025"/>
                  </a:lnTo>
                  <a:lnTo>
                    <a:pt x="106286" y="741616"/>
                  </a:lnTo>
                  <a:lnTo>
                    <a:pt x="106286" y="691248"/>
                  </a:lnTo>
                  <a:lnTo>
                    <a:pt x="105752" y="690372"/>
                  </a:lnTo>
                  <a:lnTo>
                    <a:pt x="105371" y="689737"/>
                  </a:lnTo>
                  <a:lnTo>
                    <a:pt x="104800" y="688975"/>
                  </a:lnTo>
                  <a:lnTo>
                    <a:pt x="104343" y="688340"/>
                  </a:lnTo>
                  <a:lnTo>
                    <a:pt x="99326" y="682879"/>
                  </a:lnTo>
                  <a:lnTo>
                    <a:pt x="98386" y="681863"/>
                  </a:lnTo>
                  <a:lnTo>
                    <a:pt x="94424" y="677545"/>
                  </a:lnTo>
                  <a:lnTo>
                    <a:pt x="93967" y="677037"/>
                  </a:lnTo>
                  <a:lnTo>
                    <a:pt x="93560" y="676656"/>
                  </a:lnTo>
                  <a:lnTo>
                    <a:pt x="92278" y="675513"/>
                  </a:lnTo>
                  <a:lnTo>
                    <a:pt x="82194" y="668667"/>
                  </a:lnTo>
                  <a:lnTo>
                    <a:pt x="82194" y="690372"/>
                  </a:lnTo>
                  <a:lnTo>
                    <a:pt x="81978" y="690232"/>
                  </a:lnTo>
                  <a:lnTo>
                    <a:pt x="82194" y="690372"/>
                  </a:lnTo>
                  <a:lnTo>
                    <a:pt x="82194" y="668667"/>
                  </a:lnTo>
                  <a:lnTo>
                    <a:pt x="80314" y="667385"/>
                  </a:lnTo>
                  <a:lnTo>
                    <a:pt x="78105" y="666369"/>
                  </a:lnTo>
                  <a:lnTo>
                    <a:pt x="63182" y="661416"/>
                  </a:lnTo>
                  <a:lnTo>
                    <a:pt x="60198" y="661035"/>
                  </a:lnTo>
                  <a:lnTo>
                    <a:pt x="44386" y="661797"/>
                  </a:lnTo>
                  <a:lnTo>
                    <a:pt x="42164" y="662178"/>
                  </a:lnTo>
                  <a:lnTo>
                    <a:pt x="36576" y="664235"/>
                  </a:lnTo>
                  <a:lnTo>
                    <a:pt x="36576" y="671195"/>
                  </a:lnTo>
                  <a:lnTo>
                    <a:pt x="36334" y="670471"/>
                  </a:lnTo>
                  <a:lnTo>
                    <a:pt x="36233" y="668909"/>
                  </a:lnTo>
                  <a:lnTo>
                    <a:pt x="36309" y="669671"/>
                  </a:lnTo>
                  <a:lnTo>
                    <a:pt x="36385" y="670471"/>
                  </a:lnTo>
                  <a:lnTo>
                    <a:pt x="36576" y="671195"/>
                  </a:lnTo>
                  <a:lnTo>
                    <a:pt x="36576" y="664235"/>
                  </a:lnTo>
                  <a:lnTo>
                    <a:pt x="35814" y="664514"/>
                  </a:lnTo>
                  <a:lnTo>
                    <a:pt x="33362" y="639064"/>
                  </a:lnTo>
                  <a:lnTo>
                    <a:pt x="33261" y="638175"/>
                  </a:lnTo>
                  <a:lnTo>
                    <a:pt x="33235" y="637667"/>
                  </a:lnTo>
                  <a:lnTo>
                    <a:pt x="33985" y="600837"/>
                  </a:lnTo>
                  <a:lnTo>
                    <a:pt x="37465" y="558558"/>
                  </a:lnTo>
                  <a:lnTo>
                    <a:pt x="42722" y="516128"/>
                  </a:lnTo>
                  <a:lnTo>
                    <a:pt x="48260" y="475488"/>
                  </a:lnTo>
                  <a:lnTo>
                    <a:pt x="53708" y="437515"/>
                  </a:lnTo>
                  <a:lnTo>
                    <a:pt x="58559" y="411861"/>
                  </a:lnTo>
                  <a:lnTo>
                    <a:pt x="59232" y="408940"/>
                  </a:lnTo>
                  <a:lnTo>
                    <a:pt x="63614" y="390525"/>
                  </a:lnTo>
                  <a:lnTo>
                    <a:pt x="63703" y="390067"/>
                  </a:lnTo>
                  <a:lnTo>
                    <a:pt x="64833" y="387096"/>
                  </a:lnTo>
                  <a:lnTo>
                    <a:pt x="69367" y="375031"/>
                  </a:lnTo>
                  <a:lnTo>
                    <a:pt x="69456" y="374789"/>
                  </a:lnTo>
                  <a:lnTo>
                    <a:pt x="73698" y="365633"/>
                  </a:lnTo>
                  <a:lnTo>
                    <a:pt x="74066" y="364832"/>
                  </a:lnTo>
                  <a:lnTo>
                    <a:pt x="75780" y="363474"/>
                  </a:lnTo>
                  <a:lnTo>
                    <a:pt x="79336" y="360680"/>
                  </a:lnTo>
                  <a:lnTo>
                    <a:pt x="79578" y="360489"/>
                  </a:lnTo>
                  <a:lnTo>
                    <a:pt x="79197" y="360680"/>
                  </a:lnTo>
                  <a:lnTo>
                    <a:pt x="80149" y="360045"/>
                  </a:lnTo>
                  <a:lnTo>
                    <a:pt x="79578" y="360489"/>
                  </a:lnTo>
                  <a:lnTo>
                    <a:pt x="80479" y="360045"/>
                  </a:lnTo>
                  <a:lnTo>
                    <a:pt x="105016" y="354711"/>
                  </a:lnTo>
                  <a:lnTo>
                    <a:pt x="106832" y="352679"/>
                  </a:lnTo>
                  <a:lnTo>
                    <a:pt x="106832" y="347980"/>
                  </a:lnTo>
                  <a:lnTo>
                    <a:pt x="105016" y="346075"/>
                  </a:lnTo>
                  <a:lnTo>
                    <a:pt x="102666" y="345821"/>
                  </a:lnTo>
                  <a:lnTo>
                    <a:pt x="92989" y="345186"/>
                  </a:lnTo>
                  <a:lnTo>
                    <a:pt x="91808" y="345186"/>
                  </a:lnTo>
                  <a:lnTo>
                    <a:pt x="59042" y="370205"/>
                  </a:lnTo>
                  <a:lnTo>
                    <a:pt x="46812" y="408940"/>
                  </a:lnTo>
                  <a:lnTo>
                    <a:pt x="34772" y="473456"/>
                  </a:lnTo>
                  <a:lnTo>
                    <a:pt x="28803" y="514223"/>
                  </a:lnTo>
                  <a:lnTo>
                    <a:pt x="23241" y="556768"/>
                  </a:lnTo>
                  <a:lnTo>
                    <a:pt x="19532" y="599567"/>
                  </a:lnTo>
                  <a:lnTo>
                    <a:pt x="18783" y="637667"/>
                  </a:lnTo>
                  <a:lnTo>
                    <a:pt x="18821" y="639064"/>
                  </a:lnTo>
                  <a:lnTo>
                    <a:pt x="21717" y="668909"/>
                  </a:lnTo>
                  <a:lnTo>
                    <a:pt x="21818" y="669975"/>
                  </a:lnTo>
                  <a:lnTo>
                    <a:pt x="2870" y="683387"/>
                  </a:lnTo>
                  <a:lnTo>
                    <a:pt x="622" y="685038"/>
                  </a:lnTo>
                  <a:lnTo>
                    <a:pt x="0" y="688086"/>
                  </a:lnTo>
                  <a:lnTo>
                    <a:pt x="1460" y="690372"/>
                  </a:lnTo>
                  <a:lnTo>
                    <a:pt x="2921" y="692785"/>
                  </a:lnTo>
                  <a:lnTo>
                    <a:pt x="5956" y="693547"/>
                  </a:lnTo>
                  <a:lnTo>
                    <a:pt x="8369" y="692277"/>
                  </a:lnTo>
                  <a:lnTo>
                    <a:pt x="24841" y="683221"/>
                  </a:lnTo>
                  <a:lnTo>
                    <a:pt x="22288" y="673735"/>
                  </a:lnTo>
                  <a:lnTo>
                    <a:pt x="24663" y="682523"/>
                  </a:lnTo>
                  <a:lnTo>
                    <a:pt x="39649" y="722376"/>
                  </a:lnTo>
                  <a:lnTo>
                    <a:pt x="67843" y="750951"/>
                  </a:lnTo>
                  <a:lnTo>
                    <a:pt x="97396" y="760984"/>
                  </a:lnTo>
                  <a:lnTo>
                    <a:pt x="106362" y="760984"/>
                  </a:lnTo>
                  <a:lnTo>
                    <a:pt x="110655" y="760095"/>
                  </a:lnTo>
                  <a:lnTo>
                    <a:pt x="118325" y="756793"/>
                  </a:lnTo>
                  <a:lnTo>
                    <a:pt x="119976" y="755142"/>
                  </a:lnTo>
                  <a:lnTo>
                    <a:pt x="120853" y="752983"/>
                  </a:lnTo>
                  <a:lnTo>
                    <a:pt x="123583" y="746633"/>
                  </a:lnTo>
                  <a:lnTo>
                    <a:pt x="124002" y="744626"/>
                  </a:lnTo>
                  <a:lnTo>
                    <a:pt x="124104" y="744156"/>
                  </a:lnTo>
                  <a:lnTo>
                    <a:pt x="124206" y="743673"/>
                  </a:lnTo>
                  <a:lnTo>
                    <a:pt x="124307" y="742188"/>
                  </a:lnTo>
                  <a:lnTo>
                    <a:pt x="124320" y="740156"/>
                  </a:lnTo>
                  <a:lnTo>
                    <a:pt x="124345" y="736219"/>
                  </a:lnTo>
                  <a:lnTo>
                    <a:pt x="124371" y="733806"/>
                  </a:lnTo>
                  <a:close/>
                </a:path>
                <a:path w="5973445" h="761364">
                  <a:moveTo>
                    <a:pt x="608825" y="425907"/>
                  </a:moveTo>
                  <a:lnTo>
                    <a:pt x="608774" y="425716"/>
                  </a:lnTo>
                  <a:lnTo>
                    <a:pt x="608660" y="425196"/>
                  </a:lnTo>
                  <a:lnTo>
                    <a:pt x="607860" y="421767"/>
                  </a:lnTo>
                  <a:lnTo>
                    <a:pt x="607352" y="420370"/>
                  </a:lnTo>
                  <a:lnTo>
                    <a:pt x="601446" y="408051"/>
                  </a:lnTo>
                  <a:lnTo>
                    <a:pt x="599871" y="405257"/>
                  </a:lnTo>
                  <a:lnTo>
                    <a:pt x="596049" y="398399"/>
                  </a:lnTo>
                  <a:lnTo>
                    <a:pt x="595401" y="397383"/>
                  </a:lnTo>
                  <a:lnTo>
                    <a:pt x="592277" y="393446"/>
                  </a:lnTo>
                  <a:lnTo>
                    <a:pt x="591337" y="392252"/>
                  </a:lnTo>
                  <a:lnTo>
                    <a:pt x="589965" y="390525"/>
                  </a:lnTo>
                  <a:lnTo>
                    <a:pt x="589775" y="390296"/>
                  </a:lnTo>
                  <a:lnTo>
                    <a:pt x="589673" y="390144"/>
                  </a:lnTo>
                  <a:lnTo>
                    <a:pt x="588759" y="389001"/>
                  </a:lnTo>
                  <a:lnTo>
                    <a:pt x="588568" y="388747"/>
                  </a:lnTo>
                  <a:lnTo>
                    <a:pt x="588022" y="388112"/>
                  </a:lnTo>
                  <a:lnTo>
                    <a:pt x="581914" y="382016"/>
                  </a:lnTo>
                  <a:lnTo>
                    <a:pt x="580364" y="380873"/>
                  </a:lnTo>
                  <a:lnTo>
                    <a:pt x="573925" y="377190"/>
                  </a:lnTo>
                  <a:lnTo>
                    <a:pt x="573620" y="377075"/>
                  </a:lnTo>
                  <a:lnTo>
                    <a:pt x="573620" y="393446"/>
                  </a:lnTo>
                  <a:lnTo>
                    <a:pt x="573405" y="393344"/>
                  </a:lnTo>
                  <a:lnTo>
                    <a:pt x="573620" y="393446"/>
                  </a:lnTo>
                  <a:lnTo>
                    <a:pt x="573620" y="377075"/>
                  </a:lnTo>
                  <a:lnTo>
                    <a:pt x="572376" y="376555"/>
                  </a:lnTo>
                  <a:lnTo>
                    <a:pt x="565924" y="374650"/>
                  </a:lnTo>
                  <a:lnTo>
                    <a:pt x="564565" y="374396"/>
                  </a:lnTo>
                  <a:lnTo>
                    <a:pt x="555485" y="374396"/>
                  </a:lnTo>
                  <a:lnTo>
                    <a:pt x="548182" y="375539"/>
                  </a:lnTo>
                  <a:lnTo>
                    <a:pt x="548513" y="375539"/>
                  </a:lnTo>
                  <a:lnTo>
                    <a:pt x="548360" y="375577"/>
                  </a:lnTo>
                  <a:lnTo>
                    <a:pt x="548360" y="390144"/>
                  </a:lnTo>
                  <a:lnTo>
                    <a:pt x="546506" y="391071"/>
                  </a:lnTo>
                  <a:lnTo>
                    <a:pt x="547585" y="390525"/>
                  </a:lnTo>
                  <a:lnTo>
                    <a:pt x="548360" y="390144"/>
                  </a:lnTo>
                  <a:lnTo>
                    <a:pt x="548360" y="375577"/>
                  </a:lnTo>
                  <a:lnTo>
                    <a:pt x="546214" y="376072"/>
                  </a:lnTo>
                  <a:lnTo>
                    <a:pt x="546214" y="391210"/>
                  </a:lnTo>
                  <a:lnTo>
                    <a:pt x="546138" y="391337"/>
                  </a:lnTo>
                  <a:lnTo>
                    <a:pt x="546214" y="391210"/>
                  </a:lnTo>
                  <a:lnTo>
                    <a:pt x="546214" y="376072"/>
                  </a:lnTo>
                  <a:lnTo>
                    <a:pt x="546074" y="376097"/>
                  </a:lnTo>
                  <a:lnTo>
                    <a:pt x="546074" y="391414"/>
                  </a:lnTo>
                  <a:lnTo>
                    <a:pt x="545236" y="392557"/>
                  </a:lnTo>
                  <a:lnTo>
                    <a:pt x="546061" y="391414"/>
                  </a:lnTo>
                  <a:lnTo>
                    <a:pt x="546074" y="376097"/>
                  </a:lnTo>
                  <a:lnTo>
                    <a:pt x="545071" y="376326"/>
                  </a:lnTo>
                  <a:lnTo>
                    <a:pt x="545071" y="392798"/>
                  </a:lnTo>
                  <a:lnTo>
                    <a:pt x="544969" y="393141"/>
                  </a:lnTo>
                  <a:lnTo>
                    <a:pt x="544944" y="392963"/>
                  </a:lnTo>
                  <a:lnTo>
                    <a:pt x="544830" y="393141"/>
                  </a:lnTo>
                  <a:lnTo>
                    <a:pt x="544601" y="393446"/>
                  </a:lnTo>
                  <a:lnTo>
                    <a:pt x="544944" y="392963"/>
                  </a:lnTo>
                  <a:lnTo>
                    <a:pt x="545071" y="392798"/>
                  </a:lnTo>
                  <a:lnTo>
                    <a:pt x="545071" y="376326"/>
                  </a:lnTo>
                  <a:lnTo>
                    <a:pt x="529907" y="392049"/>
                  </a:lnTo>
                  <a:lnTo>
                    <a:pt x="529869" y="392252"/>
                  </a:lnTo>
                  <a:lnTo>
                    <a:pt x="529780" y="392798"/>
                  </a:lnTo>
                  <a:lnTo>
                    <a:pt x="529653" y="393446"/>
                  </a:lnTo>
                  <a:lnTo>
                    <a:pt x="529551" y="394512"/>
                  </a:lnTo>
                  <a:lnTo>
                    <a:pt x="530186" y="401955"/>
                  </a:lnTo>
                  <a:lnTo>
                    <a:pt x="530225" y="402336"/>
                  </a:lnTo>
                  <a:lnTo>
                    <a:pt x="530326" y="403606"/>
                  </a:lnTo>
                  <a:lnTo>
                    <a:pt x="545007" y="447421"/>
                  </a:lnTo>
                  <a:lnTo>
                    <a:pt x="549262" y="449072"/>
                  </a:lnTo>
                  <a:lnTo>
                    <a:pt x="556704" y="446024"/>
                  </a:lnTo>
                  <a:lnTo>
                    <a:pt x="558558" y="441833"/>
                  </a:lnTo>
                  <a:lnTo>
                    <a:pt x="556666" y="436854"/>
                  </a:lnTo>
                  <a:lnTo>
                    <a:pt x="552602" y="425907"/>
                  </a:lnTo>
                  <a:lnTo>
                    <a:pt x="548995" y="415290"/>
                  </a:lnTo>
                  <a:lnTo>
                    <a:pt x="548894" y="415150"/>
                  </a:lnTo>
                  <a:lnTo>
                    <a:pt x="548805" y="414807"/>
                  </a:lnTo>
                  <a:lnTo>
                    <a:pt x="548703" y="414401"/>
                  </a:lnTo>
                  <a:lnTo>
                    <a:pt x="546989" y="406273"/>
                  </a:lnTo>
                  <a:lnTo>
                    <a:pt x="546188" y="402590"/>
                  </a:lnTo>
                  <a:lnTo>
                    <a:pt x="546125" y="402336"/>
                  </a:lnTo>
                  <a:lnTo>
                    <a:pt x="546061" y="401955"/>
                  </a:lnTo>
                  <a:lnTo>
                    <a:pt x="545820" y="399796"/>
                  </a:lnTo>
                  <a:lnTo>
                    <a:pt x="545642" y="398399"/>
                  </a:lnTo>
                  <a:lnTo>
                    <a:pt x="545541" y="397637"/>
                  </a:lnTo>
                  <a:lnTo>
                    <a:pt x="545515" y="397383"/>
                  </a:lnTo>
                  <a:lnTo>
                    <a:pt x="545414" y="396621"/>
                  </a:lnTo>
                  <a:lnTo>
                    <a:pt x="545376" y="396367"/>
                  </a:lnTo>
                  <a:lnTo>
                    <a:pt x="545147" y="394512"/>
                  </a:lnTo>
                  <a:lnTo>
                    <a:pt x="545566" y="393446"/>
                  </a:lnTo>
                  <a:lnTo>
                    <a:pt x="545693" y="393141"/>
                  </a:lnTo>
                  <a:lnTo>
                    <a:pt x="545757" y="392963"/>
                  </a:lnTo>
                  <a:lnTo>
                    <a:pt x="545820" y="392798"/>
                  </a:lnTo>
                  <a:lnTo>
                    <a:pt x="545922" y="392557"/>
                  </a:lnTo>
                  <a:lnTo>
                    <a:pt x="546036" y="392252"/>
                  </a:lnTo>
                  <a:lnTo>
                    <a:pt x="547039" y="391414"/>
                  </a:lnTo>
                  <a:lnTo>
                    <a:pt x="547471" y="391071"/>
                  </a:lnTo>
                  <a:lnTo>
                    <a:pt x="547204" y="391071"/>
                  </a:lnTo>
                  <a:lnTo>
                    <a:pt x="547573" y="390982"/>
                  </a:lnTo>
                  <a:lnTo>
                    <a:pt x="550875" y="390144"/>
                  </a:lnTo>
                  <a:lnTo>
                    <a:pt x="550621" y="390144"/>
                  </a:lnTo>
                  <a:lnTo>
                    <a:pt x="557911" y="389001"/>
                  </a:lnTo>
                  <a:lnTo>
                    <a:pt x="562914" y="389001"/>
                  </a:lnTo>
                  <a:lnTo>
                    <a:pt x="567626" y="390296"/>
                  </a:lnTo>
                  <a:lnTo>
                    <a:pt x="572376" y="392798"/>
                  </a:lnTo>
                  <a:lnTo>
                    <a:pt x="571830" y="392252"/>
                  </a:lnTo>
                  <a:lnTo>
                    <a:pt x="572376" y="392798"/>
                  </a:lnTo>
                  <a:lnTo>
                    <a:pt x="576999" y="397383"/>
                  </a:lnTo>
                  <a:lnTo>
                    <a:pt x="577329" y="397637"/>
                  </a:lnTo>
                  <a:lnTo>
                    <a:pt x="583882" y="405930"/>
                  </a:lnTo>
                  <a:lnTo>
                    <a:pt x="583526" y="405257"/>
                  </a:lnTo>
                  <a:lnTo>
                    <a:pt x="583946" y="405930"/>
                  </a:lnTo>
                  <a:lnTo>
                    <a:pt x="584085" y="406273"/>
                  </a:lnTo>
                  <a:lnTo>
                    <a:pt x="588594" y="414401"/>
                  </a:lnTo>
                  <a:lnTo>
                    <a:pt x="588772" y="414655"/>
                  </a:lnTo>
                  <a:lnTo>
                    <a:pt x="594144" y="425716"/>
                  </a:lnTo>
                  <a:lnTo>
                    <a:pt x="594067" y="425196"/>
                  </a:lnTo>
                  <a:lnTo>
                    <a:pt x="594258" y="425716"/>
                  </a:lnTo>
                  <a:lnTo>
                    <a:pt x="594233" y="425907"/>
                  </a:lnTo>
                  <a:lnTo>
                    <a:pt x="594575" y="426618"/>
                  </a:lnTo>
                  <a:lnTo>
                    <a:pt x="594321" y="425907"/>
                  </a:lnTo>
                  <a:lnTo>
                    <a:pt x="608825" y="425907"/>
                  </a:lnTo>
                  <a:close/>
                </a:path>
                <a:path w="5973445" h="761364">
                  <a:moveTo>
                    <a:pt x="816724" y="399796"/>
                  </a:moveTo>
                  <a:lnTo>
                    <a:pt x="815200" y="396621"/>
                  </a:lnTo>
                  <a:lnTo>
                    <a:pt x="813803" y="393446"/>
                  </a:lnTo>
                  <a:lnTo>
                    <a:pt x="810120" y="392049"/>
                  </a:lnTo>
                  <a:lnTo>
                    <a:pt x="733158" y="425196"/>
                  </a:lnTo>
                  <a:lnTo>
                    <a:pt x="678014" y="451104"/>
                  </a:lnTo>
                  <a:lnTo>
                    <a:pt x="641134" y="469011"/>
                  </a:lnTo>
                  <a:lnTo>
                    <a:pt x="640956" y="469138"/>
                  </a:lnTo>
                  <a:lnTo>
                    <a:pt x="618375" y="480822"/>
                  </a:lnTo>
                  <a:lnTo>
                    <a:pt x="618248" y="480822"/>
                  </a:lnTo>
                  <a:lnTo>
                    <a:pt x="610743" y="485254"/>
                  </a:lnTo>
                  <a:lnTo>
                    <a:pt x="610654" y="485775"/>
                  </a:lnTo>
                  <a:lnTo>
                    <a:pt x="610590" y="486143"/>
                  </a:lnTo>
                  <a:lnTo>
                    <a:pt x="610616" y="485775"/>
                  </a:lnTo>
                  <a:lnTo>
                    <a:pt x="610743" y="485254"/>
                  </a:lnTo>
                  <a:lnTo>
                    <a:pt x="612140" y="476377"/>
                  </a:lnTo>
                  <a:lnTo>
                    <a:pt x="612254" y="474726"/>
                  </a:lnTo>
                  <a:lnTo>
                    <a:pt x="612825" y="463042"/>
                  </a:lnTo>
                  <a:lnTo>
                    <a:pt x="612711" y="449072"/>
                  </a:lnTo>
                  <a:lnTo>
                    <a:pt x="612686" y="448437"/>
                  </a:lnTo>
                  <a:lnTo>
                    <a:pt x="610870" y="434721"/>
                  </a:lnTo>
                  <a:lnTo>
                    <a:pt x="610743" y="434086"/>
                  </a:lnTo>
                  <a:lnTo>
                    <a:pt x="609930" y="430631"/>
                  </a:lnTo>
                  <a:lnTo>
                    <a:pt x="609930" y="495846"/>
                  </a:lnTo>
                  <a:lnTo>
                    <a:pt x="609879" y="496354"/>
                  </a:lnTo>
                  <a:lnTo>
                    <a:pt x="609866" y="496519"/>
                  </a:lnTo>
                  <a:lnTo>
                    <a:pt x="609612" y="496379"/>
                  </a:lnTo>
                  <a:lnTo>
                    <a:pt x="609866" y="496519"/>
                  </a:lnTo>
                  <a:lnTo>
                    <a:pt x="609866" y="496328"/>
                  </a:lnTo>
                  <a:lnTo>
                    <a:pt x="609930" y="495846"/>
                  </a:lnTo>
                  <a:lnTo>
                    <a:pt x="609930" y="430631"/>
                  </a:lnTo>
                  <a:lnTo>
                    <a:pt x="609015" y="426720"/>
                  </a:lnTo>
                  <a:lnTo>
                    <a:pt x="606755" y="426720"/>
                  </a:lnTo>
                  <a:lnTo>
                    <a:pt x="606755" y="487603"/>
                  </a:lnTo>
                  <a:lnTo>
                    <a:pt x="601814" y="490093"/>
                  </a:lnTo>
                  <a:lnTo>
                    <a:pt x="606742" y="487603"/>
                  </a:lnTo>
                  <a:lnTo>
                    <a:pt x="606755" y="426720"/>
                  </a:lnTo>
                  <a:lnTo>
                    <a:pt x="594626" y="426720"/>
                  </a:lnTo>
                  <a:lnTo>
                    <a:pt x="594423" y="426720"/>
                  </a:lnTo>
                  <a:lnTo>
                    <a:pt x="596303" y="434721"/>
                  </a:lnTo>
                  <a:lnTo>
                    <a:pt x="596785" y="436626"/>
                  </a:lnTo>
                  <a:lnTo>
                    <a:pt x="598335" y="448437"/>
                  </a:lnTo>
                  <a:lnTo>
                    <a:pt x="598373" y="463042"/>
                  </a:lnTo>
                  <a:lnTo>
                    <a:pt x="597979" y="469011"/>
                  </a:lnTo>
                  <a:lnTo>
                    <a:pt x="597738" y="473837"/>
                  </a:lnTo>
                  <a:lnTo>
                    <a:pt x="597662" y="474357"/>
                  </a:lnTo>
                  <a:lnTo>
                    <a:pt x="597560" y="474726"/>
                  </a:lnTo>
                  <a:lnTo>
                    <a:pt x="595731" y="483870"/>
                  </a:lnTo>
                  <a:lnTo>
                    <a:pt x="595642" y="484378"/>
                  </a:lnTo>
                  <a:lnTo>
                    <a:pt x="594931" y="490093"/>
                  </a:lnTo>
                  <a:lnTo>
                    <a:pt x="594791" y="491617"/>
                  </a:lnTo>
                  <a:lnTo>
                    <a:pt x="593928" y="495312"/>
                  </a:lnTo>
                  <a:lnTo>
                    <a:pt x="601395" y="507873"/>
                  </a:lnTo>
                  <a:lnTo>
                    <a:pt x="602805" y="508127"/>
                  </a:lnTo>
                  <a:lnTo>
                    <a:pt x="605599" y="508381"/>
                  </a:lnTo>
                  <a:lnTo>
                    <a:pt x="608012" y="507492"/>
                  </a:lnTo>
                  <a:lnTo>
                    <a:pt x="608253" y="507492"/>
                  </a:lnTo>
                  <a:lnTo>
                    <a:pt x="610196" y="505206"/>
                  </a:lnTo>
                  <a:lnTo>
                    <a:pt x="610806" y="504482"/>
                  </a:lnTo>
                  <a:lnTo>
                    <a:pt x="613651" y="503047"/>
                  </a:lnTo>
                  <a:lnTo>
                    <a:pt x="614413" y="502666"/>
                  </a:lnTo>
                  <a:lnTo>
                    <a:pt x="622046" y="498348"/>
                  </a:lnTo>
                  <a:lnTo>
                    <a:pt x="626478" y="495846"/>
                  </a:lnTo>
                  <a:lnTo>
                    <a:pt x="626757" y="495668"/>
                  </a:lnTo>
                  <a:lnTo>
                    <a:pt x="645845" y="485775"/>
                  </a:lnTo>
                  <a:lnTo>
                    <a:pt x="646887" y="485254"/>
                  </a:lnTo>
                  <a:lnTo>
                    <a:pt x="648525" y="484378"/>
                  </a:lnTo>
                  <a:lnTo>
                    <a:pt x="742569" y="438150"/>
                  </a:lnTo>
                  <a:lnTo>
                    <a:pt x="815327" y="403606"/>
                  </a:lnTo>
                  <a:lnTo>
                    <a:pt x="816724" y="399796"/>
                  </a:lnTo>
                  <a:close/>
                </a:path>
                <a:path w="5973445" h="761364">
                  <a:moveTo>
                    <a:pt x="5972924" y="726186"/>
                  </a:moveTo>
                  <a:lnTo>
                    <a:pt x="5972416" y="725297"/>
                  </a:lnTo>
                  <a:lnTo>
                    <a:pt x="5924410" y="639699"/>
                  </a:lnTo>
                  <a:lnTo>
                    <a:pt x="5922759" y="636651"/>
                  </a:lnTo>
                  <a:lnTo>
                    <a:pt x="5918822" y="635635"/>
                  </a:lnTo>
                  <a:lnTo>
                    <a:pt x="5915774" y="637286"/>
                  </a:lnTo>
                  <a:lnTo>
                    <a:pt x="5912726" y="639064"/>
                  </a:lnTo>
                  <a:lnTo>
                    <a:pt x="5911710" y="642874"/>
                  </a:lnTo>
                  <a:lnTo>
                    <a:pt x="5913361" y="645922"/>
                  </a:lnTo>
                  <a:lnTo>
                    <a:pt x="5945086" y="702475"/>
                  </a:lnTo>
                  <a:lnTo>
                    <a:pt x="4752073" y="0"/>
                  </a:lnTo>
                  <a:lnTo>
                    <a:pt x="4745723" y="10922"/>
                  </a:lnTo>
                  <a:lnTo>
                    <a:pt x="5938596" y="713397"/>
                  </a:lnTo>
                  <a:lnTo>
                    <a:pt x="5873864" y="713105"/>
                  </a:lnTo>
                  <a:lnTo>
                    <a:pt x="5870308" y="713105"/>
                  </a:lnTo>
                  <a:lnTo>
                    <a:pt x="5867514" y="715899"/>
                  </a:lnTo>
                  <a:lnTo>
                    <a:pt x="5867387" y="722884"/>
                  </a:lnTo>
                  <a:lnTo>
                    <a:pt x="5870308" y="725805"/>
                  </a:lnTo>
                  <a:lnTo>
                    <a:pt x="5972924" y="726186"/>
                  </a:lnTo>
                  <a:close/>
                </a:path>
              </a:pathLst>
            </a:custGeom>
            <a:solidFill>
              <a:srgbClr val="FF0000"/>
            </a:solidFill>
          </p:spPr>
          <p:txBody>
            <a:bodyPr wrap="square" lIns="0" tIns="0" rIns="0" bIns="0" rtlCol="0"/>
            <a:lstStyle/>
            <a:p>
              <a:endParaRPr/>
            </a:p>
          </p:txBody>
        </p:sp>
      </p:grpSp>
      <p:pic>
        <p:nvPicPr>
          <p:cNvPr id="15" name="object 15"/>
          <p:cNvPicPr/>
          <p:nvPr/>
        </p:nvPicPr>
        <p:blipFill>
          <a:blip r:embed="rId3" cstate="print"/>
          <a:stretch>
            <a:fillRect/>
          </a:stretch>
        </p:blipFill>
        <p:spPr>
          <a:xfrm>
            <a:off x="11135099" y="231647"/>
            <a:ext cx="825252" cy="829055"/>
          </a:xfrm>
          <a:prstGeom prst="rect">
            <a:avLst/>
          </a:prstGeom>
        </p:spPr>
      </p:pic>
      <p:sp>
        <p:nvSpPr>
          <p:cNvPr id="16" name="object 16"/>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Using</a:t>
            </a:r>
            <a:r>
              <a:rPr spc="-65" dirty="0"/>
              <a:t> </a:t>
            </a:r>
            <a:r>
              <a:rPr dirty="0"/>
              <a:t>3</a:t>
            </a:r>
            <a:r>
              <a:rPr spc="-75" dirty="0"/>
              <a:t> </a:t>
            </a:r>
            <a:r>
              <a:rPr spc="-10" dirty="0"/>
              <a:t>Pthreads</a:t>
            </a:r>
          </a:p>
        </p:txBody>
      </p:sp>
      <p:pic>
        <p:nvPicPr>
          <p:cNvPr id="17" name="object 17"/>
          <p:cNvPicPr/>
          <p:nvPr/>
        </p:nvPicPr>
        <p:blipFill>
          <a:blip r:embed="rId4" cstate="print"/>
          <a:stretch>
            <a:fillRect/>
          </a:stretch>
        </p:blipFill>
        <p:spPr>
          <a:xfrm>
            <a:off x="5874646" y="3000698"/>
            <a:ext cx="3505566" cy="799496"/>
          </a:xfrm>
          <a:prstGeom prst="rect">
            <a:avLst/>
          </a:prstGeom>
        </p:spPr>
      </p:pic>
      <p:pic>
        <p:nvPicPr>
          <p:cNvPr id="18" name="object 18"/>
          <p:cNvPicPr/>
          <p:nvPr/>
        </p:nvPicPr>
        <p:blipFill>
          <a:blip r:embed="rId5" cstate="print"/>
          <a:stretch>
            <a:fillRect/>
          </a:stretch>
        </p:blipFill>
        <p:spPr>
          <a:xfrm>
            <a:off x="2782442" y="4622417"/>
            <a:ext cx="3362325" cy="800980"/>
          </a:xfrm>
          <a:prstGeom prst="rect">
            <a:avLst/>
          </a:prstGeom>
        </p:spPr>
      </p:pic>
      <p:sp>
        <p:nvSpPr>
          <p:cNvPr id="19" name="object 19"/>
          <p:cNvSpPr txBox="1"/>
          <p:nvPr/>
        </p:nvSpPr>
        <p:spPr>
          <a:xfrm>
            <a:off x="7759954" y="2734437"/>
            <a:ext cx="956310" cy="330835"/>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FF0000"/>
                </a:solidFill>
                <a:latin typeface="Arial MT"/>
                <a:cs typeface="Arial MT"/>
              </a:rPr>
              <a:t>thread</a:t>
            </a:r>
            <a:r>
              <a:rPr sz="2000" spc="-50" dirty="0">
                <a:solidFill>
                  <a:srgbClr val="FF0000"/>
                </a:solidFill>
                <a:latin typeface="Arial MT"/>
                <a:cs typeface="Arial MT"/>
              </a:rPr>
              <a:t> 0</a:t>
            </a:r>
            <a:endParaRPr sz="2000">
              <a:latin typeface="Arial MT"/>
              <a:cs typeface="Arial MT"/>
            </a:endParaRPr>
          </a:p>
        </p:txBody>
      </p:sp>
      <p:sp>
        <p:nvSpPr>
          <p:cNvPr id="20" name="object 20"/>
          <p:cNvSpPr txBox="1"/>
          <p:nvPr/>
        </p:nvSpPr>
        <p:spPr>
          <a:xfrm>
            <a:off x="4806822" y="4319142"/>
            <a:ext cx="1480820" cy="330835"/>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0000"/>
                </a:solidFill>
                <a:latin typeface="Arial MT"/>
                <a:cs typeface="Arial MT"/>
              </a:rPr>
              <a:t>general</a:t>
            </a:r>
            <a:r>
              <a:rPr sz="2000" spc="-55" dirty="0">
                <a:solidFill>
                  <a:srgbClr val="FF0000"/>
                </a:solidFill>
                <a:latin typeface="Arial MT"/>
                <a:cs typeface="Arial MT"/>
              </a:rPr>
              <a:t> </a:t>
            </a:r>
            <a:r>
              <a:rPr sz="2000" spc="-20" dirty="0">
                <a:solidFill>
                  <a:srgbClr val="FF0000"/>
                </a:solidFill>
                <a:latin typeface="Arial MT"/>
                <a:cs typeface="Arial MT"/>
              </a:rPr>
              <a:t>case</a:t>
            </a:r>
            <a:endParaRPr sz="2000">
              <a:latin typeface="Arial MT"/>
              <a:cs typeface="Arial MT"/>
            </a:endParaRPr>
          </a:p>
        </p:txBody>
      </p:sp>
      <p:sp>
        <p:nvSpPr>
          <p:cNvPr id="21" name="object 21"/>
          <p:cNvSpPr/>
          <p:nvPr/>
        </p:nvSpPr>
        <p:spPr>
          <a:xfrm>
            <a:off x="4008120" y="3568065"/>
            <a:ext cx="1514475" cy="733425"/>
          </a:xfrm>
          <a:custGeom>
            <a:avLst/>
            <a:gdLst/>
            <a:ahLst/>
            <a:cxnLst/>
            <a:rect l="l" t="t" r="r" b="b"/>
            <a:pathLst>
              <a:path w="1514475" h="733425">
                <a:moveTo>
                  <a:pt x="61721" y="639318"/>
                </a:moveTo>
                <a:lnTo>
                  <a:pt x="57784" y="640080"/>
                </a:lnTo>
                <a:lnTo>
                  <a:pt x="55752" y="643001"/>
                </a:lnTo>
                <a:lnTo>
                  <a:pt x="0" y="724916"/>
                </a:lnTo>
                <a:lnTo>
                  <a:pt x="98678" y="733171"/>
                </a:lnTo>
                <a:lnTo>
                  <a:pt x="102234" y="733425"/>
                </a:lnTo>
                <a:lnTo>
                  <a:pt x="105282" y="730885"/>
                </a:lnTo>
                <a:lnTo>
                  <a:pt x="105537" y="727329"/>
                </a:lnTo>
                <a:lnTo>
                  <a:pt x="105776" y="725170"/>
                </a:lnTo>
                <a:lnTo>
                  <a:pt x="14096" y="725170"/>
                </a:lnTo>
                <a:lnTo>
                  <a:pt x="8635" y="713740"/>
                </a:lnTo>
                <a:lnTo>
                  <a:pt x="29817" y="703661"/>
                </a:lnTo>
                <a:lnTo>
                  <a:pt x="66293" y="650113"/>
                </a:lnTo>
                <a:lnTo>
                  <a:pt x="68325" y="647192"/>
                </a:lnTo>
                <a:lnTo>
                  <a:pt x="67563" y="643255"/>
                </a:lnTo>
                <a:lnTo>
                  <a:pt x="64642" y="641350"/>
                </a:lnTo>
                <a:lnTo>
                  <a:pt x="61721" y="639318"/>
                </a:lnTo>
                <a:close/>
              </a:path>
              <a:path w="1514475" h="733425">
                <a:moveTo>
                  <a:pt x="29817" y="703661"/>
                </a:moveTo>
                <a:lnTo>
                  <a:pt x="8635" y="713740"/>
                </a:lnTo>
                <a:lnTo>
                  <a:pt x="13975" y="724916"/>
                </a:lnTo>
                <a:lnTo>
                  <a:pt x="14096" y="725170"/>
                </a:lnTo>
                <a:lnTo>
                  <a:pt x="18633" y="723011"/>
                </a:lnTo>
                <a:lnTo>
                  <a:pt x="16637" y="723011"/>
                </a:lnTo>
                <a:lnTo>
                  <a:pt x="11937" y="713105"/>
                </a:lnTo>
                <a:lnTo>
                  <a:pt x="23384" y="713105"/>
                </a:lnTo>
                <a:lnTo>
                  <a:pt x="29817" y="703661"/>
                </a:lnTo>
                <a:close/>
              </a:path>
              <a:path w="1514475" h="733425">
                <a:moveTo>
                  <a:pt x="35330" y="715065"/>
                </a:moveTo>
                <a:lnTo>
                  <a:pt x="14096" y="725170"/>
                </a:lnTo>
                <a:lnTo>
                  <a:pt x="105776" y="725170"/>
                </a:lnTo>
                <a:lnTo>
                  <a:pt x="105805" y="724916"/>
                </a:lnTo>
                <a:lnTo>
                  <a:pt x="105917" y="723900"/>
                </a:lnTo>
                <a:lnTo>
                  <a:pt x="103250" y="720852"/>
                </a:lnTo>
                <a:lnTo>
                  <a:pt x="99821" y="720471"/>
                </a:lnTo>
                <a:lnTo>
                  <a:pt x="35330" y="715065"/>
                </a:lnTo>
                <a:close/>
              </a:path>
              <a:path w="1514475" h="733425">
                <a:moveTo>
                  <a:pt x="11937" y="713105"/>
                </a:moveTo>
                <a:lnTo>
                  <a:pt x="16637" y="723011"/>
                </a:lnTo>
                <a:lnTo>
                  <a:pt x="22766" y="714012"/>
                </a:lnTo>
                <a:lnTo>
                  <a:pt x="11937" y="713105"/>
                </a:lnTo>
                <a:close/>
              </a:path>
              <a:path w="1514475" h="733425">
                <a:moveTo>
                  <a:pt x="22766" y="714012"/>
                </a:moveTo>
                <a:lnTo>
                  <a:pt x="16637" y="723011"/>
                </a:lnTo>
                <a:lnTo>
                  <a:pt x="18633" y="723011"/>
                </a:lnTo>
                <a:lnTo>
                  <a:pt x="35330" y="715065"/>
                </a:lnTo>
                <a:lnTo>
                  <a:pt x="22766" y="714012"/>
                </a:lnTo>
                <a:close/>
              </a:path>
              <a:path w="1514475" h="733425">
                <a:moveTo>
                  <a:pt x="1508632" y="0"/>
                </a:moveTo>
                <a:lnTo>
                  <a:pt x="29817" y="703661"/>
                </a:lnTo>
                <a:lnTo>
                  <a:pt x="22766" y="714012"/>
                </a:lnTo>
                <a:lnTo>
                  <a:pt x="35330" y="715065"/>
                </a:lnTo>
                <a:lnTo>
                  <a:pt x="1513966" y="11430"/>
                </a:lnTo>
                <a:lnTo>
                  <a:pt x="1508632" y="0"/>
                </a:lnTo>
                <a:close/>
              </a:path>
              <a:path w="1514475" h="733425">
                <a:moveTo>
                  <a:pt x="23384" y="713105"/>
                </a:moveTo>
                <a:lnTo>
                  <a:pt x="11937" y="713105"/>
                </a:lnTo>
                <a:lnTo>
                  <a:pt x="22766" y="714012"/>
                </a:lnTo>
                <a:lnTo>
                  <a:pt x="23384" y="713105"/>
                </a:lnTo>
                <a:close/>
              </a:path>
            </a:pathLst>
          </a:custGeom>
          <a:solidFill>
            <a:srgbClr val="FF0000"/>
          </a:solidFill>
        </p:spPr>
        <p:txBody>
          <a:bodyPr wrap="square" lIns="0" tIns="0" rIns="0" bIns="0" rtlCol="0"/>
          <a:lstStyle/>
          <a:p>
            <a:endParaRPr/>
          </a:p>
        </p:txBody>
      </p:sp>
      <p:pic>
        <p:nvPicPr>
          <p:cNvPr id="22" name="object 22"/>
          <p:cNvPicPr/>
          <p:nvPr/>
        </p:nvPicPr>
        <p:blipFill>
          <a:blip r:embed="rId6" cstate="print"/>
          <a:stretch>
            <a:fillRect/>
          </a:stretch>
        </p:blipFill>
        <p:spPr>
          <a:xfrm>
            <a:off x="802005" y="3714483"/>
            <a:ext cx="660400" cy="2081695"/>
          </a:xfrm>
          <a:prstGeom prst="rect">
            <a:avLst/>
          </a:prstGeom>
        </p:spPr>
      </p:pic>
      <p:sp>
        <p:nvSpPr>
          <p:cNvPr id="23" name="object 23"/>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126236"/>
            <a:ext cx="9840595" cy="4646930"/>
            <a:chOff x="0" y="1126236"/>
            <a:chExt cx="9840595" cy="4646930"/>
          </a:xfrm>
        </p:grpSpPr>
        <p:pic>
          <p:nvPicPr>
            <p:cNvPr id="3" name="object 3"/>
            <p:cNvPicPr/>
            <p:nvPr/>
          </p:nvPicPr>
          <p:blipFill>
            <a:blip r:embed="rId2" cstate="print"/>
            <a:stretch>
              <a:fillRect/>
            </a:stretch>
          </p:blipFill>
          <p:spPr>
            <a:xfrm>
              <a:off x="2351532" y="1126236"/>
              <a:ext cx="7488935" cy="4646676"/>
            </a:xfrm>
            <a:prstGeom prst="rect">
              <a:avLst/>
            </a:prstGeom>
          </p:spPr>
        </p:pic>
        <p:sp>
          <p:nvSpPr>
            <p:cNvPr id="4" name="object 4"/>
            <p:cNvSpPr/>
            <p:nvPr/>
          </p:nvSpPr>
          <p:spPr>
            <a:xfrm>
              <a:off x="2974467" y="4157852"/>
              <a:ext cx="404495" cy="374015"/>
            </a:xfrm>
            <a:custGeom>
              <a:avLst/>
              <a:gdLst/>
              <a:ahLst/>
              <a:cxnLst/>
              <a:rect l="l" t="t" r="r" b="b"/>
              <a:pathLst>
                <a:path w="404495" h="374014">
                  <a:moveTo>
                    <a:pt x="327406" y="16637"/>
                  </a:moveTo>
                  <a:lnTo>
                    <a:pt x="327164" y="16002"/>
                  </a:lnTo>
                  <a:lnTo>
                    <a:pt x="326009" y="12954"/>
                  </a:lnTo>
                  <a:lnTo>
                    <a:pt x="319659" y="8128"/>
                  </a:lnTo>
                  <a:lnTo>
                    <a:pt x="318516" y="7493"/>
                  </a:lnTo>
                  <a:lnTo>
                    <a:pt x="306070" y="2794"/>
                  </a:lnTo>
                  <a:lnTo>
                    <a:pt x="304927" y="2540"/>
                  </a:lnTo>
                  <a:lnTo>
                    <a:pt x="287020" y="127"/>
                  </a:lnTo>
                  <a:lnTo>
                    <a:pt x="286385" y="0"/>
                  </a:lnTo>
                  <a:lnTo>
                    <a:pt x="171577" y="0"/>
                  </a:lnTo>
                  <a:lnTo>
                    <a:pt x="155321" y="762"/>
                  </a:lnTo>
                  <a:lnTo>
                    <a:pt x="137160" y="1143"/>
                  </a:lnTo>
                  <a:lnTo>
                    <a:pt x="136652" y="1143"/>
                  </a:lnTo>
                  <a:lnTo>
                    <a:pt x="118237" y="3429"/>
                  </a:lnTo>
                  <a:lnTo>
                    <a:pt x="98539" y="6223"/>
                  </a:lnTo>
                  <a:lnTo>
                    <a:pt x="99187" y="6223"/>
                  </a:lnTo>
                  <a:lnTo>
                    <a:pt x="80137" y="9906"/>
                  </a:lnTo>
                  <a:lnTo>
                    <a:pt x="79832" y="9906"/>
                  </a:lnTo>
                  <a:lnTo>
                    <a:pt x="79248" y="10160"/>
                  </a:lnTo>
                  <a:lnTo>
                    <a:pt x="78651" y="10414"/>
                  </a:lnTo>
                  <a:lnTo>
                    <a:pt x="23114" y="34544"/>
                  </a:lnTo>
                  <a:lnTo>
                    <a:pt x="20828" y="35433"/>
                  </a:lnTo>
                  <a:lnTo>
                    <a:pt x="19812" y="38100"/>
                  </a:lnTo>
                  <a:lnTo>
                    <a:pt x="20701" y="40513"/>
                  </a:lnTo>
                  <a:lnTo>
                    <a:pt x="21717" y="42799"/>
                  </a:lnTo>
                  <a:lnTo>
                    <a:pt x="24384" y="43815"/>
                  </a:lnTo>
                  <a:lnTo>
                    <a:pt x="26670" y="42926"/>
                  </a:lnTo>
                  <a:lnTo>
                    <a:pt x="82029" y="19304"/>
                  </a:lnTo>
                  <a:lnTo>
                    <a:pt x="82638" y="19050"/>
                  </a:lnTo>
                  <a:lnTo>
                    <a:pt x="100812" y="15798"/>
                  </a:lnTo>
                  <a:lnTo>
                    <a:pt x="100444" y="15798"/>
                  </a:lnTo>
                  <a:lnTo>
                    <a:pt x="119507" y="13462"/>
                  </a:lnTo>
                  <a:lnTo>
                    <a:pt x="137795" y="11430"/>
                  </a:lnTo>
                  <a:lnTo>
                    <a:pt x="155702" y="11049"/>
                  </a:lnTo>
                  <a:lnTo>
                    <a:pt x="172085" y="10414"/>
                  </a:lnTo>
                  <a:lnTo>
                    <a:pt x="286943" y="10414"/>
                  </a:lnTo>
                  <a:lnTo>
                    <a:pt x="303771" y="12192"/>
                  </a:lnTo>
                  <a:lnTo>
                    <a:pt x="303301" y="12192"/>
                  </a:lnTo>
                  <a:lnTo>
                    <a:pt x="314921" y="15798"/>
                  </a:lnTo>
                  <a:lnTo>
                    <a:pt x="315595" y="16002"/>
                  </a:lnTo>
                  <a:lnTo>
                    <a:pt x="314921" y="15798"/>
                  </a:lnTo>
                  <a:lnTo>
                    <a:pt x="320370" y="18478"/>
                  </a:lnTo>
                  <a:lnTo>
                    <a:pt x="321056" y="22225"/>
                  </a:lnTo>
                  <a:lnTo>
                    <a:pt x="322313" y="23241"/>
                  </a:lnTo>
                  <a:lnTo>
                    <a:pt x="325120" y="23241"/>
                  </a:lnTo>
                  <a:lnTo>
                    <a:pt x="326390" y="22225"/>
                  </a:lnTo>
                  <a:lnTo>
                    <a:pt x="326910" y="19304"/>
                  </a:lnTo>
                  <a:lnTo>
                    <a:pt x="327406" y="16637"/>
                  </a:lnTo>
                  <a:close/>
                </a:path>
                <a:path w="404495" h="374014">
                  <a:moveTo>
                    <a:pt x="362229" y="370713"/>
                  </a:moveTo>
                  <a:lnTo>
                    <a:pt x="353568" y="370713"/>
                  </a:lnTo>
                  <a:lnTo>
                    <a:pt x="352475" y="370713"/>
                  </a:lnTo>
                  <a:lnTo>
                    <a:pt x="353568" y="371856"/>
                  </a:lnTo>
                  <a:lnTo>
                    <a:pt x="355219" y="373634"/>
                  </a:lnTo>
                  <a:lnTo>
                    <a:pt x="358013" y="374015"/>
                  </a:lnTo>
                  <a:lnTo>
                    <a:pt x="362077" y="371221"/>
                  </a:lnTo>
                  <a:lnTo>
                    <a:pt x="362229" y="370713"/>
                  </a:lnTo>
                  <a:close/>
                </a:path>
                <a:path w="404495" h="374014">
                  <a:moveTo>
                    <a:pt x="362839" y="368681"/>
                  </a:moveTo>
                  <a:lnTo>
                    <a:pt x="362470" y="367868"/>
                  </a:lnTo>
                  <a:lnTo>
                    <a:pt x="361823" y="366395"/>
                  </a:lnTo>
                  <a:lnTo>
                    <a:pt x="360299" y="362839"/>
                  </a:lnTo>
                  <a:lnTo>
                    <a:pt x="356870" y="359791"/>
                  </a:lnTo>
                  <a:lnTo>
                    <a:pt x="353072" y="358482"/>
                  </a:lnTo>
                  <a:lnTo>
                    <a:pt x="346583" y="356235"/>
                  </a:lnTo>
                  <a:lnTo>
                    <a:pt x="328168" y="351536"/>
                  </a:lnTo>
                  <a:lnTo>
                    <a:pt x="303911" y="346075"/>
                  </a:lnTo>
                  <a:lnTo>
                    <a:pt x="304304" y="346075"/>
                  </a:lnTo>
                  <a:lnTo>
                    <a:pt x="239395" y="335661"/>
                  </a:lnTo>
                  <a:lnTo>
                    <a:pt x="203454" y="329184"/>
                  </a:lnTo>
                  <a:lnTo>
                    <a:pt x="167005" y="323596"/>
                  </a:lnTo>
                  <a:lnTo>
                    <a:pt x="132588" y="316992"/>
                  </a:lnTo>
                  <a:lnTo>
                    <a:pt x="132334" y="316992"/>
                  </a:lnTo>
                  <a:lnTo>
                    <a:pt x="100330" y="312039"/>
                  </a:lnTo>
                  <a:lnTo>
                    <a:pt x="74142" y="307594"/>
                  </a:lnTo>
                  <a:lnTo>
                    <a:pt x="66014" y="306235"/>
                  </a:lnTo>
                  <a:lnTo>
                    <a:pt x="65252" y="306095"/>
                  </a:lnTo>
                  <a:lnTo>
                    <a:pt x="50800" y="303403"/>
                  </a:lnTo>
                  <a:lnTo>
                    <a:pt x="50673" y="303403"/>
                  </a:lnTo>
                  <a:lnTo>
                    <a:pt x="33401" y="300304"/>
                  </a:lnTo>
                  <a:lnTo>
                    <a:pt x="30645" y="299821"/>
                  </a:lnTo>
                  <a:lnTo>
                    <a:pt x="19964" y="297561"/>
                  </a:lnTo>
                  <a:lnTo>
                    <a:pt x="0" y="297942"/>
                  </a:lnTo>
                  <a:lnTo>
                    <a:pt x="3937" y="297942"/>
                  </a:lnTo>
                  <a:lnTo>
                    <a:pt x="1905" y="299974"/>
                  </a:lnTo>
                  <a:lnTo>
                    <a:pt x="1905" y="305054"/>
                  </a:lnTo>
                  <a:lnTo>
                    <a:pt x="4051" y="307340"/>
                  </a:lnTo>
                  <a:lnTo>
                    <a:pt x="10782" y="307340"/>
                  </a:lnTo>
                  <a:lnTo>
                    <a:pt x="19265" y="307594"/>
                  </a:lnTo>
                  <a:lnTo>
                    <a:pt x="30861" y="310515"/>
                  </a:lnTo>
                  <a:lnTo>
                    <a:pt x="31115" y="310515"/>
                  </a:lnTo>
                  <a:lnTo>
                    <a:pt x="71374" y="318389"/>
                  </a:lnTo>
                  <a:lnTo>
                    <a:pt x="98425" y="323215"/>
                  </a:lnTo>
                  <a:lnTo>
                    <a:pt x="129273" y="328218"/>
                  </a:lnTo>
                  <a:lnTo>
                    <a:pt x="130543" y="328472"/>
                  </a:lnTo>
                  <a:lnTo>
                    <a:pt x="130746" y="328472"/>
                  </a:lnTo>
                  <a:lnTo>
                    <a:pt x="166090" y="335661"/>
                  </a:lnTo>
                  <a:lnTo>
                    <a:pt x="165887" y="335661"/>
                  </a:lnTo>
                  <a:lnTo>
                    <a:pt x="201422" y="341376"/>
                  </a:lnTo>
                  <a:lnTo>
                    <a:pt x="237236" y="347980"/>
                  </a:lnTo>
                  <a:lnTo>
                    <a:pt x="237363" y="347980"/>
                  </a:lnTo>
                  <a:lnTo>
                    <a:pt x="302285" y="358660"/>
                  </a:lnTo>
                  <a:lnTo>
                    <a:pt x="342138" y="367563"/>
                  </a:lnTo>
                  <a:lnTo>
                    <a:pt x="352107" y="370306"/>
                  </a:lnTo>
                  <a:lnTo>
                    <a:pt x="352907" y="370306"/>
                  </a:lnTo>
                  <a:lnTo>
                    <a:pt x="362343" y="370306"/>
                  </a:lnTo>
                  <a:lnTo>
                    <a:pt x="362712" y="369062"/>
                  </a:lnTo>
                  <a:lnTo>
                    <a:pt x="362839" y="368681"/>
                  </a:lnTo>
                  <a:close/>
                </a:path>
                <a:path w="404495" h="374014">
                  <a:moveTo>
                    <a:pt x="404114" y="99187"/>
                  </a:moveTo>
                  <a:lnTo>
                    <a:pt x="402971" y="98044"/>
                  </a:lnTo>
                  <a:lnTo>
                    <a:pt x="400050" y="98044"/>
                  </a:lnTo>
                  <a:lnTo>
                    <a:pt x="398907" y="99187"/>
                  </a:lnTo>
                  <a:lnTo>
                    <a:pt x="398907" y="101981"/>
                  </a:lnTo>
                  <a:lnTo>
                    <a:pt x="400050" y="103124"/>
                  </a:lnTo>
                  <a:lnTo>
                    <a:pt x="402971" y="103124"/>
                  </a:lnTo>
                  <a:lnTo>
                    <a:pt x="404114" y="101981"/>
                  </a:lnTo>
                  <a:lnTo>
                    <a:pt x="404114" y="100584"/>
                  </a:lnTo>
                  <a:lnTo>
                    <a:pt x="404114" y="99187"/>
                  </a:lnTo>
                  <a:close/>
                </a:path>
              </a:pathLst>
            </a:custGeom>
            <a:solidFill>
              <a:srgbClr val="FF0000"/>
            </a:solidFill>
          </p:spPr>
          <p:txBody>
            <a:bodyPr wrap="square" lIns="0" tIns="0" rIns="0" bIns="0" rtlCol="0"/>
            <a:lstStyle/>
            <a:p>
              <a:endParaRPr/>
            </a:p>
          </p:txBody>
        </p:sp>
        <p:pic>
          <p:nvPicPr>
            <p:cNvPr id="5" name="object 5"/>
            <p:cNvPicPr/>
            <p:nvPr/>
          </p:nvPicPr>
          <p:blipFill>
            <a:blip r:embed="rId3" cstate="print"/>
            <a:stretch>
              <a:fillRect/>
            </a:stretch>
          </p:blipFill>
          <p:spPr>
            <a:xfrm>
              <a:off x="1457837" y="1560194"/>
              <a:ext cx="227706" cy="218947"/>
            </a:xfrm>
            <a:prstGeom prst="rect">
              <a:avLst/>
            </a:prstGeom>
          </p:spPr>
        </p:pic>
        <p:pic>
          <p:nvPicPr>
            <p:cNvPr id="6" name="object 6"/>
            <p:cNvPicPr/>
            <p:nvPr/>
          </p:nvPicPr>
          <p:blipFill>
            <a:blip r:embed="rId4" cstate="print"/>
            <a:stretch>
              <a:fillRect/>
            </a:stretch>
          </p:blipFill>
          <p:spPr>
            <a:xfrm>
              <a:off x="681964" y="2957703"/>
              <a:ext cx="211760" cy="233172"/>
            </a:xfrm>
            <a:prstGeom prst="rect">
              <a:avLst/>
            </a:prstGeom>
          </p:spPr>
        </p:pic>
        <p:pic>
          <p:nvPicPr>
            <p:cNvPr id="7" name="object 7"/>
            <p:cNvPicPr/>
            <p:nvPr/>
          </p:nvPicPr>
          <p:blipFill>
            <a:blip r:embed="rId5" cstate="print"/>
            <a:stretch>
              <a:fillRect/>
            </a:stretch>
          </p:blipFill>
          <p:spPr>
            <a:xfrm>
              <a:off x="974725" y="3015996"/>
              <a:ext cx="92361" cy="34416"/>
            </a:xfrm>
            <a:prstGeom prst="rect">
              <a:avLst/>
            </a:prstGeom>
          </p:spPr>
        </p:pic>
        <p:pic>
          <p:nvPicPr>
            <p:cNvPr id="8" name="object 8"/>
            <p:cNvPicPr/>
            <p:nvPr/>
          </p:nvPicPr>
          <p:blipFill>
            <a:blip r:embed="rId6" cstate="print"/>
            <a:stretch>
              <a:fillRect/>
            </a:stretch>
          </p:blipFill>
          <p:spPr>
            <a:xfrm>
              <a:off x="778713" y="3566033"/>
              <a:ext cx="800912" cy="474217"/>
            </a:xfrm>
            <a:prstGeom prst="rect">
              <a:avLst/>
            </a:prstGeom>
          </p:spPr>
        </p:pic>
        <p:pic>
          <p:nvPicPr>
            <p:cNvPr id="9" name="object 9"/>
            <p:cNvPicPr/>
            <p:nvPr/>
          </p:nvPicPr>
          <p:blipFill>
            <a:blip r:embed="rId7" cstate="print"/>
            <a:stretch>
              <a:fillRect/>
            </a:stretch>
          </p:blipFill>
          <p:spPr>
            <a:xfrm>
              <a:off x="326847" y="3134106"/>
              <a:ext cx="106946" cy="84836"/>
            </a:xfrm>
            <a:prstGeom prst="rect">
              <a:avLst/>
            </a:prstGeom>
          </p:spPr>
        </p:pic>
        <p:pic>
          <p:nvPicPr>
            <p:cNvPr id="10" name="object 10"/>
            <p:cNvPicPr/>
            <p:nvPr/>
          </p:nvPicPr>
          <p:blipFill>
            <a:blip r:embed="rId8" cstate="print"/>
            <a:stretch>
              <a:fillRect/>
            </a:stretch>
          </p:blipFill>
          <p:spPr>
            <a:xfrm>
              <a:off x="248894" y="2092833"/>
              <a:ext cx="1259738" cy="977900"/>
            </a:xfrm>
            <a:prstGeom prst="rect">
              <a:avLst/>
            </a:prstGeom>
          </p:spPr>
        </p:pic>
        <p:pic>
          <p:nvPicPr>
            <p:cNvPr id="11" name="object 11"/>
            <p:cNvPicPr/>
            <p:nvPr/>
          </p:nvPicPr>
          <p:blipFill>
            <a:blip r:embed="rId9" cstate="print"/>
            <a:stretch>
              <a:fillRect/>
            </a:stretch>
          </p:blipFill>
          <p:spPr>
            <a:xfrm>
              <a:off x="472408" y="4017644"/>
              <a:ext cx="165871" cy="145923"/>
            </a:xfrm>
            <a:prstGeom prst="rect">
              <a:avLst/>
            </a:prstGeom>
          </p:spPr>
        </p:pic>
        <p:sp>
          <p:nvSpPr>
            <p:cNvPr id="12" name="object 12"/>
            <p:cNvSpPr/>
            <p:nvPr/>
          </p:nvSpPr>
          <p:spPr>
            <a:xfrm>
              <a:off x="2805048" y="3345180"/>
              <a:ext cx="86995" cy="1486535"/>
            </a:xfrm>
            <a:custGeom>
              <a:avLst/>
              <a:gdLst/>
              <a:ahLst/>
              <a:cxnLst/>
              <a:rect l="l" t="t" r="r" b="b"/>
              <a:pathLst>
                <a:path w="86994" h="1486535">
                  <a:moveTo>
                    <a:pt x="46445" y="1485809"/>
                  </a:moveTo>
                  <a:lnTo>
                    <a:pt x="47942" y="1486408"/>
                  </a:lnTo>
                  <a:lnTo>
                    <a:pt x="44958" y="1486408"/>
                  </a:lnTo>
                  <a:lnTo>
                    <a:pt x="50292" y="1486154"/>
                  </a:lnTo>
                  <a:lnTo>
                    <a:pt x="53339" y="1486154"/>
                  </a:lnTo>
                  <a:lnTo>
                    <a:pt x="46445" y="1485809"/>
                  </a:lnTo>
                  <a:close/>
                </a:path>
                <a:path w="86994" h="1486535">
                  <a:moveTo>
                    <a:pt x="56536" y="1485809"/>
                  </a:moveTo>
                  <a:lnTo>
                    <a:pt x="54859" y="1485809"/>
                  </a:lnTo>
                  <a:lnTo>
                    <a:pt x="50291" y="1486154"/>
                  </a:lnTo>
                  <a:lnTo>
                    <a:pt x="51479" y="1486154"/>
                  </a:lnTo>
                  <a:lnTo>
                    <a:pt x="55880" y="1486408"/>
                  </a:lnTo>
                  <a:lnTo>
                    <a:pt x="56536" y="1485809"/>
                  </a:lnTo>
                  <a:close/>
                </a:path>
                <a:path w="86994" h="1486535">
                  <a:moveTo>
                    <a:pt x="44316" y="1484233"/>
                  </a:moveTo>
                  <a:lnTo>
                    <a:pt x="45355" y="1485373"/>
                  </a:lnTo>
                  <a:lnTo>
                    <a:pt x="46445" y="1485809"/>
                  </a:lnTo>
                  <a:lnTo>
                    <a:pt x="53339" y="1486154"/>
                  </a:lnTo>
                  <a:lnTo>
                    <a:pt x="50291" y="1486154"/>
                  </a:lnTo>
                  <a:lnTo>
                    <a:pt x="54859" y="1485809"/>
                  </a:lnTo>
                  <a:lnTo>
                    <a:pt x="56536" y="1485809"/>
                  </a:lnTo>
                  <a:lnTo>
                    <a:pt x="57690" y="1484757"/>
                  </a:lnTo>
                  <a:lnTo>
                    <a:pt x="46355" y="1484757"/>
                  </a:lnTo>
                  <a:lnTo>
                    <a:pt x="44957" y="1484376"/>
                  </a:lnTo>
                  <a:lnTo>
                    <a:pt x="44316" y="1484233"/>
                  </a:lnTo>
                  <a:close/>
                </a:path>
                <a:path w="86994" h="1486535">
                  <a:moveTo>
                    <a:pt x="45355" y="1485373"/>
                  </a:moveTo>
                  <a:lnTo>
                    <a:pt x="45753" y="1485809"/>
                  </a:lnTo>
                  <a:lnTo>
                    <a:pt x="46445" y="1485809"/>
                  </a:lnTo>
                  <a:lnTo>
                    <a:pt x="45355" y="1485373"/>
                  </a:lnTo>
                  <a:close/>
                </a:path>
                <a:path w="86994" h="1486535">
                  <a:moveTo>
                    <a:pt x="57807" y="1484757"/>
                  </a:moveTo>
                  <a:lnTo>
                    <a:pt x="57014" y="1485373"/>
                  </a:lnTo>
                  <a:lnTo>
                    <a:pt x="56536" y="1485809"/>
                  </a:lnTo>
                  <a:lnTo>
                    <a:pt x="56878" y="1485809"/>
                  </a:lnTo>
                  <a:lnTo>
                    <a:pt x="57807" y="1484757"/>
                  </a:lnTo>
                  <a:close/>
                </a:path>
                <a:path w="86994" h="1486535">
                  <a:moveTo>
                    <a:pt x="42384" y="1482471"/>
                  </a:moveTo>
                  <a:lnTo>
                    <a:pt x="42626" y="1482864"/>
                  </a:lnTo>
                  <a:lnTo>
                    <a:pt x="43180" y="1483487"/>
                  </a:lnTo>
                  <a:lnTo>
                    <a:pt x="45200" y="1485373"/>
                  </a:lnTo>
                  <a:lnTo>
                    <a:pt x="45355" y="1485373"/>
                  </a:lnTo>
                  <a:lnTo>
                    <a:pt x="43068" y="1482864"/>
                  </a:lnTo>
                  <a:lnTo>
                    <a:pt x="42384" y="1482471"/>
                  </a:lnTo>
                  <a:close/>
                </a:path>
                <a:path w="86994" h="1486535">
                  <a:moveTo>
                    <a:pt x="42799" y="1460650"/>
                  </a:moveTo>
                  <a:lnTo>
                    <a:pt x="40767" y="1461389"/>
                  </a:lnTo>
                  <a:lnTo>
                    <a:pt x="38100" y="1462532"/>
                  </a:lnTo>
                  <a:lnTo>
                    <a:pt x="36194" y="1465199"/>
                  </a:lnTo>
                  <a:lnTo>
                    <a:pt x="36194" y="1472819"/>
                  </a:lnTo>
                  <a:lnTo>
                    <a:pt x="37718" y="1477772"/>
                  </a:lnTo>
                  <a:lnTo>
                    <a:pt x="39576" y="1480566"/>
                  </a:lnTo>
                  <a:lnTo>
                    <a:pt x="40767" y="1482471"/>
                  </a:lnTo>
                  <a:lnTo>
                    <a:pt x="42671" y="1483868"/>
                  </a:lnTo>
                  <a:lnTo>
                    <a:pt x="44957" y="1484376"/>
                  </a:lnTo>
                  <a:lnTo>
                    <a:pt x="46355" y="1484757"/>
                  </a:lnTo>
                  <a:lnTo>
                    <a:pt x="45445" y="1484233"/>
                  </a:lnTo>
                  <a:lnTo>
                    <a:pt x="43979" y="1484233"/>
                  </a:lnTo>
                  <a:lnTo>
                    <a:pt x="43180" y="1483487"/>
                  </a:lnTo>
                  <a:lnTo>
                    <a:pt x="42276" y="1482471"/>
                  </a:lnTo>
                  <a:lnTo>
                    <a:pt x="42709" y="1482471"/>
                  </a:lnTo>
                  <a:lnTo>
                    <a:pt x="41782" y="1481455"/>
                  </a:lnTo>
                  <a:lnTo>
                    <a:pt x="41875" y="1479550"/>
                  </a:lnTo>
                  <a:lnTo>
                    <a:pt x="41999" y="1476978"/>
                  </a:lnTo>
                  <a:lnTo>
                    <a:pt x="42114" y="1474597"/>
                  </a:lnTo>
                  <a:lnTo>
                    <a:pt x="42163" y="1473581"/>
                  </a:lnTo>
                  <a:lnTo>
                    <a:pt x="42671" y="1471803"/>
                  </a:lnTo>
                  <a:lnTo>
                    <a:pt x="42799" y="1471633"/>
                  </a:lnTo>
                  <a:lnTo>
                    <a:pt x="42799" y="1460650"/>
                  </a:lnTo>
                  <a:close/>
                </a:path>
                <a:path w="86994" h="1486535">
                  <a:moveTo>
                    <a:pt x="42799" y="1471633"/>
                  </a:moveTo>
                  <a:lnTo>
                    <a:pt x="42671" y="1471803"/>
                  </a:lnTo>
                  <a:lnTo>
                    <a:pt x="42163" y="1473581"/>
                  </a:lnTo>
                  <a:lnTo>
                    <a:pt x="42114" y="1474597"/>
                  </a:lnTo>
                  <a:lnTo>
                    <a:pt x="41999" y="1476978"/>
                  </a:lnTo>
                  <a:lnTo>
                    <a:pt x="41875" y="1479550"/>
                  </a:lnTo>
                  <a:lnTo>
                    <a:pt x="41782" y="1481455"/>
                  </a:lnTo>
                  <a:lnTo>
                    <a:pt x="43068" y="1482864"/>
                  </a:lnTo>
                  <a:lnTo>
                    <a:pt x="46355" y="1484757"/>
                  </a:lnTo>
                  <a:lnTo>
                    <a:pt x="57690" y="1484757"/>
                  </a:lnTo>
                  <a:lnTo>
                    <a:pt x="58665" y="1483868"/>
                  </a:lnTo>
                  <a:lnTo>
                    <a:pt x="58927" y="1483487"/>
                  </a:lnTo>
                  <a:lnTo>
                    <a:pt x="60232" y="1482008"/>
                  </a:lnTo>
                  <a:lnTo>
                    <a:pt x="60340" y="1480566"/>
                  </a:lnTo>
                  <a:lnTo>
                    <a:pt x="59181" y="1480566"/>
                  </a:lnTo>
                  <a:lnTo>
                    <a:pt x="60578" y="1475359"/>
                  </a:lnTo>
                  <a:lnTo>
                    <a:pt x="60731" y="1475359"/>
                  </a:lnTo>
                  <a:lnTo>
                    <a:pt x="60788" y="1474597"/>
                  </a:lnTo>
                  <a:lnTo>
                    <a:pt x="42799" y="1474597"/>
                  </a:lnTo>
                  <a:lnTo>
                    <a:pt x="42799" y="1471633"/>
                  </a:lnTo>
                  <a:close/>
                </a:path>
                <a:path w="86994" h="1486535">
                  <a:moveTo>
                    <a:pt x="43068" y="1482864"/>
                  </a:moveTo>
                  <a:lnTo>
                    <a:pt x="44316" y="1484233"/>
                  </a:lnTo>
                  <a:lnTo>
                    <a:pt x="45445" y="1484233"/>
                  </a:lnTo>
                  <a:lnTo>
                    <a:pt x="43068" y="1482864"/>
                  </a:lnTo>
                  <a:close/>
                </a:path>
                <a:path w="86994" h="1486535">
                  <a:moveTo>
                    <a:pt x="60232" y="1482008"/>
                  </a:moveTo>
                  <a:lnTo>
                    <a:pt x="58591" y="1483868"/>
                  </a:lnTo>
                  <a:lnTo>
                    <a:pt x="59083" y="1483487"/>
                  </a:lnTo>
                  <a:lnTo>
                    <a:pt x="60198" y="1482471"/>
                  </a:lnTo>
                  <a:lnTo>
                    <a:pt x="60232" y="1482008"/>
                  </a:lnTo>
                  <a:close/>
                </a:path>
                <a:path w="86994" h="1486535">
                  <a:moveTo>
                    <a:pt x="42709" y="1482471"/>
                  </a:moveTo>
                  <a:lnTo>
                    <a:pt x="42384" y="1482471"/>
                  </a:lnTo>
                  <a:lnTo>
                    <a:pt x="43068" y="1482864"/>
                  </a:lnTo>
                  <a:lnTo>
                    <a:pt x="42709" y="1482471"/>
                  </a:lnTo>
                  <a:close/>
                </a:path>
                <a:path w="86994" h="1486535">
                  <a:moveTo>
                    <a:pt x="60650" y="1477772"/>
                  </a:moveTo>
                  <a:lnTo>
                    <a:pt x="60417" y="1479550"/>
                  </a:lnTo>
                  <a:lnTo>
                    <a:pt x="60340" y="1480566"/>
                  </a:lnTo>
                  <a:lnTo>
                    <a:pt x="60232" y="1482008"/>
                  </a:lnTo>
                  <a:lnTo>
                    <a:pt x="60720" y="1481455"/>
                  </a:lnTo>
                  <a:lnTo>
                    <a:pt x="60650" y="1477772"/>
                  </a:lnTo>
                  <a:close/>
                </a:path>
                <a:path w="86994" h="1486535">
                  <a:moveTo>
                    <a:pt x="60578" y="1475359"/>
                  </a:moveTo>
                  <a:lnTo>
                    <a:pt x="59181" y="1480566"/>
                  </a:lnTo>
                  <a:lnTo>
                    <a:pt x="59943" y="1479550"/>
                  </a:lnTo>
                  <a:lnTo>
                    <a:pt x="60588" y="1477265"/>
                  </a:lnTo>
                  <a:lnTo>
                    <a:pt x="60578" y="1475359"/>
                  </a:lnTo>
                  <a:close/>
                </a:path>
                <a:path w="86994" h="1486535">
                  <a:moveTo>
                    <a:pt x="60550" y="1477772"/>
                  </a:moveTo>
                  <a:lnTo>
                    <a:pt x="59943" y="1479550"/>
                  </a:lnTo>
                  <a:lnTo>
                    <a:pt x="59181" y="1480566"/>
                  </a:lnTo>
                  <a:lnTo>
                    <a:pt x="60340" y="1480566"/>
                  </a:lnTo>
                  <a:lnTo>
                    <a:pt x="60550" y="1477772"/>
                  </a:lnTo>
                  <a:close/>
                </a:path>
                <a:path w="86994" h="1486535">
                  <a:moveTo>
                    <a:pt x="61324" y="1467866"/>
                  </a:moveTo>
                  <a:lnTo>
                    <a:pt x="57150" y="1467866"/>
                  </a:lnTo>
                  <a:lnTo>
                    <a:pt x="60959" y="1472311"/>
                  </a:lnTo>
                  <a:lnTo>
                    <a:pt x="60864" y="1473581"/>
                  </a:lnTo>
                  <a:lnTo>
                    <a:pt x="60788" y="1474597"/>
                  </a:lnTo>
                  <a:lnTo>
                    <a:pt x="60731" y="1475359"/>
                  </a:lnTo>
                  <a:lnTo>
                    <a:pt x="60609" y="1476978"/>
                  </a:lnTo>
                  <a:lnTo>
                    <a:pt x="60839" y="1476375"/>
                  </a:lnTo>
                  <a:lnTo>
                    <a:pt x="61340" y="1474597"/>
                  </a:lnTo>
                  <a:lnTo>
                    <a:pt x="61324" y="1467866"/>
                  </a:lnTo>
                  <a:close/>
                </a:path>
                <a:path w="86994" h="1486535">
                  <a:moveTo>
                    <a:pt x="60731" y="1475359"/>
                  </a:moveTo>
                  <a:lnTo>
                    <a:pt x="60578" y="1475359"/>
                  </a:lnTo>
                  <a:lnTo>
                    <a:pt x="60578" y="1476375"/>
                  </a:lnTo>
                  <a:lnTo>
                    <a:pt x="60731" y="1475359"/>
                  </a:lnTo>
                  <a:close/>
                </a:path>
                <a:path w="86994" h="1486535">
                  <a:moveTo>
                    <a:pt x="44576" y="1469263"/>
                  </a:moveTo>
                  <a:lnTo>
                    <a:pt x="42799" y="1471633"/>
                  </a:lnTo>
                  <a:lnTo>
                    <a:pt x="42799" y="1474597"/>
                  </a:lnTo>
                  <a:lnTo>
                    <a:pt x="44576" y="1469263"/>
                  </a:lnTo>
                  <a:close/>
                </a:path>
                <a:path w="86994" h="1486535">
                  <a:moveTo>
                    <a:pt x="54534" y="1469263"/>
                  </a:moveTo>
                  <a:lnTo>
                    <a:pt x="44576" y="1469263"/>
                  </a:lnTo>
                  <a:lnTo>
                    <a:pt x="42799" y="1474597"/>
                  </a:lnTo>
                  <a:lnTo>
                    <a:pt x="60788" y="1474597"/>
                  </a:lnTo>
                  <a:lnTo>
                    <a:pt x="60864" y="1473581"/>
                  </a:lnTo>
                  <a:lnTo>
                    <a:pt x="60959" y="1472311"/>
                  </a:lnTo>
                  <a:lnTo>
                    <a:pt x="59109" y="1470152"/>
                  </a:lnTo>
                  <a:lnTo>
                    <a:pt x="56514" y="1470152"/>
                  </a:lnTo>
                  <a:lnTo>
                    <a:pt x="54534" y="1469263"/>
                  </a:lnTo>
                  <a:close/>
                </a:path>
                <a:path w="86994" h="1486535">
                  <a:moveTo>
                    <a:pt x="43561" y="1460373"/>
                  </a:moveTo>
                  <a:lnTo>
                    <a:pt x="42799" y="1460650"/>
                  </a:lnTo>
                  <a:lnTo>
                    <a:pt x="42799" y="1471633"/>
                  </a:lnTo>
                  <a:lnTo>
                    <a:pt x="44576" y="1469263"/>
                  </a:lnTo>
                  <a:lnTo>
                    <a:pt x="54534" y="1469263"/>
                  </a:lnTo>
                  <a:lnTo>
                    <a:pt x="50292" y="1467358"/>
                  </a:lnTo>
                  <a:lnTo>
                    <a:pt x="51688" y="1467358"/>
                  </a:lnTo>
                  <a:lnTo>
                    <a:pt x="49402" y="1466215"/>
                  </a:lnTo>
                  <a:lnTo>
                    <a:pt x="51173" y="1466215"/>
                  </a:lnTo>
                  <a:lnTo>
                    <a:pt x="48768" y="1463294"/>
                  </a:lnTo>
                  <a:lnTo>
                    <a:pt x="46736" y="1461135"/>
                  </a:lnTo>
                  <a:lnTo>
                    <a:pt x="43561" y="1460373"/>
                  </a:lnTo>
                  <a:close/>
                </a:path>
                <a:path w="86994" h="1486535">
                  <a:moveTo>
                    <a:pt x="50292" y="1467358"/>
                  </a:moveTo>
                  <a:lnTo>
                    <a:pt x="56514" y="1470152"/>
                  </a:lnTo>
                  <a:lnTo>
                    <a:pt x="55499" y="1469009"/>
                  </a:lnTo>
                  <a:lnTo>
                    <a:pt x="54356" y="1468374"/>
                  </a:lnTo>
                  <a:lnTo>
                    <a:pt x="53720" y="1468374"/>
                  </a:lnTo>
                  <a:lnTo>
                    <a:pt x="52141" y="1467584"/>
                  </a:lnTo>
                  <a:lnTo>
                    <a:pt x="52520" y="1467584"/>
                  </a:lnTo>
                  <a:lnTo>
                    <a:pt x="50292" y="1467358"/>
                  </a:lnTo>
                  <a:close/>
                </a:path>
                <a:path w="86994" h="1486535">
                  <a:moveTo>
                    <a:pt x="61306" y="1460373"/>
                  </a:moveTo>
                  <a:lnTo>
                    <a:pt x="43561" y="1460373"/>
                  </a:lnTo>
                  <a:lnTo>
                    <a:pt x="46736" y="1461135"/>
                  </a:lnTo>
                  <a:lnTo>
                    <a:pt x="48768" y="1463294"/>
                  </a:lnTo>
                  <a:lnTo>
                    <a:pt x="51181" y="1466215"/>
                  </a:lnTo>
                  <a:lnTo>
                    <a:pt x="52527" y="1467358"/>
                  </a:lnTo>
                  <a:lnTo>
                    <a:pt x="55499" y="1469009"/>
                  </a:lnTo>
                  <a:lnTo>
                    <a:pt x="56514" y="1470152"/>
                  </a:lnTo>
                  <a:lnTo>
                    <a:pt x="59109" y="1470152"/>
                  </a:lnTo>
                  <a:lnTo>
                    <a:pt x="57150" y="1467866"/>
                  </a:lnTo>
                  <a:lnTo>
                    <a:pt x="61324" y="1467866"/>
                  </a:lnTo>
                  <a:lnTo>
                    <a:pt x="61306" y="1460373"/>
                  </a:lnTo>
                  <a:close/>
                </a:path>
                <a:path w="86994" h="1486535">
                  <a:moveTo>
                    <a:pt x="49402" y="1466215"/>
                  </a:moveTo>
                  <a:lnTo>
                    <a:pt x="53720" y="1468374"/>
                  </a:lnTo>
                  <a:lnTo>
                    <a:pt x="52525" y="1467358"/>
                  </a:lnTo>
                  <a:lnTo>
                    <a:pt x="50926" y="1466469"/>
                  </a:lnTo>
                  <a:lnTo>
                    <a:pt x="49402" y="1466215"/>
                  </a:lnTo>
                  <a:close/>
                </a:path>
                <a:path w="86994" h="1486535">
                  <a:moveTo>
                    <a:pt x="52791" y="1467584"/>
                  </a:moveTo>
                  <a:lnTo>
                    <a:pt x="53720" y="1468374"/>
                  </a:lnTo>
                  <a:lnTo>
                    <a:pt x="54356" y="1468374"/>
                  </a:lnTo>
                  <a:lnTo>
                    <a:pt x="53441" y="1467866"/>
                  </a:lnTo>
                  <a:lnTo>
                    <a:pt x="57150" y="1467866"/>
                  </a:lnTo>
                  <a:lnTo>
                    <a:pt x="52791" y="1467584"/>
                  </a:lnTo>
                  <a:close/>
                </a:path>
                <a:path w="86994" h="1486535">
                  <a:moveTo>
                    <a:pt x="52527" y="1467358"/>
                  </a:moveTo>
                  <a:lnTo>
                    <a:pt x="52791" y="1467584"/>
                  </a:lnTo>
                  <a:lnTo>
                    <a:pt x="57150" y="1467866"/>
                  </a:lnTo>
                  <a:lnTo>
                    <a:pt x="53441" y="1467866"/>
                  </a:lnTo>
                  <a:lnTo>
                    <a:pt x="52527" y="1467358"/>
                  </a:lnTo>
                  <a:close/>
                </a:path>
                <a:path w="86994" h="1486535">
                  <a:moveTo>
                    <a:pt x="51688" y="1467358"/>
                  </a:moveTo>
                  <a:lnTo>
                    <a:pt x="50292" y="1467358"/>
                  </a:lnTo>
                  <a:lnTo>
                    <a:pt x="52520" y="1467584"/>
                  </a:lnTo>
                  <a:lnTo>
                    <a:pt x="52141" y="1467584"/>
                  </a:lnTo>
                  <a:lnTo>
                    <a:pt x="51688" y="1467358"/>
                  </a:lnTo>
                  <a:close/>
                </a:path>
                <a:path w="86994" h="1486535">
                  <a:moveTo>
                    <a:pt x="51479" y="1466469"/>
                  </a:moveTo>
                  <a:lnTo>
                    <a:pt x="51875" y="1466936"/>
                  </a:lnTo>
                  <a:lnTo>
                    <a:pt x="52000" y="1467065"/>
                  </a:lnTo>
                  <a:lnTo>
                    <a:pt x="52527" y="1467358"/>
                  </a:lnTo>
                  <a:lnTo>
                    <a:pt x="51479" y="1466469"/>
                  </a:lnTo>
                  <a:close/>
                </a:path>
                <a:path w="86994" h="1486535">
                  <a:moveTo>
                    <a:pt x="51181" y="1466215"/>
                  </a:moveTo>
                  <a:lnTo>
                    <a:pt x="49402" y="1466215"/>
                  </a:lnTo>
                  <a:lnTo>
                    <a:pt x="50926" y="1466469"/>
                  </a:lnTo>
                  <a:lnTo>
                    <a:pt x="51768" y="1466936"/>
                  </a:lnTo>
                  <a:lnTo>
                    <a:pt x="51181" y="1466215"/>
                  </a:lnTo>
                  <a:close/>
                </a:path>
                <a:path w="86994" h="1486535">
                  <a:moveTo>
                    <a:pt x="84842" y="1334643"/>
                  </a:moveTo>
                  <a:lnTo>
                    <a:pt x="66293" y="1334643"/>
                  </a:lnTo>
                  <a:lnTo>
                    <a:pt x="63927" y="1340866"/>
                  </a:lnTo>
                  <a:lnTo>
                    <a:pt x="63373" y="1342517"/>
                  </a:lnTo>
                  <a:lnTo>
                    <a:pt x="63134" y="1343054"/>
                  </a:lnTo>
                  <a:lnTo>
                    <a:pt x="62782" y="1343660"/>
                  </a:lnTo>
                  <a:lnTo>
                    <a:pt x="60468" y="1348138"/>
                  </a:lnTo>
                  <a:lnTo>
                    <a:pt x="55371" y="1357376"/>
                  </a:lnTo>
                  <a:lnTo>
                    <a:pt x="51053" y="1365631"/>
                  </a:lnTo>
                  <a:lnTo>
                    <a:pt x="50292" y="1367790"/>
                  </a:lnTo>
                  <a:lnTo>
                    <a:pt x="48132" y="1377188"/>
                  </a:lnTo>
                  <a:lnTo>
                    <a:pt x="48132" y="1377442"/>
                  </a:lnTo>
                  <a:lnTo>
                    <a:pt x="45593" y="1390015"/>
                  </a:lnTo>
                  <a:lnTo>
                    <a:pt x="45465" y="1390904"/>
                  </a:lnTo>
                  <a:lnTo>
                    <a:pt x="43942" y="1404874"/>
                  </a:lnTo>
                  <a:lnTo>
                    <a:pt x="43849" y="1406527"/>
                  </a:lnTo>
                  <a:lnTo>
                    <a:pt x="42799" y="1421003"/>
                  </a:lnTo>
                  <a:lnTo>
                    <a:pt x="42799" y="1460650"/>
                  </a:lnTo>
                  <a:lnTo>
                    <a:pt x="43561" y="1460373"/>
                  </a:lnTo>
                  <a:lnTo>
                    <a:pt x="61306" y="1460373"/>
                  </a:lnTo>
                  <a:lnTo>
                    <a:pt x="61295" y="1421003"/>
                  </a:lnTo>
                  <a:lnTo>
                    <a:pt x="64138" y="1390904"/>
                  </a:lnTo>
                  <a:lnTo>
                    <a:pt x="65743" y="1382541"/>
                  </a:lnTo>
                  <a:lnTo>
                    <a:pt x="67669" y="1374140"/>
                  </a:lnTo>
                  <a:lnTo>
                    <a:pt x="67309" y="1374140"/>
                  </a:lnTo>
                  <a:lnTo>
                    <a:pt x="68199" y="1371854"/>
                  </a:lnTo>
                  <a:lnTo>
                    <a:pt x="68487" y="1371854"/>
                  </a:lnTo>
                  <a:lnTo>
                    <a:pt x="69149" y="1370569"/>
                  </a:lnTo>
                  <a:lnTo>
                    <a:pt x="70661" y="1367790"/>
                  </a:lnTo>
                  <a:lnTo>
                    <a:pt x="71524" y="1365958"/>
                  </a:lnTo>
                  <a:lnTo>
                    <a:pt x="71734" y="1365815"/>
                  </a:lnTo>
                  <a:lnTo>
                    <a:pt x="75564" y="1358773"/>
                  </a:lnTo>
                  <a:lnTo>
                    <a:pt x="83438" y="1339977"/>
                  </a:lnTo>
                  <a:lnTo>
                    <a:pt x="84842" y="1334643"/>
                  </a:lnTo>
                  <a:close/>
                </a:path>
                <a:path w="86994" h="1486535">
                  <a:moveTo>
                    <a:pt x="68199" y="1371854"/>
                  </a:moveTo>
                  <a:lnTo>
                    <a:pt x="67309" y="1374140"/>
                  </a:lnTo>
                  <a:lnTo>
                    <a:pt x="67956" y="1372884"/>
                  </a:lnTo>
                  <a:lnTo>
                    <a:pt x="68199" y="1371854"/>
                  </a:lnTo>
                  <a:close/>
                </a:path>
                <a:path w="86994" h="1486535">
                  <a:moveTo>
                    <a:pt x="67956" y="1372884"/>
                  </a:moveTo>
                  <a:lnTo>
                    <a:pt x="67309" y="1374140"/>
                  </a:lnTo>
                  <a:lnTo>
                    <a:pt x="67669" y="1374140"/>
                  </a:lnTo>
                  <a:lnTo>
                    <a:pt x="67956" y="1372884"/>
                  </a:lnTo>
                  <a:close/>
                </a:path>
                <a:path w="86994" h="1486535">
                  <a:moveTo>
                    <a:pt x="68487" y="1371854"/>
                  </a:moveTo>
                  <a:lnTo>
                    <a:pt x="68199" y="1371854"/>
                  </a:lnTo>
                  <a:lnTo>
                    <a:pt x="67956" y="1372884"/>
                  </a:lnTo>
                  <a:lnTo>
                    <a:pt x="68487" y="1371854"/>
                  </a:lnTo>
                  <a:close/>
                </a:path>
                <a:path w="86994" h="1486535">
                  <a:moveTo>
                    <a:pt x="71734" y="1365815"/>
                  </a:moveTo>
                  <a:lnTo>
                    <a:pt x="71524" y="1365958"/>
                  </a:lnTo>
                  <a:lnTo>
                    <a:pt x="70581" y="1367790"/>
                  </a:lnTo>
                  <a:lnTo>
                    <a:pt x="71656" y="1365958"/>
                  </a:lnTo>
                  <a:lnTo>
                    <a:pt x="71734" y="1365815"/>
                  </a:lnTo>
                  <a:close/>
                </a:path>
                <a:path w="86994" h="1486535">
                  <a:moveTo>
                    <a:pt x="68389" y="1326451"/>
                  </a:moveTo>
                  <a:lnTo>
                    <a:pt x="65909" y="1335546"/>
                  </a:lnTo>
                  <a:lnTo>
                    <a:pt x="66293" y="1334643"/>
                  </a:lnTo>
                  <a:lnTo>
                    <a:pt x="84842" y="1334643"/>
                  </a:lnTo>
                  <a:lnTo>
                    <a:pt x="85978" y="1330325"/>
                  </a:lnTo>
                  <a:lnTo>
                    <a:pt x="86232" y="1328547"/>
                  </a:lnTo>
                  <a:lnTo>
                    <a:pt x="86282" y="1327531"/>
                  </a:lnTo>
                  <a:lnTo>
                    <a:pt x="68325" y="1327531"/>
                  </a:lnTo>
                  <a:lnTo>
                    <a:pt x="68389" y="1326451"/>
                  </a:lnTo>
                  <a:close/>
                </a:path>
                <a:path w="86994" h="1486535">
                  <a:moveTo>
                    <a:pt x="86369" y="1325753"/>
                  </a:moveTo>
                  <a:lnTo>
                    <a:pt x="68580" y="1325753"/>
                  </a:lnTo>
                  <a:lnTo>
                    <a:pt x="68325" y="1327531"/>
                  </a:lnTo>
                  <a:lnTo>
                    <a:pt x="86282" y="1327531"/>
                  </a:lnTo>
                  <a:lnTo>
                    <a:pt x="86369" y="1325753"/>
                  </a:lnTo>
                  <a:close/>
                </a:path>
                <a:path w="86994" h="1486535">
                  <a:moveTo>
                    <a:pt x="86032" y="1300734"/>
                  </a:moveTo>
                  <a:lnTo>
                    <a:pt x="68452" y="1300734"/>
                  </a:lnTo>
                  <a:lnTo>
                    <a:pt x="68706" y="1302385"/>
                  </a:lnTo>
                  <a:lnTo>
                    <a:pt x="68524" y="1302385"/>
                  </a:lnTo>
                  <a:lnTo>
                    <a:pt x="69087" y="1314577"/>
                  </a:lnTo>
                  <a:lnTo>
                    <a:pt x="68430" y="1325753"/>
                  </a:lnTo>
                  <a:lnTo>
                    <a:pt x="68389" y="1326451"/>
                  </a:lnTo>
                  <a:lnTo>
                    <a:pt x="68580" y="1325753"/>
                  </a:lnTo>
                  <a:lnTo>
                    <a:pt x="86369" y="1325753"/>
                  </a:lnTo>
                  <a:lnTo>
                    <a:pt x="86868" y="1315593"/>
                  </a:lnTo>
                  <a:lnTo>
                    <a:pt x="86868" y="1314577"/>
                  </a:lnTo>
                  <a:lnTo>
                    <a:pt x="86132" y="1302385"/>
                  </a:lnTo>
                  <a:lnTo>
                    <a:pt x="68706" y="1302385"/>
                  </a:lnTo>
                  <a:lnTo>
                    <a:pt x="68483" y="1301453"/>
                  </a:lnTo>
                  <a:lnTo>
                    <a:pt x="86076" y="1301453"/>
                  </a:lnTo>
                  <a:lnTo>
                    <a:pt x="86032" y="1300734"/>
                  </a:lnTo>
                  <a:close/>
                </a:path>
                <a:path w="86994" h="1486535">
                  <a:moveTo>
                    <a:pt x="60006" y="139827"/>
                  </a:moveTo>
                  <a:lnTo>
                    <a:pt x="46355" y="139827"/>
                  </a:lnTo>
                  <a:lnTo>
                    <a:pt x="49345" y="186055"/>
                  </a:lnTo>
                  <a:lnTo>
                    <a:pt x="49396" y="186944"/>
                  </a:lnTo>
                  <a:lnTo>
                    <a:pt x="48640" y="244729"/>
                  </a:lnTo>
                  <a:lnTo>
                    <a:pt x="44068" y="316357"/>
                  </a:lnTo>
                  <a:lnTo>
                    <a:pt x="39243" y="397764"/>
                  </a:lnTo>
                  <a:lnTo>
                    <a:pt x="33400" y="488061"/>
                  </a:lnTo>
                  <a:lnTo>
                    <a:pt x="29337" y="584327"/>
                  </a:lnTo>
                  <a:lnTo>
                    <a:pt x="25400" y="686689"/>
                  </a:lnTo>
                  <a:lnTo>
                    <a:pt x="23113" y="789051"/>
                  </a:lnTo>
                  <a:lnTo>
                    <a:pt x="22098" y="884809"/>
                  </a:lnTo>
                  <a:lnTo>
                    <a:pt x="22098" y="971550"/>
                  </a:lnTo>
                  <a:lnTo>
                    <a:pt x="23863" y="1041527"/>
                  </a:lnTo>
                  <a:lnTo>
                    <a:pt x="25861" y="1094904"/>
                  </a:lnTo>
                  <a:lnTo>
                    <a:pt x="25907" y="1096137"/>
                  </a:lnTo>
                  <a:lnTo>
                    <a:pt x="26034" y="1096518"/>
                  </a:lnTo>
                  <a:lnTo>
                    <a:pt x="28837" y="1133435"/>
                  </a:lnTo>
                  <a:lnTo>
                    <a:pt x="29010" y="1135162"/>
                  </a:lnTo>
                  <a:lnTo>
                    <a:pt x="29082" y="1135380"/>
                  </a:lnTo>
                  <a:lnTo>
                    <a:pt x="32893" y="1164971"/>
                  </a:lnTo>
                  <a:lnTo>
                    <a:pt x="32893" y="1165352"/>
                  </a:lnTo>
                  <a:lnTo>
                    <a:pt x="37083" y="1189482"/>
                  </a:lnTo>
                  <a:lnTo>
                    <a:pt x="42544" y="1211961"/>
                  </a:lnTo>
                  <a:lnTo>
                    <a:pt x="42671" y="1212596"/>
                  </a:lnTo>
                  <a:lnTo>
                    <a:pt x="49021" y="1232408"/>
                  </a:lnTo>
                  <a:lnTo>
                    <a:pt x="55446" y="1251813"/>
                  </a:lnTo>
                  <a:lnTo>
                    <a:pt x="61467" y="1270886"/>
                  </a:lnTo>
                  <a:lnTo>
                    <a:pt x="61511" y="1271026"/>
                  </a:lnTo>
                  <a:lnTo>
                    <a:pt x="65150" y="1287526"/>
                  </a:lnTo>
                  <a:lnTo>
                    <a:pt x="68483" y="1301453"/>
                  </a:lnTo>
                  <a:lnTo>
                    <a:pt x="68452" y="1300734"/>
                  </a:lnTo>
                  <a:lnTo>
                    <a:pt x="86032" y="1300734"/>
                  </a:lnTo>
                  <a:lnTo>
                    <a:pt x="85978" y="1299845"/>
                  </a:lnTo>
                  <a:lnTo>
                    <a:pt x="85725" y="1298321"/>
                  </a:lnTo>
                  <a:lnTo>
                    <a:pt x="82042" y="1283462"/>
                  </a:lnTo>
                  <a:lnTo>
                    <a:pt x="77977" y="1266317"/>
                  </a:lnTo>
                  <a:lnTo>
                    <a:pt x="77850" y="1265682"/>
                  </a:lnTo>
                  <a:lnTo>
                    <a:pt x="71627" y="1246632"/>
                  </a:lnTo>
                  <a:lnTo>
                    <a:pt x="65024" y="1227074"/>
                  </a:lnTo>
                  <a:lnTo>
                    <a:pt x="58420" y="1207005"/>
                  </a:lnTo>
                  <a:lnTo>
                    <a:pt x="53212" y="1186053"/>
                  </a:lnTo>
                  <a:lnTo>
                    <a:pt x="49060" y="1163972"/>
                  </a:lnTo>
                  <a:lnTo>
                    <a:pt x="48896" y="1162822"/>
                  </a:lnTo>
                  <a:lnTo>
                    <a:pt x="48840" y="1162530"/>
                  </a:lnTo>
                  <a:lnTo>
                    <a:pt x="44989" y="1135380"/>
                  </a:lnTo>
                  <a:lnTo>
                    <a:pt x="44958" y="1135162"/>
                  </a:lnTo>
                  <a:lnTo>
                    <a:pt x="44831" y="1133739"/>
                  </a:lnTo>
                  <a:lnTo>
                    <a:pt x="44787" y="1133435"/>
                  </a:lnTo>
                  <a:lnTo>
                    <a:pt x="41512" y="1096518"/>
                  </a:lnTo>
                  <a:lnTo>
                    <a:pt x="41402" y="1095248"/>
                  </a:lnTo>
                  <a:lnTo>
                    <a:pt x="41371" y="1094904"/>
                  </a:lnTo>
                  <a:lnTo>
                    <a:pt x="39137" y="1042035"/>
                  </a:lnTo>
                  <a:lnTo>
                    <a:pt x="37347" y="971550"/>
                  </a:lnTo>
                  <a:lnTo>
                    <a:pt x="37339" y="884809"/>
                  </a:lnTo>
                  <a:lnTo>
                    <a:pt x="38481" y="789305"/>
                  </a:lnTo>
                  <a:lnTo>
                    <a:pt x="40512" y="687070"/>
                  </a:lnTo>
                  <a:lnTo>
                    <a:pt x="44450" y="584962"/>
                  </a:lnTo>
                  <a:lnTo>
                    <a:pt x="48356" y="489575"/>
                  </a:lnTo>
                  <a:lnTo>
                    <a:pt x="53975" y="398653"/>
                  </a:lnTo>
                  <a:lnTo>
                    <a:pt x="58546" y="317246"/>
                  </a:lnTo>
                  <a:lnTo>
                    <a:pt x="62611" y="245618"/>
                  </a:lnTo>
                  <a:lnTo>
                    <a:pt x="62737" y="245237"/>
                  </a:lnTo>
                  <a:lnTo>
                    <a:pt x="63242" y="186944"/>
                  </a:lnTo>
                  <a:lnTo>
                    <a:pt x="63245" y="186055"/>
                  </a:lnTo>
                  <a:lnTo>
                    <a:pt x="60091" y="141046"/>
                  </a:lnTo>
                  <a:lnTo>
                    <a:pt x="60006" y="139827"/>
                  </a:lnTo>
                  <a:close/>
                </a:path>
                <a:path w="86994" h="1486535">
                  <a:moveTo>
                    <a:pt x="7112" y="0"/>
                  </a:moveTo>
                  <a:lnTo>
                    <a:pt x="4952" y="762"/>
                  </a:lnTo>
                  <a:lnTo>
                    <a:pt x="1905" y="1778"/>
                  </a:lnTo>
                  <a:lnTo>
                    <a:pt x="0" y="4953"/>
                  </a:lnTo>
                  <a:lnTo>
                    <a:pt x="1396" y="11811"/>
                  </a:lnTo>
                  <a:lnTo>
                    <a:pt x="2031" y="13589"/>
                  </a:lnTo>
                  <a:lnTo>
                    <a:pt x="5364" y="19571"/>
                  </a:lnTo>
                  <a:lnTo>
                    <a:pt x="5636" y="20228"/>
                  </a:lnTo>
                  <a:lnTo>
                    <a:pt x="9398" y="28575"/>
                  </a:lnTo>
                  <a:lnTo>
                    <a:pt x="9525" y="29083"/>
                  </a:lnTo>
                  <a:lnTo>
                    <a:pt x="16001" y="41275"/>
                  </a:lnTo>
                  <a:lnTo>
                    <a:pt x="31840" y="77061"/>
                  </a:lnTo>
                  <a:lnTo>
                    <a:pt x="40158" y="104648"/>
                  </a:lnTo>
                  <a:lnTo>
                    <a:pt x="46355" y="140594"/>
                  </a:lnTo>
                  <a:lnTo>
                    <a:pt x="46355" y="139827"/>
                  </a:lnTo>
                  <a:lnTo>
                    <a:pt x="60006" y="139827"/>
                  </a:lnTo>
                  <a:lnTo>
                    <a:pt x="59943" y="138937"/>
                  </a:lnTo>
                  <a:lnTo>
                    <a:pt x="53212" y="101473"/>
                  </a:lnTo>
                  <a:lnTo>
                    <a:pt x="52958" y="100711"/>
                  </a:lnTo>
                  <a:lnTo>
                    <a:pt x="44576" y="73660"/>
                  </a:lnTo>
                  <a:lnTo>
                    <a:pt x="44450" y="73152"/>
                  </a:lnTo>
                  <a:lnTo>
                    <a:pt x="35813" y="51562"/>
                  </a:lnTo>
                  <a:lnTo>
                    <a:pt x="35559" y="51181"/>
                  </a:lnTo>
                  <a:lnTo>
                    <a:pt x="27686" y="35306"/>
                  </a:lnTo>
                  <a:lnTo>
                    <a:pt x="24353" y="29083"/>
                  </a:lnTo>
                  <a:lnTo>
                    <a:pt x="21081" y="22860"/>
                  </a:lnTo>
                  <a:lnTo>
                    <a:pt x="19718" y="19780"/>
                  </a:lnTo>
                  <a:lnTo>
                    <a:pt x="18386" y="18818"/>
                  </a:lnTo>
                  <a:lnTo>
                    <a:pt x="11040" y="14350"/>
                  </a:lnTo>
                  <a:lnTo>
                    <a:pt x="6350" y="12065"/>
                  </a:lnTo>
                  <a:lnTo>
                    <a:pt x="9729" y="12065"/>
                  </a:lnTo>
                  <a:lnTo>
                    <a:pt x="13462" y="5587"/>
                  </a:lnTo>
                  <a:lnTo>
                    <a:pt x="22034" y="5587"/>
                  </a:lnTo>
                  <a:lnTo>
                    <a:pt x="17399" y="2667"/>
                  </a:lnTo>
                  <a:lnTo>
                    <a:pt x="11811" y="254"/>
                  </a:lnTo>
                  <a:lnTo>
                    <a:pt x="7112" y="0"/>
                  </a:lnTo>
                  <a:close/>
                </a:path>
                <a:path w="86994" h="1486535">
                  <a:moveTo>
                    <a:pt x="22034" y="5587"/>
                  </a:moveTo>
                  <a:lnTo>
                    <a:pt x="13462" y="5587"/>
                  </a:lnTo>
                  <a:lnTo>
                    <a:pt x="13908" y="8179"/>
                  </a:lnTo>
                  <a:lnTo>
                    <a:pt x="17081" y="13970"/>
                  </a:lnTo>
                  <a:lnTo>
                    <a:pt x="17271" y="14350"/>
                  </a:lnTo>
                  <a:lnTo>
                    <a:pt x="19505" y="19306"/>
                  </a:lnTo>
                  <a:lnTo>
                    <a:pt x="19557" y="19571"/>
                  </a:lnTo>
                  <a:lnTo>
                    <a:pt x="19744" y="19780"/>
                  </a:lnTo>
                  <a:lnTo>
                    <a:pt x="31623" y="28194"/>
                  </a:lnTo>
                  <a:lnTo>
                    <a:pt x="32134" y="28575"/>
                  </a:lnTo>
                  <a:lnTo>
                    <a:pt x="43052" y="38100"/>
                  </a:lnTo>
                  <a:lnTo>
                    <a:pt x="43052" y="38227"/>
                  </a:lnTo>
                  <a:lnTo>
                    <a:pt x="54990" y="48260"/>
                  </a:lnTo>
                  <a:lnTo>
                    <a:pt x="57784" y="50673"/>
                  </a:lnTo>
                  <a:lnTo>
                    <a:pt x="61849" y="50292"/>
                  </a:lnTo>
                  <a:lnTo>
                    <a:pt x="64262" y="47498"/>
                  </a:lnTo>
                  <a:lnTo>
                    <a:pt x="66548" y="44704"/>
                  </a:lnTo>
                  <a:lnTo>
                    <a:pt x="66333" y="41275"/>
                  </a:lnTo>
                  <a:lnTo>
                    <a:pt x="66293" y="40640"/>
                  </a:lnTo>
                  <a:lnTo>
                    <a:pt x="63500" y="38227"/>
                  </a:lnTo>
                  <a:lnTo>
                    <a:pt x="51688" y="28194"/>
                  </a:lnTo>
                  <a:lnTo>
                    <a:pt x="39877" y="17780"/>
                  </a:lnTo>
                  <a:lnTo>
                    <a:pt x="39243" y="17272"/>
                  </a:lnTo>
                  <a:lnTo>
                    <a:pt x="27050" y="8636"/>
                  </a:lnTo>
                  <a:lnTo>
                    <a:pt x="26871" y="8636"/>
                  </a:lnTo>
                  <a:lnTo>
                    <a:pt x="22034" y="5587"/>
                  </a:lnTo>
                  <a:close/>
                </a:path>
                <a:path w="86994" h="1486535">
                  <a:moveTo>
                    <a:pt x="19190" y="19306"/>
                  </a:moveTo>
                  <a:lnTo>
                    <a:pt x="19449" y="19571"/>
                  </a:lnTo>
                  <a:lnTo>
                    <a:pt x="19744" y="19780"/>
                  </a:lnTo>
                  <a:lnTo>
                    <a:pt x="19624" y="19571"/>
                  </a:lnTo>
                  <a:lnTo>
                    <a:pt x="19190" y="19306"/>
                  </a:lnTo>
                  <a:close/>
                </a:path>
                <a:path w="86994" h="1486535">
                  <a:moveTo>
                    <a:pt x="17081" y="13970"/>
                  </a:moveTo>
                  <a:lnTo>
                    <a:pt x="10413" y="13970"/>
                  </a:lnTo>
                  <a:lnTo>
                    <a:pt x="19624" y="19571"/>
                  </a:lnTo>
                  <a:lnTo>
                    <a:pt x="17271" y="14350"/>
                  </a:lnTo>
                  <a:lnTo>
                    <a:pt x="17081" y="13970"/>
                  </a:lnTo>
                  <a:close/>
                </a:path>
                <a:path w="86994" h="1486535">
                  <a:moveTo>
                    <a:pt x="6350" y="12065"/>
                  </a:moveTo>
                  <a:lnTo>
                    <a:pt x="11049" y="14350"/>
                  </a:lnTo>
                  <a:lnTo>
                    <a:pt x="10413" y="13970"/>
                  </a:lnTo>
                  <a:lnTo>
                    <a:pt x="17087" y="13970"/>
                  </a:lnTo>
                  <a:lnTo>
                    <a:pt x="16599" y="13081"/>
                  </a:lnTo>
                  <a:lnTo>
                    <a:pt x="9143" y="13081"/>
                  </a:lnTo>
                  <a:lnTo>
                    <a:pt x="9583" y="12319"/>
                  </a:lnTo>
                  <a:lnTo>
                    <a:pt x="11303" y="12319"/>
                  </a:lnTo>
                  <a:lnTo>
                    <a:pt x="6350" y="12065"/>
                  </a:lnTo>
                  <a:close/>
                </a:path>
                <a:path w="86994" h="1486535">
                  <a:moveTo>
                    <a:pt x="13462" y="5587"/>
                  </a:moveTo>
                  <a:lnTo>
                    <a:pt x="9143" y="13081"/>
                  </a:lnTo>
                  <a:lnTo>
                    <a:pt x="11302" y="12319"/>
                  </a:lnTo>
                  <a:lnTo>
                    <a:pt x="16181" y="12319"/>
                  </a:lnTo>
                  <a:lnTo>
                    <a:pt x="14507" y="9271"/>
                  </a:lnTo>
                  <a:lnTo>
                    <a:pt x="14096" y="9271"/>
                  </a:lnTo>
                  <a:lnTo>
                    <a:pt x="13462" y="7366"/>
                  </a:lnTo>
                  <a:lnTo>
                    <a:pt x="13768" y="7366"/>
                  </a:lnTo>
                  <a:lnTo>
                    <a:pt x="13462" y="5587"/>
                  </a:lnTo>
                  <a:close/>
                </a:path>
                <a:path w="86994" h="1486535">
                  <a:moveTo>
                    <a:pt x="16181" y="12319"/>
                  </a:moveTo>
                  <a:lnTo>
                    <a:pt x="11302" y="12319"/>
                  </a:lnTo>
                  <a:lnTo>
                    <a:pt x="9143" y="13081"/>
                  </a:lnTo>
                  <a:lnTo>
                    <a:pt x="16599" y="13081"/>
                  </a:lnTo>
                  <a:lnTo>
                    <a:pt x="16181" y="12319"/>
                  </a:lnTo>
                  <a:close/>
                </a:path>
                <a:path w="86994" h="1486535">
                  <a:moveTo>
                    <a:pt x="9729" y="12065"/>
                  </a:moveTo>
                  <a:lnTo>
                    <a:pt x="6350" y="12065"/>
                  </a:lnTo>
                  <a:lnTo>
                    <a:pt x="11303" y="12319"/>
                  </a:lnTo>
                  <a:lnTo>
                    <a:pt x="9583" y="12319"/>
                  </a:lnTo>
                  <a:lnTo>
                    <a:pt x="9729" y="12065"/>
                  </a:lnTo>
                  <a:close/>
                </a:path>
                <a:path w="86994" h="1486535">
                  <a:moveTo>
                    <a:pt x="13908" y="8179"/>
                  </a:moveTo>
                  <a:lnTo>
                    <a:pt x="13987" y="8636"/>
                  </a:lnTo>
                  <a:lnTo>
                    <a:pt x="14096" y="9271"/>
                  </a:lnTo>
                  <a:lnTo>
                    <a:pt x="14507" y="9271"/>
                  </a:lnTo>
                  <a:lnTo>
                    <a:pt x="13908" y="8179"/>
                  </a:lnTo>
                  <a:close/>
                </a:path>
                <a:path w="86994" h="1486535">
                  <a:moveTo>
                    <a:pt x="13462" y="7366"/>
                  </a:moveTo>
                  <a:lnTo>
                    <a:pt x="13885" y="8636"/>
                  </a:lnTo>
                  <a:lnTo>
                    <a:pt x="13908" y="8179"/>
                  </a:lnTo>
                  <a:lnTo>
                    <a:pt x="13462" y="7366"/>
                  </a:lnTo>
                  <a:close/>
                </a:path>
                <a:path w="86994" h="1486535">
                  <a:moveTo>
                    <a:pt x="13768" y="7366"/>
                  </a:moveTo>
                  <a:lnTo>
                    <a:pt x="13462" y="7366"/>
                  </a:lnTo>
                  <a:lnTo>
                    <a:pt x="13908" y="8179"/>
                  </a:lnTo>
                  <a:lnTo>
                    <a:pt x="13768" y="7366"/>
                  </a:lnTo>
                  <a:close/>
                </a:path>
              </a:pathLst>
            </a:custGeom>
            <a:solidFill>
              <a:srgbClr val="FF0000"/>
            </a:solidFill>
          </p:spPr>
          <p:txBody>
            <a:bodyPr wrap="square" lIns="0" tIns="0" rIns="0" bIns="0" rtlCol="0"/>
            <a:lstStyle/>
            <a:p>
              <a:endParaRPr/>
            </a:p>
          </p:txBody>
        </p:sp>
        <p:pic>
          <p:nvPicPr>
            <p:cNvPr id="13" name="object 13"/>
            <p:cNvPicPr/>
            <p:nvPr/>
          </p:nvPicPr>
          <p:blipFill>
            <a:blip r:embed="rId10" cstate="print"/>
            <a:stretch>
              <a:fillRect/>
            </a:stretch>
          </p:blipFill>
          <p:spPr>
            <a:xfrm>
              <a:off x="6115214" y="4526914"/>
              <a:ext cx="878167" cy="106172"/>
            </a:xfrm>
            <a:prstGeom prst="rect">
              <a:avLst/>
            </a:prstGeom>
          </p:spPr>
        </p:pic>
      </p:grpSp>
      <p:pic>
        <p:nvPicPr>
          <p:cNvPr id="14" name="object 14"/>
          <p:cNvPicPr/>
          <p:nvPr/>
        </p:nvPicPr>
        <p:blipFill>
          <a:blip r:embed="rId11" cstate="print"/>
          <a:stretch>
            <a:fillRect/>
          </a:stretch>
        </p:blipFill>
        <p:spPr>
          <a:xfrm>
            <a:off x="11135099" y="231647"/>
            <a:ext cx="825252" cy="829055"/>
          </a:xfrm>
          <a:prstGeom prst="rect">
            <a:avLst/>
          </a:prstGeom>
        </p:spPr>
      </p:pic>
      <p:sp>
        <p:nvSpPr>
          <p:cNvPr id="15" name="object 15"/>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3600" dirty="0"/>
              <a:t>Pthreads</a:t>
            </a:r>
            <a:r>
              <a:rPr sz="3600" spc="10" dirty="0"/>
              <a:t> </a:t>
            </a:r>
            <a:r>
              <a:rPr sz="3600" spc="-10" dirty="0"/>
              <a:t>matrix-</a:t>
            </a:r>
            <a:r>
              <a:rPr sz="3600" dirty="0"/>
              <a:t>vector</a:t>
            </a:r>
            <a:r>
              <a:rPr sz="3600" spc="30" dirty="0"/>
              <a:t> </a:t>
            </a:r>
            <a:r>
              <a:rPr sz="3600" spc="-10" dirty="0"/>
              <a:t>multiplication</a:t>
            </a:r>
            <a:endParaRPr sz="3600"/>
          </a:p>
        </p:txBody>
      </p:sp>
      <p:sp>
        <p:nvSpPr>
          <p:cNvPr id="16" name="object 16"/>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896051" y="1144308"/>
            <a:ext cx="3096768" cy="3095244"/>
          </a:xfrm>
          <a:prstGeom prst="rect">
            <a:avLst/>
          </a:prstGeom>
        </p:spPr>
      </p:pic>
      <p:pic>
        <p:nvPicPr>
          <p:cNvPr id="3" name="object 3"/>
          <p:cNvPicPr/>
          <p:nvPr/>
        </p:nvPicPr>
        <p:blipFill>
          <a:blip r:embed="rId3" cstate="print"/>
          <a:stretch>
            <a:fillRect/>
          </a:stretch>
        </p:blipFill>
        <p:spPr>
          <a:xfrm>
            <a:off x="11135099" y="231647"/>
            <a:ext cx="825252" cy="829055"/>
          </a:xfrm>
          <a:prstGeom prst="rect">
            <a:avLst/>
          </a:prstGeom>
        </p:spPr>
      </p:pic>
      <p:sp>
        <p:nvSpPr>
          <p:cNvPr id="4" name="object 4"/>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Critical</a:t>
            </a:r>
            <a:r>
              <a:rPr spc="-155" dirty="0"/>
              <a:t> </a:t>
            </a:r>
            <a:r>
              <a:rPr spc="-10" dirty="0"/>
              <a:t>sections</a:t>
            </a: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7" name="TextBox 6">
            <a:extLst>
              <a:ext uri="{FF2B5EF4-FFF2-40B4-BE49-F238E27FC236}">
                <a16:creationId xmlns:a16="http://schemas.microsoft.com/office/drawing/2014/main" id="{ACE9A4DE-D3B6-2822-706C-90796DCEA5D2}"/>
              </a:ext>
            </a:extLst>
          </p:cNvPr>
          <p:cNvSpPr txBox="1"/>
          <p:nvPr/>
        </p:nvSpPr>
        <p:spPr>
          <a:xfrm>
            <a:off x="381000" y="1524000"/>
            <a:ext cx="8515051" cy="4109330"/>
          </a:xfrm>
          <a:prstGeom prst="rect">
            <a:avLst/>
          </a:prstGeom>
          <a:noFill/>
        </p:spPr>
        <p:txBody>
          <a:bodyPr wrap="square">
            <a:spAutoFit/>
          </a:bodyPr>
          <a:lstStyle/>
          <a:p>
            <a:pPr>
              <a:lnSpc>
                <a:spcPct val="150000"/>
              </a:lnSpc>
            </a:pPr>
            <a:r>
              <a:rPr lang="en-IN" sz="1600" dirty="0"/>
              <a:t>A </a:t>
            </a:r>
            <a:r>
              <a:rPr lang="en-IN" sz="1600" b="1" dirty="0"/>
              <a:t>critical section</a:t>
            </a:r>
            <a:r>
              <a:rPr lang="en-IN" sz="1600" dirty="0"/>
              <a:t> is a piece of code that </a:t>
            </a:r>
            <a:r>
              <a:rPr lang="en-IN" sz="1600" b="1" dirty="0"/>
              <a:t>accesses and modifies shared data</a:t>
            </a:r>
            <a:r>
              <a:rPr lang="en-IN" sz="1600" dirty="0"/>
              <a:t>. If multiple threads can execute that code at the same time, the data might become inconsistent or produce unpredictable results—a scenario called a </a:t>
            </a:r>
            <a:r>
              <a:rPr lang="en-IN" sz="1600" b="1" dirty="0"/>
              <a:t>race condition</a:t>
            </a:r>
            <a:r>
              <a:rPr lang="en-IN" sz="1600" dirty="0"/>
              <a:t>.</a:t>
            </a:r>
          </a:p>
          <a:p>
            <a:pPr>
              <a:lnSpc>
                <a:spcPct val="150000"/>
              </a:lnSpc>
              <a:buFont typeface="Arial" panose="020B0604020202020204" pitchFamily="34" charset="0"/>
              <a:buChar char="•"/>
            </a:pPr>
            <a:r>
              <a:rPr lang="en-IN" sz="1600" b="1" dirty="0"/>
              <a:t>Race Condition Example</a:t>
            </a:r>
            <a:r>
              <a:rPr lang="en-IN" sz="1600" dirty="0"/>
              <a:t>: Two threads both want to update a shared variable. If Thread A reads the variable and then Thread B reads the variable (before A’s update is stored), one thread’s update may overwrite the other’s. Hence the final value depends on the </a:t>
            </a:r>
            <a:r>
              <a:rPr lang="en-IN" sz="1600" i="1" dirty="0"/>
              <a:t>timing</a:t>
            </a:r>
            <a:r>
              <a:rPr lang="en-IN" sz="1600" dirty="0"/>
              <a:t>, not just the logic.</a:t>
            </a:r>
          </a:p>
          <a:p>
            <a:pPr>
              <a:lnSpc>
                <a:spcPct val="150000"/>
              </a:lnSpc>
            </a:pPr>
            <a:r>
              <a:rPr lang="en-IN" sz="1600" b="1" dirty="0"/>
              <a:t>Key Point</a:t>
            </a:r>
          </a:p>
          <a:p>
            <a:pPr>
              <a:lnSpc>
                <a:spcPct val="150000"/>
              </a:lnSpc>
            </a:pPr>
            <a:r>
              <a:rPr lang="en-IN" sz="1600" dirty="0"/>
              <a:t>We must ensure that </a:t>
            </a:r>
            <a:r>
              <a:rPr lang="en-IN" sz="1600" b="1" dirty="0"/>
              <a:t>only one thread at a time</a:t>
            </a:r>
            <a:r>
              <a:rPr lang="en-IN" sz="1600" dirty="0"/>
              <a:t> can execute the critical section that modifies (or sometimes even reads) a shared resource if consistency is at risk. This is usually done with synchronization mechanisms like </a:t>
            </a:r>
            <a:r>
              <a:rPr lang="en-IN" sz="1600" b="1" dirty="0"/>
              <a:t>mutexes</a:t>
            </a:r>
            <a:r>
              <a:rPr lang="en-IN" sz="1600" dirty="0"/>
              <a:t> (mutual exclusion locks).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135099" y="231647"/>
            <a:ext cx="825252" cy="829055"/>
          </a:xfrm>
          <a:prstGeom prst="rect">
            <a:avLst/>
          </a:prstGeom>
        </p:spPr>
      </p:pic>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Estimating</a:t>
            </a:r>
            <a:r>
              <a:rPr spc="-210" dirty="0"/>
              <a:t> </a:t>
            </a:r>
            <a:r>
              <a:rPr spc="-50" dirty="0"/>
              <a:t>π</a:t>
            </a:r>
          </a:p>
        </p:txBody>
      </p:sp>
      <p:pic>
        <p:nvPicPr>
          <p:cNvPr id="4" name="object 4"/>
          <p:cNvPicPr/>
          <p:nvPr/>
        </p:nvPicPr>
        <p:blipFill>
          <a:blip r:embed="rId3" cstate="print"/>
          <a:stretch>
            <a:fillRect/>
          </a:stretch>
        </p:blipFill>
        <p:spPr>
          <a:xfrm>
            <a:off x="2558005" y="1679612"/>
            <a:ext cx="6932716" cy="838715"/>
          </a:xfrm>
          <a:prstGeom prst="rect">
            <a:avLst/>
          </a:prstGeom>
        </p:spPr>
      </p:pic>
      <p:grpSp>
        <p:nvGrpSpPr>
          <p:cNvPr id="5" name="object 5"/>
          <p:cNvGrpSpPr/>
          <p:nvPr/>
        </p:nvGrpSpPr>
        <p:grpSpPr>
          <a:xfrm>
            <a:off x="2109207" y="2995781"/>
            <a:ext cx="8143875" cy="2257425"/>
            <a:chOff x="2109207" y="2995781"/>
            <a:chExt cx="8143875" cy="2257425"/>
          </a:xfrm>
        </p:grpSpPr>
        <p:pic>
          <p:nvPicPr>
            <p:cNvPr id="6" name="object 6"/>
            <p:cNvPicPr/>
            <p:nvPr/>
          </p:nvPicPr>
          <p:blipFill>
            <a:blip r:embed="rId4" cstate="print"/>
            <a:stretch>
              <a:fillRect/>
            </a:stretch>
          </p:blipFill>
          <p:spPr>
            <a:xfrm>
              <a:off x="2109207" y="2995781"/>
              <a:ext cx="8143508" cy="2257084"/>
            </a:xfrm>
            <a:prstGeom prst="rect">
              <a:avLst/>
            </a:prstGeom>
          </p:spPr>
        </p:pic>
        <p:pic>
          <p:nvPicPr>
            <p:cNvPr id="7" name="object 7"/>
            <p:cNvPicPr/>
            <p:nvPr/>
          </p:nvPicPr>
          <p:blipFill>
            <a:blip r:embed="rId5" cstate="print"/>
            <a:stretch>
              <a:fillRect/>
            </a:stretch>
          </p:blipFill>
          <p:spPr>
            <a:xfrm>
              <a:off x="2567178" y="4102989"/>
              <a:ext cx="684022" cy="474980"/>
            </a:xfrm>
            <a:prstGeom prst="rect">
              <a:avLst/>
            </a:prstGeom>
          </p:spPr>
        </p:pic>
      </p:grpSp>
      <p:grpSp>
        <p:nvGrpSpPr>
          <p:cNvPr id="8" name="object 8"/>
          <p:cNvGrpSpPr/>
          <p:nvPr/>
        </p:nvGrpSpPr>
        <p:grpSpPr>
          <a:xfrm>
            <a:off x="7598791" y="256793"/>
            <a:ext cx="1786889" cy="895350"/>
            <a:chOff x="7598791" y="256793"/>
            <a:chExt cx="1786889" cy="895350"/>
          </a:xfrm>
        </p:grpSpPr>
        <p:sp>
          <p:nvSpPr>
            <p:cNvPr id="9" name="object 9"/>
            <p:cNvSpPr/>
            <p:nvPr/>
          </p:nvSpPr>
          <p:spPr>
            <a:xfrm>
              <a:off x="9146413" y="256793"/>
              <a:ext cx="105410" cy="530860"/>
            </a:xfrm>
            <a:custGeom>
              <a:avLst/>
              <a:gdLst/>
              <a:ahLst/>
              <a:cxnLst/>
              <a:rect l="l" t="t" r="r" b="b"/>
              <a:pathLst>
                <a:path w="105409" h="530860">
                  <a:moveTo>
                    <a:pt x="88178" y="28898"/>
                  </a:moveTo>
                  <a:lnTo>
                    <a:pt x="83311" y="47878"/>
                  </a:lnTo>
                  <a:lnTo>
                    <a:pt x="83311" y="48259"/>
                  </a:lnTo>
                  <a:lnTo>
                    <a:pt x="77215" y="78485"/>
                  </a:lnTo>
                  <a:lnTo>
                    <a:pt x="68864" y="118216"/>
                  </a:lnTo>
                  <a:lnTo>
                    <a:pt x="68927" y="118385"/>
                  </a:lnTo>
                  <a:lnTo>
                    <a:pt x="68112" y="121792"/>
                  </a:lnTo>
                  <a:lnTo>
                    <a:pt x="67545" y="124494"/>
                  </a:lnTo>
                  <a:lnTo>
                    <a:pt x="57784" y="167639"/>
                  </a:lnTo>
                  <a:lnTo>
                    <a:pt x="46481" y="220598"/>
                  </a:lnTo>
                  <a:lnTo>
                    <a:pt x="34670" y="272288"/>
                  </a:lnTo>
                  <a:lnTo>
                    <a:pt x="23494" y="322452"/>
                  </a:lnTo>
                  <a:lnTo>
                    <a:pt x="23494" y="322706"/>
                  </a:lnTo>
                  <a:lnTo>
                    <a:pt x="14477" y="371347"/>
                  </a:lnTo>
                  <a:lnTo>
                    <a:pt x="14477" y="371475"/>
                  </a:lnTo>
                  <a:lnTo>
                    <a:pt x="6857" y="416051"/>
                  </a:lnTo>
                  <a:lnTo>
                    <a:pt x="6857" y="416559"/>
                  </a:lnTo>
                  <a:lnTo>
                    <a:pt x="2285" y="456438"/>
                  </a:lnTo>
                  <a:lnTo>
                    <a:pt x="2158" y="456945"/>
                  </a:lnTo>
                  <a:lnTo>
                    <a:pt x="126" y="493013"/>
                  </a:lnTo>
                  <a:lnTo>
                    <a:pt x="0" y="527430"/>
                  </a:lnTo>
                  <a:lnTo>
                    <a:pt x="2412" y="530097"/>
                  </a:lnTo>
                  <a:lnTo>
                    <a:pt x="8762" y="530351"/>
                  </a:lnTo>
                  <a:lnTo>
                    <a:pt x="11429" y="527938"/>
                  </a:lnTo>
                  <a:lnTo>
                    <a:pt x="11683" y="524890"/>
                  </a:lnTo>
                  <a:lnTo>
                    <a:pt x="14477" y="494029"/>
                  </a:lnTo>
                  <a:lnTo>
                    <a:pt x="22709" y="419612"/>
                  </a:lnTo>
                  <a:lnTo>
                    <a:pt x="30352" y="374141"/>
                  </a:lnTo>
                  <a:lnTo>
                    <a:pt x="39071" y="327232"/>
                  </a:lnTo>
                  <a:lnTo>
                    <a:pt x="39371" y="325873"/>
                  </a:lnTo>
                  <a:lnTo>
                    <a:pt x="40026" y="322706"/>
                  </a:lnTo>
                  <a:lnTo>
                    <a:pt x="50418" y="275843"/>
                  </a:lnTo>
                  <a:lnTo>
                    <a:pt x="62356" y="224154"/>
                  </a:lnTo>
                  <a:lnTo>
                    <a:pt x="73532" y="171068"/>
                  </a:lnTo>
                  <a:lnTo>
                    <a:pt x="84708" y="121792"/>
                  </a:lnTo>
                  <a:lnTo>
                    <a:pt x="92963" y="81787"/>
                  </a:lnTo>
                  <a:lnTo>
                    <a:pt x="98981" y="51825"/>
                  </a:lnTo>
                  <a:lnTo>
                    <a:pt x="99061" y="51427"/>
                  </a:lnTo>
                  <a:lnTo>
                    <a:pt x="99165" y="50907"/>
                  </a:lnTo>
                  <a:lnTo>
                    <a:pt x="104012" y="32003"/>
                  </a:lnTo>
                  <a:lnTo>
                    <a:pt x="104266" y="30606"/>
                  </a:lnTo>
                  <a:lnTo>
                    <a:pt x="104338" y="29590"/>
                  </a:lnTo>
                  <a:lnTo>
                    <a:pt x="88137" y="29590"/>
                  </a:lnTo>
                  <a:lnTo>
                    <a:pt x="88178" y="28898"/>
                  </a:lnTo>
                  <a:close/>
                </a:path>
                <a:path w="105409" h="530860">
                  <a:moveTo>
                    <a:pt x="104446" y="28066"/>
                  </a:moveTo>
                  <a:lnTo>
                    <a:pt x="88391" y="28066"/>
                  </a:lnTo>
                  <a:lnTo>
                    <a:pt x="88253" y="28898"/>
                  </a:lnTo>
                  <a:lnTo>
                    <a:pt x="88137" y="29590"/>
                  </a:lnTo>
                  <a:lnTo>
                    <a:pt x="104338" y="29590"/>
                  </a:lnTo>
                  <a:lnTo>
                    <a:pt x="104446" y="28066"/>
                  </a:lnTo>
                  <a:close/>
                </a:path>
                <a:path w="105409" h="530860">
                  <a:moveTo>
                    <a:pt x="88548" y="22604"/>
                  </a:moveTo>
                  <a:lnTo>
                    <a:pt x="88227" y="28066"/>
                  </a:lnTo>
                  <a:lnTo>
                    <a:pt x="88178" y="28898"/>
                  </a:lnTo>
                  <a:lnTo>
                    <a:pt x="88391" y="28066"/>
                  </a:lnTo>
                  <a:lnTo>
                    <a:pt x="104446" y="28066"/>
                  </a:lnTo>
                  <a:lnTo>
                    <a:pt x="104643" y="25273"/>
                  </a:lnTo>
                  <a:lnTo>
                    <a:pt x="91439" y="25273"/>
                  </a:lnTo>
                  <a:lnTo>
                    <a:pt x="88548" y="22604"/>
                  </a:lnTo>
                  <a:close/>
                </a:path>
                <a:path w="105409" h="530860">
                  <a:moveTo>
                    <a:pt x="88772" y="18796"/>
                  </a:moveTo>
                  <a:lnTo>
                    <a:pt x="88669" y="20549"/>
                  </a:lnTo>
                  <a:lnTo>
                    <a:pt x="88548" y="22604"/>
                  </a:lnTo>
                  <a:lnTo>
                    <a:pt x="91439" y="25273"/>
                  </a:lnTo>
                  <a:lnTo>
                    <a:pt x="88772" y="18796"/>
                  </a:lnTo>
                  <a:close/>
                </a:path>
                <a:path w="105409" h="530860">
                  <a:moveTo>
                    <a:pt x="105135" y="18796"/>
                  </a:moveTo>
                  <a:lnTo>
                    <a:pt x="88772" y="18796"/>
                  </a:lnTo>
                  <a:lnTo>
                    <a:pt x="91439" y="25273"/>
                  </a:lnTo>
                  <a:lnTo>
                    <a:pt x="104643" y="25273"/>
                  </a:lnTo>
                  <a:lnTo>
                    <a:pt x="104831" y="22604"/>
                  </a:lnTo>
                  <a:lnTo>
                    <a:pt x="104939" y="21081"/>
                  </a:lnTo>
                  <a:lnTo>
                    <a:pt x="105028" y="19811"/>
                  </a:lnTo>
                  <a:lnTo>
                    <a:pt x="105135" y="18796"/>
                  </a:lnTo>
                  <a:close/>
                </a:path>
                <a:path w="105409" h="530860">
                  <a:moveTo>
                    <a:pt x="86322" y="20549"/>
                  </a:moveTo>
                  <a:lnTo>
                    <a:pt x="88548" y="22604"/>
                  </a:lnTo>
                  <a:lnTo>
                    <a:pt x="88638" y="21081"/>
                  </a:lnTo>
                  <a:lnTo>
                    <a:pt x="88264" y="21081"/>
                  </a:lnTo>
                  <a:lnTo>
                    <a:pt x="86322" y="20549"/>
                  </a:lnTo>
                  <a:close/>
                </a:path>
                <a:path w="105409" h="530860">
                  <a:moveTo>
                    <a:pt x="84835" y="19176"/>
                  </a:moveTo>
                  <a:lnTo>
                    <a:pt x="86322" y="20549"/>
                  </a:lnTo>
                  <a:lnTo>
                    <a:pt x="88264" y="21081"/>
                  </a:lnTo>
                  <a:lnTo>
                    <a:pt x="84835" y="19176"/>
                  </a:lnTo>
                  <a:close/>
                </a:path>
                <a:path w="105409" h="530860">
                  <a:moveTo>
                    <a:pt x="88750" y="19176"/>
                  </a:moveTo>
                  <a:lnTo>
                    <a:pt x="84835" y="19176"/>
                  </a:lnTo>
                  <a:lnTo>
                    <a:pt x="88264" y="21081"/>
                  </a:lnTo>
                  <a:lnTo>
                    <a:pt x="88638" y="21081"/>
                  </a:lnTo>
                  <a:lnTo>
                    <a:pt x="88750" y="19176"/>
                  </a:lnTo>
                  <a:close/>
                </a:path>
                <a:path w="105409" h="530860">
                  <a:moveTo>
                    <a:pt x="73913" y="0"/>
                  </a:moveTo>
                  <a:lnTo>
                    <a:pt x="69341" y="2666"/>
                  </a:lnTo>
                  <a:lnTo>
                    <a:pt x="68198" y="6984"/>
                  </a:lnTo>
                  <a:lnTo>
                    <a:pt x="66928" y="11429"/>
                  </a:lnTo>
                  <a:lnTo>
                    <a:pt x="69468" y="15875"/>
                  </a:lnTo>
                  <a:lnTo>
                    <a:pt x="73913" y="17145"/>
                  </a:lnTo>
                  <a:lnTo>
                    <a:pt x="86322" y="20549"/>
                  </a:lnTo>
                  <a:lnTo>
                    <a:pt x="84835" y="19176"/>
                  </a:lnTo>
                  <a:lnTo>
                    <a:pt x="88750" y="19176"/>
                  </a:lnTo>
                  <a:lnTo>
                    <a:pt x="88772" y="18796"/>
                  </a:lnTo>
                  <a:lnTo>
                    <a:pt x="105135" y="18796"/>
                  </a:lnTo>
                  <a:lnTo>
                    <a:pt x="105170" y="17145"/>
                  </a:lnTo>
                  <a:lnTo>
                    <a:pt x="78231" y="1270"/>
                  </a:lnTo>
                  <a:lnTo>
                    <a:pt x="73913" y="0"/>
                  </a:lnTo>
                  <a:close/>
                </a:path>
              </a:pathLst>
            </a:custGeom>
            <a:solidFill>
              <a:srgbClr val="FF0000"/>
            </a:solidFill>
          </p:spPr>
          <p:txBody>
            <a:bodyPr wrap="square" lIns="0" tIns="0" rIns="0" bIns="0" rtlCol="0"/>
            <a:lstStyle/>
            <a:p>
              <a:endParaRPr/>
            </a:p>
          </p:txBody>
        </p:sp>
        <p:pic>
          <p:nvPicPr>
            <p:cNvPr id="10" name="object 10"/>
            <p:cNvPicPr/>
            <p:nvPr/>
          </p:nvPicPr>
          <p:blipFill>
            <a:blip r:embed="rId6" cstate="print"/>
            <a:stretch>
              <a:fillRect/>
            </a:stretch>
          </p:blipFill>
          <p:spPr>
            <a:xfrm>
              <a:off x="7598791" y="332739"/>
              <a:ext cx="1204844" cy="813180"/>
            </a:xfrm>
            <a:prstGeom prst="rect">
              <a:avLst/>
            </a:prstGeom>
          </p:spPr>
        </p:pic>
        <p:sp>
          <p:nvSpPr>
            <p:cNvPr id="11" name="object 11"/>
            <p:cNvSpPr/>
            <p:nvPr/>
          </p:nvSpPr>
          <p:spPr>
            <a:xfrm>
              <a:off x="8840724" y="689482"/>
              <a:ext cx="544830" cy="462915"/>
            </a:xfrm>
            <a:custGeom>
              <a:avLst/>
              <a:gdLst/>
              <a:ahLst/>
              <a:cxnLst/>
              <a:rect l="l" t="t" r="r" b="b"/>
              <a:pathLst>
                <a:path w="544829" h="462915">
                  <a:moveTo>
                    <a:pt x="544703" y="6985"/>
                  </a:moveTo>
                  <a:lnTo>
                    <a:pt x="542290" y="3683"/>
                  </a:lnTo>
                  <a:lnTo>
                    <a:pt x="539877" y="508"/>
                  </a:lnTo>
                  <a:lnTo>
                    <a:pt x="535305" y="0"/>
                  </a:lnTo>
                  <a:lnTo>
                    <a:pt x="497230" y="28930"/>
                  </a:lnTo>
                  <a:lnTo>
                    <a:pt x="496227" y="29667"/>
                  </a:lnTo>
                  <a:lnTo>
                    <a:pt x="409448" y="88773"/>
                  </a:lnTo>
                  <a:lnTo>
                    <a:pt x="362331" y="124460"/>
                  </a:lnTo>
                  <a:lnTo>
                    <a:pt x="361950" y="124714"/>
                  </a:lnTo>
                  <a:lnTo>
                    <a:pt x="310515" y="169418"/>
                  </a:lnTo>
                  <a:lnTo>
                    <a:pt x="272872" y="204736"/>
                  </a:lnTo>
                  <a:lnTo>
                    <a:pt x="275082" y="201168"/>
                  </a:lnTo>
                  <a:lnTo>
                    <a:pt x="275209" y="200914"/>
                  </a:lnTo>
                  <a:lnTo>
                    <a:pt x="296164" y="165354"/>
                  </a:lnTo>
                  <a:lnTo>
                    <a:pt x="296291" y="164846"/>
                  </a:lnTo>
                  <a:lnTo>
                    <a:pt x="313182" y="131445"/>
                  </a:lnTo>
                  <a:lnTo>
                    <a:pt x="313436" y="131191"/>
                  </a:lnTo>
                  <a:lnTo>
                    <a:pt x="326644" y="101981"/>
                  </a:lnTo>
                  <a:lnTo>
                    <a:pt x="326771" y="101727"/>
                  </a:lnTo>
                  <a:lnTo>
                    <a:pt x="335661" y="80518"/>
                  </a:lnTo>
                  <a:lnTo>
                    <a:pt x="335788" y="80010"/>
                  </a:lnTo>
                  <a:lnTo>
                    <a:pt x="341376" y="63754"/>
                  </a:lnTo>
                  <a:lnTo>
                    <a:pt x="341630" y="63119"/>
                  </a:lnTo>
                  <a:lnTo>
                    <a:pt x="345160" y="48387"/>
                  </a:lnTo>
                  <a:lnTo>
                    <a:pt x="345186" y="48260"/>
                  </a:lnTo>
                  <a:lnTo>
                    <a:pt x="345300" y="47777"/>
                  </a:lnTo>
                  <a:lnTo>
                    <a:pt x="345948" y="47625"/>
                  </a:lnTo>
                  <a:lnTo>
                    <a:pt x="346570" y="46888"/>
                  </a:lnTo>
                  <a:lnTo>
                    <a:pt x="347472" y="46609"/>
                  </a:lnTo>
                  <a:lnTo>
                    <a:pt x="349631" y="43942"/>
                  </a:lnTo>
                  <a:lnTo>
                    <a:pt x="349656" y="43218"/>
                  </a:lnTo>
                  <a:lnTo>
                    <a:pt x="350012" y="42799"/>
                  </a:lnTo>
                  <a:lnTo>
                    <a:pt x="350126" y="41148"/>
                  </a:lnTo>
                  <a:lnTo>
                    <a:pt x="350177" y="40386"/>
                  </a:lnTo>
                  <a:lnTo>
                    <a:pt x="350266" y="39243"/>
                  </a:lnTo>
                  <a:lnTo>
                    <a:pt x="349872" y="38608"/>
                  </a:lnTo>
                  <a:lnTo>
                    <a:pt x="349770" y="40386"/>
                  </a:lnTo>
                  <a:lnTo>
                    <a:pt x="349846" y="38608"/>
                  </a:lnTo>
                  <a:lnTo>
                    <a:pt x="349707" y="38354"/>
                  </a:lnTo>
                  <a:lnTo>
                    <a:pt x="349872" y="38608"/>
                  </a:lnTo>
                  <a:lnTo>
                    <a:pt x="349885" y="37719"/>
                  </a:lnTo>
                  <a:lnTo>
                    <a:pt x="348068" y="35077"/>
                  </a:lnTo>
                  <a:lnTo>
                    <a:pt x="347980" y="34925"/>
                  </a:lnTo>
                  <a:lnTo>
                    <a:pt x="347345" y="34683"/>
                  </a:lnTo>
                  <a:lnTo>
                    <a:pt x="346938" y="34074"/>
                  </a:lnTo>
                  <a:lnTo>
                    <a:pt x="346938" y="43218"/>
                  </a:lnTo>
                  <a:lnTo>
                    <a:pt x="345922" y="43548"/>
                  </a:lnTo>
                  <a:lnTo>
                    <a:pt x="346849" y="43218"/>
                  </a:lnTo>
                  <a:lnTo>
                    <a:pt x="346938" y="34074"/>
                  </a:lnTo>
                  <a:lnTo>
                    <a:pt x="346837" y="33909"/>
                  </a:lnTo>
                  <a:lnTo>
                    <a:pt x="345592" y="33489"/>
                  </a:lnTo>
                  <a:lnTo>
                    <a:pt x="345592" y="46888"/>
                  </a:lnTo>
                  <a:lnTo>
                    <a:pt x="345503" y="47244"/>
                  </a:lnTo>
                  <a:lnTo>
                    <a:pt x="345376" y="47498"/>
                  </a:lnTo>
                  <a:lnTo>
                    <a:pt x="345440" y="47244"/>
                  </a:lnTo>
                  <a:lnTo>
                    <a:pt x="344551" y="47498"/>
                  </a:lnTo>
                  <a:lnTo>
                    <a:pt x="345376" y="47244"/>
                  </a:lnTo>
                  <a:lnTo>
                    <a:pt x="345592" y="46888"/>
                  </a:lnTo>
                  <a:lnTo>
                    <a:pt x="345592" y="33489"/>
                  </a:lnTo>
                  <a:lnTo>
                    <a:pt x="343535" y="32766"/>
                  </a:lnTo>
                  <a:lnTo>
                    <a:pt x="342823" y="32981"/>
                  </a:lnTo>
                  <a:lnTo>
                    <a:pt x="339725" y="31750"/>
                  </a:lnTo>
                  <a:lnTo>
                    <a:pt x="335788" y="33401"/>
                  </a:lnTo>
                  <a:lnTo>
                    <a:pt x="335165" y="34683"/>
                  </a:lnTo>
                  <a:lnTo>
                    <a:pt x="335051" y="34925"/>
                  </a:lnTo>
                  <a:lnTo>
                    <a:pt x="334975" y="35077"/>
                  </a:lnTo>
                  <a:lnTo>
                    <a:pt x="330327" y="36195"/>
                  </a:lnTo>
                  <a:lnTo>
                    <a:pt x="330161" y="36195"/>
                  </a:lnTo>
                  <a:lnTo>
                    <a:pt x="316661" y="38354"/>
                  </a:lnTo>
                  <a:lnTo>
                    <a:pt x="313817" y="38862"/>
                  </a:lnTo>
                  <a:lnTo>
                    <a:pt x="311277" y="42164"/>
                  </a:lnTo>
                  <a:lnTo>
                    <a:pt x="311365" y="42799"/>
                  </a:lnTo>
                  <a:lnTo>
                    <a:pt x="311416" y="43218"/>
                  </a:lnTo>
                  <a:lnTo>
                    <a:pt x="311531" y="43942"/>
                  </a:lnTo>
                  <a:lnTo>
                    <a:pt x="311632" y="44704"/>
                  </a:lnTo>
                  <a:lnTo>
                    <a:pt x="311670" y="44958"/>
                  </a:lnTo>
                  <a:lnTo>
                    <a:pt x="311785" y="45720"/>
                  </a:lnTo>
                  <a:lnTo>
                    <a:pt x="311873" y="46355"/>
                  </a:lnTo>
                  <a:lnTo>
                    <a:pt x="311912" y="46609"/>
                  </a:lnTo>
                  <a:lnTo>
                    <a:pt x="312039" y="47498"/>
                  </a:lnTo>
                  <a:lnTo>
                    <a:pt x="312166" y="48387"/>
                  </a:lnTo>
                  <a:lnTo>
                    <a:pt x="312293" y="49276"/>
                  </a:lnTo>
                  <a:lnTo>
                    <a:pt x="315468" y="51816"/>
                  </a:lnTo>
                  <a:lnTo>
                    <a:pt x="329984" y="50342"/>
                  </a:lnTo>
                  <a:lnTo>
                    <a:pt x="327520" y="59575"/>
                  </a:lnTo>
                  <a:lnTo>
                    <a:pt x="327456" y="59817"/>
                  </a:lnTo>
                  <a:lnTo>
                    <a:pt x="312928" y="95885"/>
                  </a:lnTo>
                  <a:lnTo>
                    <a:pt x="282638" y="158496"/>
                  </a:lnTo>
                  <a:lnTo>
                    <a:pt x="262255" y="193294"/>
                  </a:lnTo>
                  <a:lnTo>
                    <a:pt x="240030" y="229616"/>
                  </a:lnTo>
                  <a:lnTo>
                    <a:pt x="233197" y="241947"/>
                  </a:lnTo>
                  <a:lnTo>
                    <a:pt x="203835" y="269494"/>
                  </a:lnTo>
                  <a:lnTo>
                    <a:pt x="152400" y="316992"/>
                  </a:lnTo>
                  <a:lnTo>
                    <a:pt x="105029" y="359029"/>
                  </a:lnTo>
                  <a:lnTo>
                    <a:pt x="30226" y="426974"/>
                  </a:lnTo>
                  <a:lnTo>
                    <a:pt x="127" y="455295"/>
                  </a:lnTo>
                  <a:lnTo>
                    <a:pt x="0" y="458343"/>
                  </a:lnTo>
                  <a:lnTo>
                    <a:pt x="3556" y="462407"/>
                  </a:lnTo>
                  <a:lnTo>
                    <a:pt x="6731" y="462661"/>
                  </a:lnTo>
                  <a:lnTo>
                    <a:pt x="8763" y="460883"/>
                  </a:lnTo>
                  <a:lnTo>
                    <a:pt x="38227" y="436118"/>
                  </a:lnTo>
                  <a:lnTo>
                    <a:pt x="73279" y="405892"/>
                  </a:lnTo>
                  <a:lnTo>
                    <a:pt x="161671" y="327279"/>
                  </a:lnTo>
                  <a:lnTo>
                    <a:pt x="213360" y="279654"/>
                  </a:lnTo>
                  <a:lnTo>
                    <a:pt x="214604" y="278498"/>
                  </a:lnTo>
                  <a:lnTo>
                    <a:pt x="206629" y="296926"/>
                  </a:lnTo>
                  <a:lnTo>
                    <a:pt x="205486" y="299466"/>
                  </a:lnTo>
                  <a:lnTo>
                    <a:pt x="206629" y="302514"/>
                  </a:lnTo>
                  <a:lnTo>
                    <a:pt x="209169" y="303784"/>
                  </a:lnTo>
                  <a:lnTo>
                    <a:pt x="211709" y="304927"/>
                  </a:lnTo>
                  <a:lnTo>
                    <a:pt x="214757" y="303911"/>
                  </a:lnTo>
                  <a:lnTo>
                    <a:pt x="216027" y="301498"/>
                  </a:lnTo>
                  <a:lnTo>
                    <a:pt x="231914" y="272097"/>
                  </a:lnTo>
                  <a:lnTo>
                    <a:pt x="319519" y="180441"/>
                  </a:lnTo>
                  <a:lnTo>
                    <a:pt x="371652" y="135382"/>
                  </a:lnTo>
                  <a:lnTo>
                    <a:pt x="418680" y="99872"/>
                  </a:lnTo>
                  <a:lnTo>
                    <a:pt x="504952" y="41275"/>
                  </a:lnTo>
                  <a:lnTo>
                    <a:pt x="544068" y="11430"/>
                  </a:lnTo>
                  <a:lnTo>
                    <a:pt x="544703" y="6985"/>
                  </a:lnTo>
                  <a:close/>
                </a:path>
              </a:pathLst>
            </a:custGeom>
            <a:solidFill>
              <a:srgbClr val="FF0000"/>
            </a:solidFill>
          </p:spPr>
          <p:txBody>
            <a:bodyPr wrap="square" lIns="0" tIns="0" rIns="0" bIns="0" rtlCol="0"/>
            <a:lstStyle/>
            <a:p>
              <a:endParaRPr/>
            </a:p>
          </p:txBody>
        </p:sp>
      </p:gr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779776" y="6550152"/>
            <a:ext cx="9412605" cy="48895"/>
            <a:chOff x="2779776" y="6550152"/>
            <a:chExt cx="9412605" cy="48895"/>
          </a:xfrm>
        </p:grpSpPr>
        <p:sp>
          <p:nvSpPr>
            <p:cNvPr id="3" name="object 3"/>
            <p:cNvSpPr/>
            <p:nvPr/>
          </p:nvSpPr>
          <p:spPr>
            <a:xfrm>
              <a:off x="6173723" y="6550152"/>
              <a:ext cx="3106420" cy="48895"/>
            </a:xfrm>
            <a:custGeom>
              <a:avLst/>
              <a:gdLst/>
              <a:ahLst/>
              <a:cxnLst/>
              <a:rect l="l" t="t" r="r" b="b"/>
              <a:pathLst>
                <a:path w="3106420" h="48895">
                  <a:moveTo>
                    <a:pt x="3105912" y="0"/>
                  </a:moveTo>
                  <a:lnTo>
                    <a:pt x="0" y="0"/>
                  </a:lnTo>
                  <a:lnTo>
                    <a:pt x="0" y="48768"/>
                  </a:lnTo>
                  <a:lnTo>
                    <a:pt x="3105912" y="48768"/>
                  </a:lnTo>
                  <a:lnTo>
                    <a:pt x="3105912" y="0"/>
                  </a:lnTo>
                  <a:close/>
                </a:path>
              </a:pathLst>
            </a:custGeom>
            <a:solidFill>
              <a:srgbClr val="76C2E4"/>
            </a:solidFill>
          </p:spPr>
          <p:txBody>
            <a:bodyPr wrap="square" lIns="0" tIns="0" rIns="0" bIns="0" rtlCol="0"/>
            <a:lstStyle/>
            <a:p>
              <a:endParaRPr/>
            </a:p>
          </p:txBody>
        </p:sp>
        <p:sp>
          <p:nvSpPr>
            <p:cNvPr id="4" name="object 4"/>
            <p:cNvSpPr/>
            <p:nvPr/>
          </p:nvSpPr>
          <p:spPr>
            <a:xfrm>
              <a:off x="9211055" y="6550152"/>
              <a:ext cx="2981325" cy="45720"/>
            </a:xfrm>
            <a:custGeom>
              <a:avLst/>
              <a:gdLst/>
              <a:ahLst/>
              <a:cxnLst/>
              <a:rect l="l" t="t" r="r" b="b"/>
              <a:pathLst>
                <a:path w="2981325" h="45720">
                  <a:moveTo>
                    <a:pt x="2980944" y="0"/>
                  </a:moveTo>
                  <a:lnTo>
                    <a:pt x="0" y="0"/>
                  </a:lnTo>
                  <a:lnTo>
                    <a:pt x="0" y="45720"/>
                  </a:lnTo>
                  <a:lnTo>
                    <a:pt x="2980944" y="45720"/>
                  </a:lnTo>
                  <a:lnTo>
                    <a:pt x="2980944" y="0"/>
                  </a:lnTo>
                  <a:close/>
                </a:path>
              </a:pathLst>
            </a:custGeom>
            <a:solidFill>
              <a:srgbClr val="E21C23"/>
            </a:solidFill>
          </p:spPr>
          <p:txBody>
            <a:bodyPr wrap="square" lIns="0" tIns="0" rIns="0" bIns="0" rtlCol="0"/>
            <a:lstStyle/>
            <a:p>
              <a:endParaRPr/>
            </a:p>
          </p:txBody>
        </p:sp>
        <p:sp>
          <p:nvSpPr>
            <p:cNvPr id="5" name="object 5"/>
            <p:cNvSpPr/>
            <p:nvPr/>
          </p:nvSpPr>
          <p:spPr>
            <a:xfrm>
              <a:off x="2779776" y="6550152"/>
              <a:ext cx="3441700" cy="48895"/>
            </a:xfrm>
            <a:custGeom>
              <a:avLst/>
              <a:gdLst/>
              <a:ahLst/>
              <a:cxnLst/>
              <a:rect l="l" t="t" r="r" b="b"/>
              <a:pathLst>
                <a:path w="3441700" h="48895">
                  <a:moveTo>
                    <a:pt x="3441191" y="0"/>
                  </a:moveTo>
                  <a:lnTo>
                    <a:pt x="0" y="0"/>
                  </a:lnTo>
                  <a:lnTo>
                    <a:pt x="0" y="48768"/>
                  </a:lnTo>
                  <a:lnTo>
                    <a:pt x="3441191" y="48768"/>
                  </a:lnTo>
                  <a:lnTo>
                    <a:pt x="3441191" y="0"/>
                  </a:lnTo>
                  <a:close/>
                </a:path>
              </a:pathLst>
            </a:custGeom>
            <a:solidFill>
              <a:srgbClr val="FBAF17"/>
            </a:solidFill>
          </p:spPr>
          <p:txBody>
            <a:bodyPr wrap="square" lIns="0" tIns="0" rIns="0" bIns="0" rtlCol="0"/>
            <a:lstStyle/>
            <a:p>
              <a:endParaRPr/>
            </a:p>
          </p:txBody>
        </p:sp>
        <p:sp>
          <p:nvSpPr>
            <p:cNvPr id="6" name="object 6"/>
            <p:cNvSpPr/>
            <p:nvPr/>
          </p:nvSpPr>
          <p:spPr>
            <a:xfrm>
              <a:off x="5993892" y="6553200"/>
              <a:ext cx="3106420" cy="45720"/>
            </a:xfrm>
            <a:custGeom>
              <a:avLst/>
              <a:gdLst/>
              <a:ahLst/>
              <a:cxnLst/>
              <a:rect l="l" t="t" r="r" b="b"/>
              <a:pathLst>
                <a:path w="3106420" h="45720">
                  <a:moveTo>
                    <a:pt x="3105912" y="0"/>
                  </a:moveTo>
                  <a:lnTo>
                    <a:pt x="0" y="0"/>
                  </a:lnTo>
                  <a:lnTo>
                    <a:pt x="0" y="45720"/>
                  </a:lnTo>
                  <a:lnTo>
                    <a:pt x="3105912" y="45720"/>
                  </a:lnTo>
                  <a:lnTo>
                    <a:pt x="3105912" y="0"/>
                  </a:lnTo>
                  <a:close/>
                </a:path>
              </a:pathLst>
            </a:custGeom>
            <a:solidFill>
              <a:srgbClr val="76C2E4"/>
            </a:solidFill>
          </p:spPr>
          <p:txBody>
            <a:bodyPr wrap="square" lIns="0" tIns="0" rIns="0" bIns="0" rtlCol="0"/>
            <a:lstStyle/>
            <a:p>
              <a:endParaRPr/>
            </a:p>
          </p:txBody>
        </p:sp>
        <p:sp>
          <p:nvSpPr>
            <p:cNvPr id="7" name="object 7"/>
            <p:cNvSpPr/>
            <p:nvPr/>
          </p:nvSpPr>
          <p:spPr>
            <a:xfrm>
              <a:off x="2845308" y="6553200"/>
              <a:ext cx="3148965" cy="45720"/>
            </a:xfrm>
            <a:custGeom>
              <a:avLst/>
              <a:gdLst/>
              <a:ahLst/>
              <a:cxnLst/>
              <a:rect l="l" t="t" r="r" b="b"/>
              <a:pathLst>
                <a:path w="3148965" h="45720">
                  <a:moveTo>
                    <a:pt x="3148584" y="0"/>
                  </a:moveTo>
                  <a:lnTo>
                    <a:pt x="0" y="0"/>
                  </a:lnTo>
                  <a:lnTo>
                    <a:pt x="0" y="45720"/>
                  </a:lnTo>
                  <a:lnTo>
                    <a:pt x="3148584" y="45720"/>
                  </a:lnTo>
                  <a:lnTo>
                    <a:pt x="3148584" y="0"/>
                  </a:lnTo>
                  <a:close/>
                </a:path>
              </a:pathLst>
            </a:custGeom>
            <a:solidFill>
              <a:srgbClr val="FBAF17"/>
            </a:solidFill>
          </p:spPr>
          <p:txBody>
            <a:bodyPr wrap="square" lIns="0" tIns="0" rIns="0" bIns="0" rtlCol="0"/>
            <a:lstStyle/>
            <a:p>
              <a:endParaRPr/>
            </a:p>
          </p:txBody>
        </p:sp>
        <p:sp>
          <p:nvSpPr>
            <p:cNvPr id="8" name="object 8"/>
            <p:cNvSpPr/>
            <p:nvPr/>
          </p:nvSpPr>
          <p:spPr>
            <a:xfrm>
              <a:off x="9086088" y="6553200"/>
              <a:ext cx="3106420" cy="45720"/>
            </a:xfrm>
            <a:custGeom>
              <a:avLst/>
              <a:gdLst/>
              <a:ahLst/>
              <a:cxnLst/>
              <a:rect l="l" t="t" r="r" b="b"/>
              <a:pathLst>
                <a:path w="3106420" h="45720">
                  <a:moveTo>
                    <a:pt x="3105911" y="0"/>
                  </a:moveTo>
                  <a:lnTo>
                    <a:pt x="0" y="0"/>
                  </a:lnTo>
                  <a:lnTo>
                    <a:pt x="0" y="45720"/>
                  </a:lnTo>
                  <a:lnTo>
                    <a:pt x="3105911" y="45720"/>
                  </a:lnTo>
                  <a:lnTo>
                    <a:pt x="3105911" y="0"/>
                  </a:lnTo>
                  <a:close/>
                </a:path>
              </a:pathLst>
            </a:custGeom>
            <a:solidFill>
              <a:srgbClr val="FF0000"/>
            </a:solidFill>
          </p:spPr>
          <p:txBody>
            <a:bodyPr wrap="square" lIns="0" tIns="0" rIns="0" bIns="0" rtlCol="0"/>
            <a:lstStyle/>
            <a:p>
              <a:endParaRPr/>
            </a:p>
          </p:txBody>
        </p:sp>
      </p:grpSp>
      <p:grpSp>
        <p:nvGrpSpPr>
          <p:cNvPr id="9" name="object 9"/>
          <p:cNvGrpSpPr/>
          <p:nvPr/>
        </p:nvGrpSpPr>
        <p:grpSpPr>
          <a:xfrm>
            <a:off x="0" y="1267967"/>
            <a:ext cx="9968865" cy="2205355"/>
            <a:chOff x="0" y="1267967"/>
            <a:chExt cx="9968865" cy="2205355"/>
          </a:xfrm>
        </p:grpSpPr>
        <p:sp>
          <p:nvSpPr>
            <p:cNvPr id="10" name="object 10"/>
            <p:cNvSpPr/>
            <p:nvPr/>
          </p:nvSpPr>
          <p:spPr>
            <a:xfrm>
              <a:off x="3150107" y="1295399"/>
              <a:ext cx="3104515" cy="45720"/>
            </a:xfrm>
            <a:custGeom>
              <a:avLst/>
              <a:gdLst/>
              <a:ahLst/>
              <a:cxnLst/>
              <a:rect l="l" t="t" r="r" b="b"/>
              <a:pathLst>
                <a:path w="3104515" h="45719">
                  <a:moveTo>
                    <a:pt x="3104388" y="0"/>
                  </a:moveTo>
                  <a:lnTo>
                    <a:pt x="0" y="0"/>
                  </a:lnTo>
                  <a:lnTo>
                    <a:pt x="0" y="45720"/>
                  </a:lnTo>
                  <a:lnTo>
                    <a:pt x="3104388" y="45720"/>
                  </a:lnTo>
                  <a:lnTo>
                    <a:pt x="3104388" y="0"/>
                  </a:lnTo>
                  <a:close/>
                </a:path>
              </a:pathLst>
            </a:custGeom>
            <a:solidFill>
              <a:srgbClr val="76C2E4"/>
            </a:solidFill>
          </p:spPr>
          <p:txBody>
            <a:bodyPr wrap="square" lIns="0" tIns="0" rIns="0" bIns="0" rtlCol="0"/>
            <a:lstStyle/>
            <a:p>
              <a:endParaRPr/>
            </a:p>
          </p:txBody>
        </p:sp>
        <p:sp>
          <p:nvSpPr>
            <p:cNvPr id="11" name="object 11"/>
            <p:cNvSpPr/>
            <p:nvPr/>
          </p:nvSpPr>
          <p:spPr>
            <a:xfrm>
              <a:off x="0" y="1295399"/>
              <a:ext cx="3150235" cy="45720"/>
            </a:xfrm>
            <a:custGeom>
              <a:avLst/>
              <a:gdLst/>
              <a:ahLst/>
              <a:cxnLst/>
              <a:rect l="l" t="t" r="r" b="b"/>
              <a:pathLst>
                <a:path w="3150235" h="45719">
                  <a:moveTo>
                    <a:pt x="3150108" y="0"/>
                  </a:moveTo>
                  <a:lnTo>
                    <a:pt x="0" y="0"/>
                  </a:lnTo>
                  <a:lnTo>
                    <a:pt x="0" y="45720"/>
                  </a:lnTo>
                  <a:lnTo>
                    <a:pt x="3150108" y="45720"/>
                  </a:lnTo>
                  <a:lnTo>
                    <a:pt x="3150108" y="0"/>
                  </a:lnTo>
                  <a:close/>
                </a:path>
              </a:pathLst>
            </a:custGeom>
            <a:solidFill>
              <a:srgbClr val="FBAF17"/>
            </a:solidFill>
          </p:spPr>
          <p:txBody>
            <a:bodyPr wrap="square" lIns="0" tIns="0" rIns="0" bIns="0" rtlCol="0"/>
            <a:lstStyle/>
            <a:p>
              <a:endParaRPr/>
            </a:p>
          </p:txBody>
        </p:sp>
        <p:sp>
          <p:nvSpPr>
            <p:cNvPr id="12" name="object 12"/>
            <p:cNvSpPr/>
            <p:nvPr/>
          </p:nvSpPr>
          <p:spPr>
            <a:xfrm>
              <a:off x="6242303" y="1295399"/>
              <a:ext cx="3104515" cy="45720"/>
            </a:xfrm>
            <a:custGeom>
              <a:avLst/>
              <a:gdLst/>
              <a:ahLst/>
              <a:cxnLst/>
              <a:rect l="l" t="t" r="r" b="b"/>
              <a:pathLst>
                <a:path w="3104515" h="45719">
                  <a:moveTo>
                    <a:pt x="3104388" y="0"/>
                  </a:moveTo>
                  <a:lnTo>
                    <a:pt x="0" y="0"/>
                  </a:lnTo>
                  <a:lnTo>
                    <a:pt x="0" y="45720"/>
                  </a:lnTo>
                  <a:lnTo>
                    <a:pt x="3104388" y="45720"/>
                  </a:lnTo>
                  <a:lnTo>
                    <a:pt x="3104388" y="0"/>
                  </a:lnTo>
                  <a:close/>
                </a:path>
              </a:pathLst>
            </a:custGeom>
            <a:solidFill>
              <a:srgbClr val="FF0000"/>
            </a:solidFill>
          </p:spPr>
          <p:txBody>
            <a:bodyPr wrap="square" lIns="0" tIns="0" rIns="0" bIns="0" rtlCol="0"/>
            <a:lstStyle/>
            <a:p>
              <a:endParaRPr/>
            </a:p>
          </p:txBody>
        </p:sp>
        <p:pic>
          <p:nvPicPr>
            <p:cNvPr id="13" name="object 13"/>
            <p:cNvPicPr/>
            <p:nvPr/>
          </p:nvPicPr>
          <p:blipFill>
            <a:blip r:embed="rId2" cstate="print"/>
            <a:stretch>
              <a:fillRect/>
            </a:stretch>
          </p:blipFill>
          <p:spPr>
            <a:xfrm>
              <a:off x="2135123" y="1267967"/>
              <a:ext cx="7833359" cy="2205228"/>
            </a:xfrm>
            <a:prstGeom prst="rect">
              <a:avLst/>
            </a:prstGeom>
          </p:spPr>
        </p:pic>
        <p:sp>
          <p:nvSpPr>
            <p:cNvPr id="14" name="object 14"/>
            <p:cNvSpPr/>
            <p:nvPr/>
          </p:nvSpPr>
          <p:spPr>
            <a:xfrm>
              <a:off x="6168898" y="2668650"/>
              <a:ext cx="304800" cy="285750"/>
            </a:xfrm>
            <a:custGeom>
              <a:avLst/>
              <a:gdLst/>
              <a:ahLst/>
              <a:cxnLst/>
              <a:rect l="l" t="t" r="r" b="b"/>
              <a:pathLst>
                <a:path w="304800" h="285750">
                  <a:moveTo>
                    <a:pt x="4826" y="281940"/>
                  </a:moveTo>
                  <a:lnTo>
                    <a:pt x="3810" y="280797"/>
                  </a:lnTo>
                  <a:lnTo>
                    <a:pt x="1016" y="280797"/>
                  </a:lnTo>
                  <a:lnTo>
                    <a:pt x="0" y="281940"/>
                  </a:lnTo>
                  <a:lnTo>
                    <a:pt x="0" y="284607"/>
                  </a:lnTo>
                  <a:lnTo>
                    <a:pt x="1016" y="285623"/>
                  </a:lnTo>
                  <a:lnTo>
                    <a:pt x="3810" y="285623"/>
                  </a:lnTo>
                  <a:lnTo>
                    <a:pt x="4826" y="284607"/>
                  </a:lnTo>
                  <a:lnTo>
                    <a:pt x="4826" y="283210"/>
                  </a:lnTo>
                  <a:lnTo>
                    <a:pt x="4826" y="281940"/>
                  </a:lnTo>
                  <a:close/>
                </a:path>
                <a:path w="304800" h="285750">
                  <a:moveTo>
                    <a:pt x="304419" y="12319"/>
                  </a:moveTo>
                  <a:lnTo>
                    <a:pt x="304190" y="10795"/>
                  </a:lnTo>
                  <a:lnTo>
                    <a:pt x="304101" y="10160"/>
                  </a:lnTo>
                  <a:lnTo>
                    <a:pt x="303974" y="9271"/>
                  </a:lnTo>
                  <a:lnTo>
                    <a:pt x="303936" y="8978"/>
                  </a:lnTo>
                  <a:lnTo>
                    <a:pt x="304203" y="8978"/>
                  </a:lnTo>
                  <a:lnTo>
                    <a:pt x="302310" y="7620"/>
                  </a:lnTo>
                  <a:lnTo>
                    <a:pt x="300355" y="7620"/>
                  </a:lnTo>
                  <a:lnTo>
                    <a:pt x="286004" y="9271"/>
                  </a:lnTo>
                  <a:lnTo>
                    <a:pt x="285750" y="9271"/>
                  </a:lnTo>
                  <a:lnTo>
                    <a:pt x="276733" y="10795"/>
                  </a:lnTo>
                  <a:lnTo>
                    <a:pt x="260604" y="10795"/>
                  </a:lnTo>
                  <a:lnTo>
                    <a:pt x="247865" y="8978"/>
                  </a:lnTo>
                  <a:lnTo>
                    <a:pt x="236664" y="6959"/>
                  </a:lnTo>
                  <a:lnTo>
                    <a:pt x="221869" y="3937"/>
                  </a:lnTo>
                  <a:lnTo>
                    <a:pt x="204724" y="0"/>
                  </a:lnTo>
                  <a:lnTo>
                    <a:pt x="203073" y="1143"/>
                  </a:lnTo>
                  <a:lnTo>
                    <a:pt x="202425" y="3937"/>
                  </a:lnTo>
                  <a:lnTo>
                    <a:pt x="202311" y="4445"/>
                  </a:lnTo>
                  <a:lnTo>
                    <a:pt x="203327" y="6096"/>
                  </a:lnTo>
                  <a:lnTo>
                    <a:pt x="220472" y="10160"/>
                  </a:lnTo>
                  <a:lnTo>
                    <a:pt x="234188" y="13081"/>
                  </a:lnTo>
                  <a:lnTo>
                    <a:pt x="246126" y="15367"/>
                  </a:lnTo>
                  <a:lnTo>
                    <a:pt x="257683" y="17272"/>
                  </a:lnTo>
                  <a:lnTo>
                    <a:pt x="258064" y="17272"/>
                  </a:lnTo>
                  <a:lnTo>
                    <a:pt x="267462" y="17780"/>
                  </a:lnTo>
                  <a:lnTo>
                    <a:pt x="277876" y="17780"/>
                  </a:lnTo>
                  <a:lnTo>
                    <a:pt x="286893" y="16383"/>
                  </a:lnTo>
                  <a:lnTo>
                    <a:pt x="293624" y="15621"/>
                  </a:lnTo>
                  <a:lnTo>
                    <a:pt x="301371" y="14351"/>
                  </a:lnTo>
                  <a:lnTo>
                    <a:pt x="303149" y="14097"/>
                  </a:lnTo>
                  <a:lnTo>
                    <a:pt x="304419" y="12319"/>
                  </a:lnTo>
                  <a:close/>
                </a:path>
              </a:pathLst>
            </a:custGeom>
            <a:solidFill>
              <a:srgbClr val="FF0000"/>
            </a:solidFill>
          </p:spPr>
          <p:txBody>
            <a:bodyPr wrap="square" lIns="0" tIns="0" rIns="0" bIns="0" rtlCol="0"/>
            <a:lstStyle/>
            <a:p>
              <a:endParaRPr/>
            </a:p>
          </p:txBody>
        </p:sp>
      </p:grpSp>
      <p:pic>
        <p:nvPicPr>
          <p:cNvPr id="15" name="object 15"/>
          <p:cNvPicPr/>
          <p:nvPr/>
        </p:nvPicPr>
        <p:blipFill>
          <a:blip r:embed="rId3" cstate="print"/>
          <a:stretch>
            <a:fillRect/>
          </a:stretch>
        </p:blipFill>
        <p:spPr>
          <a:xfrm>
            <a:off x="11135099" y="231647"/>
            <a:ext cx="825252" cy="829055"/>
          </a:xfrm>
          <a:prstGeom prst="rect">
            <a:avLst/>
          </a:prstGeom>
        </p:spPr>
      </p:pic>
      <p:sp>
        <p:nvSpPr>
          <p:cNvPr id="16" name="object 16"/>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Using</a:t>
            </a:r>
            <a:r>
              <a:rPr spc="-75" dirty="0"/>
              <a:t> </a:t>
            </a:r>
            <a:r>
              <a:rPr dirty="0"/>
              <a:t>a</a:t>
            </a:r>
            <a:r>
              <a:rPr spc="-85" dirty="0"/>
              <a:t> </a:t>
            </a:r>
            <a:r>
              <a:rPr dirty="0"/>
              <a:t>dual</a:t>
            </a:r>
            <a:r>
              <a:rPr spc="-75" dirty="0"/>
              <a:t> </a:t>
            </a:r>
            <a:r>
              <a:rPr dirty="0"/>
              <a:t>core</a:t>
            </a:r>
            <a:r>
              <a:rPr spc="-70" dirty="0"/>
              <a:t> </a:t>
            </a:r>
            <a:r>
              <a:rPr spc="-10" dirty="0"/>
              <a:t>processor</a:t>
            </a:r>
          </a:p>
        </p:txBody>
      </p:sp>
      <p:sp>
        <p:nvSpPr>
          <p:cNvPr id="17" name="object 17"/>
          <p:cNvSpPr txBox="1"/>
          <p:nvPr/>
        </p:nvSpPr>
        <p:spPr>
          <a:xfrm>
            <a:off x="3079495" y="3960367"/>
            <a:ext cx="5463540" cy="756920"/>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Arial MT"/>
                <a:cs typeface="Arial MT"/>
              </a:rPr>
              <a:t>Note</a:t>
            </a:r>
            <a:r>
              <a:rPr sz="2400" spc="-45" dirty="0">
                <a:latin typeface="Arial MT"/>
                <a:cs typeface="Arial MT"/>
              </a:rPr>
              <a:t> </a:t>
            </a:r>
            <a:r>
              <a:rPr sz="2400" dirty="0">
                <a:latin typeface="Arial MT"/>
                <a:cs typeface="Arial MT"/>
              </a:rPr>
              <a:t>that</a:t>
            </a:r>
            <a:r>
              <a:rPr sz="2400" spc="-40" dirty="0">
                <a:latin typeface="Arial MT"/>
                <a:cs typeface="Arial MT"/>
              </a:rPr>
              <a:t> </a:t>
            </a:r>
            <a:r>
              <a:rPr sz="2400" dirty="0">
                <a:latin typeface="Arial MT"/>
                <a:cs typeface="Arial MT"/>
              </a:rPr>
              <a:t>as</a:t>
            </a:r>
            <a:r>
              <a:rPr sz="2400" spc="-55" dirty="0">
                <a:latin typeface="Arial MT"/>
                <a:cs typeface="Arial MT"/>
              </a:rPr>
              <a:t> </a:t>
            </a:r>
            <a:r>
              <a:rPr sz="2400" dirty="0">
                <a:latin typeface="Arial MT"/>
                <a:cs typeface="Arial MT"/>
              </a:rPr>
              <a:t>we</a:t>
            </a:r>
            <a:r>
              <a:rPr sz="2400" spc="-35" dirty="0">
                <a:latin typeface="Arial MT"/>
                <a:cs typeface="Arial MT"/>
              </a:rPr>
              <a:t> </a:t>
            </a:r>
            <a:r>
              <a:rPr sz="2400" dirty="0">
                <a:latin typeface="Arial MT"/>
                <a:cs typeface="Arial MT"/>
              </a:rPr>
              <a:t>increase</a:t>
            </a:r>
            <a:r>
              <a:rPr sz="2400" spc="-30" dirty="0">
                <a:latin typeface="Arial MT"/>
                <a:cs typeface="Arial MT"/>
              </a:rPr>
              <a:t> </a:t>
            </a:r>
            <a:r>
              <a:rPr sz="2400" dirty="0">
                <a:latin typeface="Arial MT"/>
                <a:cs typeface="Arial MT"/>
              </a:rPr>
              <a:t>n,</a:t>
            </a:r>
            <a:r>
              <a:rPr sz="2400" spc="-45" dirty="0">
                <a:latin typeface="Arial MT"/>
                <a:cs typeface="Arial MT"/>
              </a:rPr>
              <a:t> </a:t>
            </a:r>
            <a:r>
              <a:rPr sz="2400" dirty="0">
                <a:latin typeface="Arial MT"/>
                <a:cs typeface="Arial MT"/>
              </a:rPr>
              <a:t>the</a:t>
            </a:r>
            <a:r>
              <a:rPr sz="2400" spc="-40" dirty="0">
                <a:latin typeface="Arial MT"/>
                <a:cs typeface="Arial MT"/>
              </a:rPr>
              <a:t> </a:t>
            </a:r>
            <a:r>
              <a:rPr sz="2400" spc="-10" dirty="0">
                <a:latin typeface="Arial MT"/>
                <a:cs typeface="Arial MT"/>
              </a:rPr>
              <a:t>estimate </a:t>
            </a:r>
            <a:r>
              <a:rPr sz="2400" dirty="0">
                <a:latin typeface="Arial MT"/>
                <a:cs typeface="Arial MT"/>
              </a:rPr>
              <a:t>with</a:t>
            </a:r>
            <a:r>
              <a:rPr sz="2400" spc="-40" dirty="0">
                <a:latin typeface="Arial MT"/>
                <a:cs typeface="Arial MT"/>
              </a:rPr>
              <a:t> </a:t>
            </a:r>
            <a:r>
              <a:rPr sz="2400" dirty="0">
                <a:latin typeface="Arial MT"/>
                <a:cs typeface="Arial MT"/>
              </a:rPr>
              <a:t>one</a:t>
            </a:r>
            <a:r>
              <a:rPr sz="2400" spc="-35" dirty="0">
                <a:latin typeface="Arial MT"/>
                <a:cs typeface="Arial MT"/>
              </a:rPr>
              <a:t> </a:t>
            </a:r>
            <a:r>
              <a:rPr sz="2400" dirty="0">
                <a:latin typeface="Arial MT"/>
                <a:cs typeface="Arial MT"/>
              </a:rPr>
              <a:t>thread</a:t>
            </a:r>
            <a:r>
              <a:rPr sz="2400" spc="-50" dirty="0">
                <a:latin typeface="Arial MT"/>
                <a:cs typeface="Arial MT"/>
              </a:rPr>
              <a:t> </a:t>
            </a:r>
            <a:r>
              <a:rPr sz="2400" dirty="0">
                <a:latin typeface="Arial MT"/>
                <a:cs typeface="Arial MT"/>
              </a:rPr>
              <a:t>gets</a:t>
            </a:r>
            <a:r>
              <a:rPr sz="2400" spc="-40" dirty="0">
                <a:latin typeface="Arial MT"/>
                <a:cs typeface="Arial MT"/>
              </a:rPr>
              <a:t> </a:t>
            </a:r>
            <a:r>
              <a:rPr sz="2400" dirty="0">
                <a:latin typeface="Arial MT"/>
                <a:cs typeface="Arial MT"/>
              </a:rPr>
              <a:t>better</a:t>
            </a:r>
            <a:r>
              <a:rPr sz="2400" spc="-40" dirty="0">
                <a:latin typeface="Arial MT"/>
                <a:cs typeface="Arial MT"/>
              </a:rPr>
              <a:t> </a:t>
            </a:r>
            <a:r>
              <a:rPr sz="2400" dirty="0">
                <a:latin typeface="Arial MT"/>
                <a:cs typeface="Arial MT"/>
              </a:rPr>
              <a:t>and</a:t>
            </a:r>
            <a:r>
              <a:rPr sz="2400" spc="-40" dirty="0">
                <a:latin typeface="Arial MT"/>
                <a:cs typeface="Arial MT"/>
              </a:rPr>
              <a:t> </a:t>
            </a:r>
            <a:r>
              <a:rPr sz="2400" spc="-10" dirty="0">
                <a:latin typeface="Arial MT"/>
                <a:cs typeface="Arial MT"/>
              </a:rPr>
              <a:t>better.</a:t>
            </a:r>
            <a:endParaRPr sz="2400">
              <a:latin typeface="Arial MT"/>
              <a:cs typeface="Arial MT"/>
            </a:endParaRPr>
          </a:p>
        </p:txBody>
      </p:sp>
      <p:pic>
        <p:nvPicPr>
          <p:cNvPr id="18" name="object 18"/>
          <p:cNvPicPr/>
          <p:nvPr/>
        </p:nvPicPr>
        <p:blipFill>
          <a:blip r:embed="rId4" cstate="print"/>
          <a:stretch>
            <a:fillRect/>
          </a:stretch>
        </p:blipFill>
        <p:spPr>
          <a:xfrm>
            <a:off x="636353" y="3776726"/>
            <a:ext cx="1270170" cy="1267206"/>
          </a:xfrm>
          <a:prstGeom prst="rect">
            <a:avLst/>
          </a:prstGeom>
        </p:spPr>
      </p:pic>
      <p:sp>
        <p:nvSpPr>
          <p:cNvPr id="19" name="object 19"/>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037844"/>
            <a:ext cx="10060305" cy="5202555"/>
            <a:chOff x="0" y="1037844"/>
            <a:chExt cx="10060305" cy="5202555"/>
          </a:xfrm>
        </p:grpSpPr>
        <p:pic>
          <p:nvPicPr>
            <p:cNvPr id="3" name="object 3"/>
            <p:cNvPicPr/>
            <p:nvPr/>
          </p:nvPicPr>
          <p:blipFill>
            <a:blip r:embed="rId2" cstate="print"/>
            <a:stretch>
              <a:fillRect/>
            </a:stretch>
          </p:blipFill>
          <p:spPr>
            <a:xfrm>
              <a:off x="2333244" y="1037844"/>
              <a:ext cx="7726680" cy="4911852"/>
            </a:xfrm>
            <a:prstGeom prst="rect">
              <a:avLst/>
            </a:prstGeom>
          </p:spPr>
        </p:pic>
        <p:sp>
          <p:nvSpPr>
            <p:cNvPr id="4" name="object 4"/>
            <p:cNvSpPr/>
            <p:nvPr/>
          </p:nvSpPr>
          <p:spPr>
            <a:xfrm>
              <a:off x="93322" y="4010405"/>
              <a:ext cx="161925" cy="548005"/>
            </a:xfrm>
            <a:custGeom>
              <a:avLst/>
              <a:gdLst/>
              <a:ahLst/>
              <a:cxnLst/>
              <a:rect l="l" t="t" r="r" b="b"/>
              <a:pathLst>
                <a:path w="161925" h="548004">
                  <a:moveTo>
                    <a:pt x="158620" y="531114"/>
                  </a:moveTo>
                  <a:lnTo>
                    <a:pt x="147876" y="531114"/>
                  </a:lnTo>
                  <a:lnTo>
                    <a:pt x="144345" y="534289"/>
                  </a:lnTo>
                  <a:lnTo>
                    <a:pt x="144241" y="535686"/>
                  </a:lnTo>
                  <a:lnTo>
                    <a:pt x="143888" y="539623"/>
                  </a:lnTo>
                  <a:lnTo>
                    <a:pt x="144358" y="541020"/>
                  </a:lnTo>
                  <a:lnTo>
                    <a:pt x="144270" y="541333"/>
                  </a:lnTo>
                  <a:lnTo>
                    <a:pt x="144945" y="544360"/>
                  </a:lnTo>
                  <a:lnTo>
                    <a:pt x="145350" y="544873"/>
                  </a:lnTo>
                  <a:lnTo>
                    <a:pt x="147588" y="546738"/>
                  </a:lnTo>
                  <a:lnTo>
                    <a:pt x="155140" y="547878"/>
                  </a:lnTo>
                  <a:lnTo>
                    <a:pt x="155682" y="547497"/>
                  </a:lnTo>
                  <a:lnTo>
                    <a:pt x="155305" y="547497"/>
                  </a:lnTo>
                  <a:lnTo>
                    <a:pt x="151189" y="547209"/>
                  </a:lnTo>
                  <a:lnTo>
                    <a:pt x="155724" y="547209"/>
                  </a:lnTo>
                  <a:lnTo>
                    <a:pt x="158633" y="545211"/>
                  </a:lnTo>
                  <a:lnTo>
                    <a:pt x="159961" y="541333"/>
                  </a:lnTo>
                  <a:lnTo>
                    <a:pt x="160069" y="541020"/>
                  </a:lnTo>
                  <a:lnTo>
                    <a:pt x="144358" y="541020"/>
                  </a:lnTo>
                  <a:lnTo>
                    <a:pt x="144034" y="540277"/>
                  </a:lnTo>
                  <a:lnTo>
                    <a:pt x="160199" y="540277"/>
                  </a:lnTo>
                  <a:lnTo>
                    <a:pt x="160302" y="539821"/>
                  </a:lnTo>
                  <a:lnTo>
                    <a:pt x="160347" y="539623"/>
                  </a:lnTo>
                  <a:lnTo>
                    <a:pt x="160208" y="535686"/>
                  </a:lnTo>
                  <a:lnTo>
                    <a:pt x="160195" y="535305"/>
                  </a:lnTo>
                  <a:lnTo>
                    <a:pt x="158989" y="531286"/>
                  </a:lnTo>
                  <a:lnTo>
                    <a:pt x="158620" y="531114"/>
                  </a:lnTo>
                  <a:close/>
                </a:path>
                <a:path w="161925" h="548004">
                  <a:moveTo>
                    <a:pt x="155724" y="547209"/>
                  </a:moveTo>
                  <a:lnTo>
                    <a:pt x="151189" y="547209"/>
                  </a:lnTo>
                  <a:lnTo>
                    <a:pt x="155305" y="547497"/>
                  </a:lnTo>
                  <a:lnTo>
                    <a:pt x="155724" y="547209"/>
                  </a:lnTo>
                  <a:close/>
                </a:path>
                <a:path w="161925" h="548004">
                  <a:moveTo>
                    <a:pt x="159961" y="541333"/>
                  </a:moveTo>
                  <a:lnTo>
                    <a:pt x="158924" y="544360"/>
                  </a:lnTo>
                  <a:lnTo>
                    <a:pt x="158850" y="544576"/>
                  </a:lnTo>
                  <a:lnTo>
                    <a:pt x="158748" y="544873"/>
                  </a:lnTo>
                  <a:lnTo>
                    <a:pt x="158633" y="545211"/>
                  </a:lnTo>
                  <a:lnTo>
                    <a:pt x="155305" y="547497"/>
                  </a:lnTo>
                  <a:lnTo>
                    <a:pt x="155682" y="547497"/>
                  </a:lnTo>
                  <a:lnTo>
                    <a:pt x="159115" y="545084"/>
                  </a:lnTo>
                  <a:lnTo>
                    <a:pt x="159961" y="541333"/>
                  </a:lnTo>
                  <a:close/>
                </a:path>
                <a:path w="161925" h="548004">
                  <a:moveTo>
                    <a:pt x="147588" y="546738"/>
                  </a:moveTo>
                  <a:lnTo>
                    <a:pt x="148153" y="547209"/>
                  </a:lnTo>
                  <a:lnTo>
                    <a:pt x="150706" y="547209"/>
                  </a:lnTo>
                  <a:lnTo>
                    <a:pt x="147588" y="546738"/>
                  </a:lnTo>
                  <a:close/>
                </a:path>
                <a:path w="161925" h="548004">
                  <a:moveTo>
                    <a:pt x="145602" y="545084"/>
                  </a:moveTo>
                  <a:lnTo>
                    <a:pt x="145616" y="545211"/>
                  </a:lnTo>
                  <a:lnTo>
                    <a:pt x="146720" y="546608"/>
                  </a:lnTo>
                  <a:lnTo>
                    <a:pt x="147588" y="546738"/>
                  </a:lnTo>
                  <a:lnTo>
                    <a:pt x="145602" y="545084"/>
                  </a:lnTo>
                  <a:close/>
                </a:path>
                <a:path w="161925" h="548004">
                  <a:moveTo>
                    <a:pt x="143918" y="540012"/>
                  </a:moveTo>
                  <a:lnTo>
                    <a:pt x="143819" y="541333"/>
                  </a:lnTo>
                  <a:lnTo>
                    <a:pt x="143710" y="542798"/>
                  </a:lnTo>
                  <a:lnTo>
                    <a:pt x="144945" y="544360"/>
                  </a:lnTo>
                  <a:lnTo>
                    <a:pt x="144034" y="540277"/>
                  </a:lnTo>
                  <a:lnTo>
                    <a:pt x="143918" y="540012"/>
                  </a:lnTo>
                  <a:close/>
                </a:path>
                <a:path w="161925" h="548004">
                  <a:moveTo>
                    <a:pt x="158989" y="531286"/>
                  </a:moveTo>
                  <a:lnTo>
                    <a:pt x="160195" y="535305"/>
                  </a:lnTo>
                  <a:lnTo>
                    <a:pt x="160199" y="540277"/>
                  </a:lnTo>
                  <a:lnTo>
                    <a:pt x="160414" y="540012"/>
                  </a:lnTo>
                  <a:lnTo>
                    <a:pt x="161897" y="535686"/>
                  </a:lnTo>
                  <a:lnTo>
                    <a:pt x="161687" y="534289"/>
                  </a:lnTo>
                  <a:lnTo>
                    <a:pt x="159979" y="531749"/>
                  </a:lnTo>
                  <a:lnTo>
                    <a:pt x="158989" y="531286"/>
                  </a:lnTo>
                  <a:close/>
                </a:path>
                <a:path w="161925" h="548004">
                  <a:moveTo>
                    <a:pt x="137009" y="520265"/>
                  </a:moveTo>
                  <a:lnTo>
                    <a:pt x="139646" y="529971"/>
                  </a:lnTo>
                  <a:lnTo>
                    <a:pt x="140046" y="531114"/>
                  </a:lnTo>
                  <a:lnTo>
                    <a:pt x="143748" y="539623"/>
                  </a:lnTo>
                  <a:lnTo>
                    <a:pt x="143835" y="539821"/>
                  </a:lnTo>
                  <a:lnTo>
                    <a:pt x="143888" y="539623"/>
                  </a:lnTo>
                  <a:lnTo>
                    <a:pt x="144241" y="535686"/>
                  </a:lnTo>
                  <a:lnTo>
                    <a:pt x="144345" y="534289"/>
                  </a:lnTo>
                  <a:lnTo>
                    <a:pt x="147876" y="531114"/>
                  </a:lnTo>
                  <a:lnTo>
                    <a:pt x="158922" y="531114"/>
                  </a:lnTo>
                  <a:lnTo>
                    <a:pt x="158760" y="530733"/>
                  </a:lnTo>
                  <a:lnTo>
                    <a:pt x="156724" y="525399"/>
                  </a:lnTo>
                  <a:lnTo>
                    <a:pt x="156590" y="525110"/>
                  </a:lnTo>
                  <a:lnTo>
                    <a:pt x="156385" y="524510"/>
                  </a:lnTo>
                  <a:lnTo>
                    <a:pt x="155557" y="521081"/>
                  </a:lnTo>
                  <a:lnTo>
                    <a:pt x="137436" y="521081"/>
                  </a:lnTo>
                  <a:lnTo>
                    <a:pt x="137009" y="520265"/>
                  </a:lnTo>
                  <a:close/>
                </a:path>
                <a:path w="161925" h="548004">
                  <a:moveTo>
                    <a:pt x="158922" y="531114"/>
                  </a:moveTo>
                  <a:lnTo>
                    <a:pt x="158620" y="531114"/>
                  </a:lnTo>
                  <a:lnTo>
                    <a:pt x="158989" y="531286"/>
                  </a:lnTo>
                  <a:lnTo>
                    <a:pt x="158922" y="531114"/>
                  </a:lnTo>
                  <a:close/>
                </a:path>
                <a:path w="161925" h="548004">
                  <a:moveTo>
                    <a:pt x="155057" y="519176"/>
                  </a:moveTo>
                  <a:lnTo>
                    <a:pt x="136712" y="519176"/>
                  </a:lnTo>
                  <a:lnTo>
                    <a:pt x="137436" y="521081"/>
                  </a:lnTo>
                  <a:lnTo>
                    <a:pt x="155557" y="521081"/>
                  </a:lnTo>
                  <a:lnTo>
                    <a:pt x="155057" y="519176"/>
                  </a:lnTo>
                  <a:close/>
                </a:path>
                <a:path w="161925" h="548004">
                  <a:moveTo>
                    <a:pt x="1366" y="14097"/>
                  </a:moveTo>
                  <a:lnTo>
                    <a:pt x="1364" y="21844"/>
                  </a:lnTo>
                  <a:lnTo>
                    <a:pt x="2168" y="32766"/>
                  </a:lnTo>
                  <a:lnTo>
                    <a:pt x="2280" y="34290"/>
                  </a:lnTo>
                  <a:lnTo>
                    <a:pt x="4801" y="56388"/>
                  </a:lnTo>
                  <a:lnTo>
                    <a:pt x="7973" y="87884"/>
                  </a:lnTo>
                  <a:lnTo>
                    <a:pt x="13362" y="128905"/>
                  </a:lnTo>
                  <a:lnTo>
                    <a:pt x="20573" y="174752"/>
                  </a:lnTo>
                  <a:lnTo>
                    <a:pt x="20646" y="175260"/>
                  </a:lnTo>
                  <a:lnTo>
                    <a:pt x="30359" y="222758"/>
                  </a:lnTo>
                  <a:lnTo>
                    <a:pt x="41539" y="271145"/>
                  </a:lnTo>
                  <a:lnTo>
                    <a:pt x="41615" y="271526"/>
                  </a:lnTo>
                  <a:lnTo>
                    <a:pt x="53845" y="317627"/>
                  </a:lnTo>
                  <a:lnTo>
                    <a:pt x="67282" y="359791"/>
                  </a:lnTo>
                  <a:lnTo>
                    <a:pt x="82242" y="397764"/>
                  </a:lnTo>
                  <a:lnTo>
                    <a:pt x="95920" y="432689"/>
                  </a:lnTo>
                  <a:lnTo>
                    <a:pt x="96047" y="432943"/>
                  </a:lnTo>
                  <a:lnTo>
                    <a:pt x="108658" y="461772"/>
                  </a:lnTo>
                  <a:lnTo>
                    <a:pt x="108798" y="462153"/>
                  </a:lnTo>
                  <a:lnTo>
                    <a:pt x="120698" y="486537"/>
                  </a:lnTo>
                  <a:lnTo>
                    <a:pt x="129600" y="506222"/>
                  </a:lnTo>
                  <a:lnTo>
                    <a:pt x="129842" y="506603"/>
                  </a:lnTo>
                  <a:lnTo>
                    <a:pt x="137009" y="520265"/>
                  </a:lnTo>
                  <a:lnTo>
                    <a:pt x="136712" y="519176"/>
                  </a:lnTo>
                  <a:lnTo>
                    <a:pt x="155057" y="519176"/>
                  </a:lnTo>
                  <a:lnTo>
                    <a:pt x="153857" y="514604"/>
                  </a:lnTo>
                  <a:lnTo>
                    <a:pt x="153146" y="512826"/>
                  </a:lnTo>
                  <a:lnTo>
                    <a:pt x="145628" y="498348"/>
                  </a:lnTo>
                  <a:lnTo>
                    <a:pt x="136839" y="479044"/>
                  </a:lnTo>
                  <a:lnTo>
                    <a:pt x="136751" y="478790"/>
                  </a:lnTo>
                  <a:lnTo>
                    <a:pt x="124732" y="453981"/>
                  </a:lnTo>
                  <a:lnTo>
                    <a:pt x="112544" y="426090"/>
                  </a:lnTo>
                  <a:lnTo>
                    <a:pt x="112454" y="425821"/>
                  </a:lnTo>
                  <a:lnTo>
                    <a:pt x="98879" y="391160"/>
                  </a:lnTo>
                  <a:lnTo>
                    <a:pt x="84322" y="354359"/>
                  </a:lnTo>
                  <a:lnTo>
                    <a:pt x="70990" y="312547"/>
                  </a:lnTo>
                  <a:lnTo>
                    <a:pt x="58942" y="267208"/>
                  </a:lnTo>
                  <a:lnTo>
                    <a:pt x="47808" y="219202"/>
                  </a:lnTo>
                  <a:lnTo>
                    <a:pt x="38150" y="172085"/>
                  </a:lnTo>
                  <a:lnTo>
                    <a:pt x="31011" y="126923"/>
                  </a:lnTo>
                  <a:lnTo>
                    <a:pt x="25545" y="86106"/>
                  </a:lnTo>
                  <a:lnTo>
                    <a:pt x="22314" y="55118"/>
                  </a:lnTo>
                  <a:lnTo>
                    <a:pt x="19672" y="32766"/>
                  </a:lnTo>
                  <a:lnTo>
                    <a:pt x="19093" y="26491"/>
                  </a:lnTo>
                  <a:lnTo>
                    <a:pt x="17037" y="24765"/>
                  </a:lnTo>
                  <a:lnTo>
                    <a:pt x="12275" y="21590"/>
                  </a:lnTo>
                  <a:lnTo>
                    <a:pt x="12083" y="21590"/>
                  </a:lnTo>
                  <a:lnTo>
                    <a:pt x="8818" y="19047"/>
                  </a:lnTo>
                  <a:lnTo>
                    <a:pt x="2852" y="15240"/>
                  </a:lnTo>
                  <a:lnTo>
                    <a:pt x="1690" y="15240"/>
                  </a:lnTo>
                  <a:lnTo>
                    <a:pt x="1366" y="14097"/>
                  </a:lnTo>
                  <a:close/>
                </a:path>
                <a:path w="161925" h="548004">
                  <a:moveTo>
                    <a:pt x="16589" y="3911"/>
                  </a:moveTo>
                  <a:lnTo>
                    <a:pt x="17794" y="5715"/>
                  </a:lnTo>
                  <a:lnTo>
                    <a:pt x="17860" y="9525"/>
                  </a:lnTo>
                  <a:lnTo>
                    <a:pt x="18148" y="10541"/>
                  </a:lnTo>
                  <a:lnTo>
                    <a:pt x="18349" y="11938"/>
                  </a:lnTo>
                  <a:lnTo>
                    <a:pt x="18406" y="12336"/>
                  </a:lnTo>
                  <a:lnTo>
                    <a:pt x="18477" y="12827"/>
                  </a:lnTo>
                  <a:lnTo>
                    <a:pt x="18560" y="20701"/>
                  </a:lnTo>
                  <a:lnTo>
                    <a:pt x="19093" y="26491"/>
                  </a:lnTo>
                  <a:lnTo>
                    <a:pt x="22179" y="29083"/>
                  </a:lnTo>
                  <a:lnTo>
                    <a:pt x="23381" y="29845"/>
                  </a:lnTo>
                  <a:lnTo>
                    <a:pt x="28676" y="32766"/>
                  </a:lnTo>
                  <a:lnTo>
                    <a:pt x="31503" y="34290"/>
                  </a:lnTo>
                  <a:lnTo>
                    <a:pt x="31786" y="34462"/>
                  </a:lnTo>
                  <a:lnTo>
                    <a:pt x="32051" y="34671"/>
                  </a:lnTo>
                  <a:lnTo>
                    <a:pt x="40637" y="40640"/>
                  </a:lnTo>
                  <a:lnTo>
                    <a:pt x="41386" y="41021"/>
                  </a:lnTo>
                  <a:lnTo>
                    <a:pt x="53959" y="47687"/>
                  </a:lnTo>
                  <a:lnTo>
                    <a:pt x="66024" y="54483"/>
                  </a:lnTo>
                  <a:lnTo>
                    <a:pt x="67091" y="55118"/>
                  </a:lnTo>
                  <a:lnTo>
                    <a:pt x="81607" y="62865"/>
                  </a:lnTo>
                  <a:lnTo>
                    <a:pt x="81836" y="62865"/>
                  </a:lnTo>
                  <a:lnTo>
                    <a:pt x="94383" y="68961"/>
                  </a:lnTo>
                  <a:lnTo>
                    <a:pt x="110652" y="75184"/>
                  </a:lnTo>
                  <a:lnTo>
                    <a:pt x="114310" y="73533"/>
                  </a:lnTo>
                  <a:lnTo>
                    <a:pt x="115580" y="70231"/>
                  </a:lnTo>
                  <a:lnTo>
                    <a:pt x="116850" y="67056"/>
                  </a:lnTo>
                  <a:lnTo>
                    <a:pt x="115249" y="63373"/>
                  </a:lnTo>
                  <a:lnTo>
                    <a:pt x="111998" y="62103"/>
                  </a:lnTo>
                  <a:lnTo>
                    <a:pt x="100016" y="57277"/>
                  </a:lnTo>
                  <a:lnTo>
                    <a:pt x="99781" y="57277"/>
                  </a:lnTo>
                  <a:lnTo>
                    <a:pt x="88059" y="50800"/>
                  </a:lnTo>
                  <a:lnTo>
                    <a:pt x="73898" y="42799"/>
                  </a:lnTo>
                  <a:lnTo>
                    <a:pt x="60398" y="34798"/>
                  </a:lnTo>
                  <a:lnTo>
                    <a:pt x="60271" y="34671"/>
                  </a:lnTo>
                  <a:lnTo>
                    <a:pt x="49392" y="28575"/>
                  </a:lnTo>
                  <a:lnTo>
                    <a:pt x="48979" y="28375"/>
                  </a:lnTo>
                  <a:lnTo>
                    <a:pt x="48486" y="28067"/>
                  </a:lnTo>
                  <a:lnTo>
                    <a:pt x="48630" y="28067"/>
                  </a:lnTo>
                  <a:lnTo>
                    <a:pt x="40446" y="21844"/>
                  </a:lnTo>
                  <a:lnTo>
                    <a:pt x="32778" y="17145"/>
                  </a:lnTo>
                  <a:lnTo>
                    <a:pt x="32555" y="17145"/>
                  </a:lnTo>
                  <a:lnTo>
                    <a:pt x="31322" y="16256"/>
                  </a:lnTo>
                  <a:lnTo>
                    <a:pt x="31596" y="16256"/>
                  </a:lnTo>
                  <a:lnTo>
                    <a:pt x="26941" y="11938"/>
                  </a:lnTo>
                  <a:lnTo>
                    <a:pt x="21729" y="8014"/>
                  </a:lnTo>
                  <a:lnTo>
                    <a:pt x="18421" y="5080"/>
                  </a:lnTo>
                  <a:lnTo>
                    <a:pt x="16589" y="3911"/>
                  </a:lnTo>
                  <a:close/>
                </a:path>
                <a:path w="161925" h="548004">
                  <a:moveTo>
                    <a:pt x="99150" y="56928"/>
                  </a:moveTo>
                  <a:lnTo>
                    <a:pt x="99781" y="57277"/>
                  </a:lnTo>
                  <a:lnTo>
                    <a:pt x="100016" y="57277"/>
                  </a:lnTo>
                  <a:lnTo>
                    <a:pt x="99150" y="56928"/>
                  </a:lnTo>
                  <a:close/>
                </a:path>
                <a:path w="161925" h="548004">
                  <a:moveTo>
                    <a:pt x="48630" y="28067"/>
                  </a:moveTo>
                  <a:lnTo>
                    <a:pt x="48486" y="28067"/>
                  </a:lnTo>
                  <a:lnTo>
                    <a:pt x="49036" y="28375"/>
                  </a:lnTo>
                  <a:lnTo>
                    <a:pt x="48630" y="28067"/>
                  </a:lnTo>
                  <a:close/>
                </a:path>
                <a:path w="161925" h="548004">
                  <a:moveTo>
                    <a:pt x="18876" y="24130"/>
                  </a:moveTo>
                  <a:lnTo>
                    <a:pt x="16281" y="24130"/>
                  </a:lnTo>
                  <a:lnTo>
                    <a:pt x="19093" y="26491"/>
                  </a:lnTo>
                  <a:lnTo>
                    <a:pt x="18934" y="24765"/>
                  </a:lnTo>
                  <a:lnTo>
                    <a:pt x="18876" y="24130"/>
                  </a:lnTo>
                  <a:close/>
                </a:path>
                <a:path w="161925" h="548004">
                  <a:moveTo>
                    <a:pt x="8818" y="19047"/>
                  </a:moveTo>
                  <a:lnTo>
                    <a:pt x="12083" y="21590"/>
                  </a:lnTo>
                  <a:lnTo>
                    <a:pt x="12275" y="21590"/>
                  </a:lnTo>
                  <a:lnTo>
                    <a:pt x="17061" y="24765"/>
                  </a:lnTo>
                  <a:lnTo>
                    <a:pt x="16281" y="24130"/>
                  </a:lnTo>
                  <a:lnTo>
                    <a:pt x="18876" y="24130"/>
                  </a:lnTo>
                  <a:lnTo>
                    <a:pt x="18665" y="21844"/>
                  </a:lnTo>
                  <a:lnTo>
                    <a:pt x="18560" y="20701"/>
                  </a:lnTo>
                  <a:lnTo>
                    <a:pt x="18518" y="19431"/>
                  </a:lnTo>
                  <a:lnTo>
                    <a:pt x="10073" y="19431"/>
                  </a:lnTo>
                  <a:lnTo>
                    <a:pt x="8818" y="19047"/>
                  </a:lnTo>
                  <a:close/>
                </a:path>
                <a:path w="161925" h="548004">
                  <a:moveTo>
                    <a:pt x="7679" y="18161"/>
                  </a:moveTo>
                  <a:lnTo>
                    <a:pt x="8818" y="19047"/>
                  </a:lnTo>
                  <a:lnTo>
                    <a:pt x="10073" y="19431"/>
                  </a:lnTo>
                  <a:lnTo>
                    <a:pt x="7679" y="18161"/>
                  </a:lnTo>
                  <a:close/>
                </a:path>
                <a:path w="161925" h="548004">
                  <a:moveTo>
                    <a:pt x="18510" y="18161"/>
                  </a:moveTo>
                  <a:lnTo>
                    <a:pt x="7679" y="18161"/>
                  </a:lnTo>
                  <a:lnTo>
                    <a:pt x="10073" y="19431"/>
                  </a:lnTo>
                  <a:lnTo>
                    <a:pt x="18518" y="19431"/>
                  </a:lnTo>
                  <a:lnTo>
                    <a:pt x="18510" y="18161"/>
                  </a:lnTo>
                  <a:close/>
                </a:path>
                <a:path w="161925" h="548004">
                  <a:moveTo>
                    <a:pt x="18477" y="12827"/>
                  </a:moveTo>
                  <a:lnTo>
                    <a:pt x="1361" y="12827"/>
                  </a:lnTo>
                  <a:lnTo>
                    <a:pt x="1395" y="13078"/>
                  </a:lnTo>
                  <a:lnTo>
                    <a:pt x="8818" y="19047"/>
                  </a:lnTo>
                  <a:lnTo>
                    <a:pt x="7679" y="18161"/>
                  </a:lnTo>
                  <a:lnTo>
                    <a:pt x="18510" y="18161"/>
                  </a:lnTo>
                  <a:lnTo>
                    <a:pt x="18477" y="12827"/>
                  </a:lnTo>
                  <a:close/>
                </a:path>
                <a:path w="161925" h="548004">
                  <a:moveTo>
                    <a:pt x="32126" y="16746"/>
                  </a:moveTo>
                  <a:lnTo>
                    <a:pt x="32555" y="17145"/>
                  </a:lnTo>
                  <a:lnTo>
                    <a:pt x="32778" y="17145"/>
                  </a:lnTo>
                  <a:lnTo>
                    <a:pt x="32126" y="16746"/>
                  </a:lnTo>
                  <a:close/>
                </a:path>
                <a:path w="161925" h="548004">
                  <a:moveTo>
                    <a:pt x="31596" y="16256"/>
                  </a:moveTo>
                  <a:lnTo>
                    <a:pt x="31322" y="16256"/>
                  </a:lnTo>
                  <a:lnTo>
                    <a:pt x="32126" y="16746"/>
                  </a:lnTo>
                  <a:lnTo>
                    <a:pt x="31596" y="16256"/>
                  </a:lnTo>
                  <a:close/>
                </a:path>
                <a:path w="161925" h="548004">
                  <a:moveTo>
                    <a:pt x="1395" y="13078"/>
                  </a:moveTo>
                  <a:lnTo>
                    <a:pt x="1366" y="14097"/>
                  </a:lnTo>
                  <a:lnTo>
                    <a:pt x="1690" y="15240"/>
                  </a:lnTo>
                  <a:lnTo>
                    <a:pt x="1395" y="13078"/>
                  </a:lnTo>
                  <a:close/>
                </a:path>
                <a:path w="161925" h="548004">
                  <a:moveTo>
                    <a:pt x="1395" y="13078"/>
                  </a:moveTo>
                  <a:lnTo>
                    <a:pt x="1690" y="15240"/>
                  </a:lnTo>
                  <a:lnTo>
                    <a:pt x="2852" y="15240"/>
                  </a:lnTo>
                  <a:lnTo>
                    <a:pt x="2054" y="14097"/>
                  </a:lnTo>
                  <a:lnTo>
                    <a:pt x="1395" y="13078"/>
                  </a:lnTo>
                  <a:close/>
                </a:path>
                <a:path w="161925" h="548004">
                  <a:moveTo>
                    <a:pt x="915" y="12336"/>
                  </a:moveTo>
                  <a:lnTo>
                    <a:pt x="1006" y="12827"/>
                  </a:lnTo>
                  <a:lnTo>
                    <a:pt x="1366" y="14097"/>
                  </a:lnTo>
                  <a:lnTo>
                    <a:pt x="1360" y="13078"/>
                  </a:lnTo>
                  <a:lnTo>
                    <a:pt x="1232" y="12827"/>
                  </a:lnTo>
                  <a:lnTo>
                    <a:pt x="915" y="12336"/>
                  </a:lnTo>
                  <a:close/>
                </a:path>
                <a:path w="161925" h="548004">
                  <a:moveTo>
                    <a:pt x="9270" y="214"/>
                  </a:moveTo>
                  <a:lnTo>
                    <a:pt x="6200" y="1270"/>
                  </a:lnTo>
                  <a:lnTo>
                    <a:pt x="3975" y="1967"/>
                  </a:lnTo>
                  <a:lnTo>
                    <a:pt x="533" y="6371"/>
                  </a:lnTo>
                  <a:lnTo>
                    <a:pt x="1395" y="13078"/>
                  </a:lnTo>
                  <a:lnTo>
                    <a:pt x="1361" y="12827"/>
                  </a:lnTo>
                  <a:lnTo>
                    <a:pt x="18477" y="12827"/>
                  </a:lnTo>
                  <a:lnTo>
                    <a:pt x="18203" y="10922"/>
                  </a:lnTo>
                  <a:lnTo>
                    <a:pt x="18148" y="10541"/>
                  </a:lnTo>
                  <a:lnTo>
                    <a:pt x="17754" y="10541"/>
                  </a:lnTo>
                  <a:lnTo>
                    <a:pt x="17624" y="9525"/>
                  </a:lnTo>
                  <a:lnTo>
                    <a:pt x="17591" y="9270"/>
                  </a:lnTo>
                  <a:lnTo>
                    <a:pt x="17485" y="8444"/>
                  </a:lnTo>
                  <a:lnTo>
                    <a:pt x="17429" y="8014"/>
                  </a:lnTo>
                  <a:lnTo>
                    <a:pt x="17821" y="8014"/>
                  </a:lnTo>
                  <a:lnTo>
                    <a:pt x="17794" y="5715"/>
                  </a:lnTo>
                  <a:lnTo>
                    <a:pt x="17218" y="5715"/>
                  </a:lnTo>
                  <a:lnTo>
                    <a:pt x="13188" y="2413"/>
                  </a:lnTo>
                  <a:lnTo>
                    <a:pt x="14956" y="2413"/>
                  </a:lnTo>
                  <a:lnTo>
                    <a:pt x="14764" y="2112"/>
                  </a:lnTo>
                  <a:lnTo>
                    <a:pt x="12450" y="1270"/>
                  </a:lnTo>
                  <a:lnTo>
                    <a:pt x="9270" y="214"/>
                  </a:lnTo>
                  <a:close/>
                </a:path>
                <a:path w="161925" h="548004">
                  <a:moveTo>
                    <a:pt x="533" y="6371"/>
                  </a:moveTo>
                  <a:lnTo>
                    <a:pt x="153" y="6858"/>
                  </a:lnTo>
                  <a:lnTo>
                    <a:pt x="109" y="8014"/>
                  </a:lnTo>
                  <a:lnTo>
                    <a:pt x="0" y="10922"/>
                  </a:lnTo>
                  <a:lnTo>
                    <a:pt x="915" y="12336"/>
                  </a:lnTo>
                  <a:lnTo>
                    <a:pt x="701" y="10922"/>
                  </a:lnTo>
                  <a:lnTo>
                    <a:pt x="576" y="8014"/>
                  </a:lnTo>
                  <a:lnTo>
                    <a:pt x="533" y="6371"/>
                  </a:lnTo>
                  <a:close/>
                </a:path>
                <a:path w="161925" h="548004">
                  <a:moveTo>
                    <a:pt x="17554" y="8444"/>
                  </a:moveTo>
                  <a:lnTo>
                    <a:pt x="17624" y="9525"/>
                  </a:lnTo>
                  <a:lnTo>
                    <a:pt x="17754" y="10541"/>
                  </a:lnTo>
                  <a:lnTo>
                    <a:pt x="17788" y="9270"/>
                  </a:lnTo>
                  <a:lnTo>
                    <a:pt x="17554" y="8444"/>
                  </a:lnTo>
                  <a:close/>
                </a:path>
                <a:path w="161925" h="548004">
                  <a:moveTo>
                    <a:pt x="17860" y="9525"/>
                  </a:moveTo>
                  <a:lnTo>
                    <a:pt x="17754" y="10541"/>
                  </a:lnTo>
                  <a:lnTo>
                    <a:pt x="18148" y="10541"/>
                  </a:lnTo>
                  <a:lnTo>
                    <a:pt x="17860" y="9525"/>
                  </a:lnTo>
                  <a:close/>
                </a:path>
                <a:path w="161925" h="548004">
                  <a:moveTo>
                    <a:pt x="17821" y="8014"/>
                  </a:moveTo>
                  <a:lnTo>
                    <a:pt x="17431" y="8014"/>
                  </a:lnTo>
                  <a:lnTo>
                    <a:pt x="17788" y="9270"/>
                  </a:lnTo>
                  <a:lnTo>
                    <a:pt x="17821" y="8014"/>
                  </a:lnTo>
                  <a:close/>
                </a:path>
                <a:path w="161925" h="548004">
                  <a:moveTo>
                    <a:pt x="3975" y="1967"/>
                  </a:moveTo>
                  <a:lnTo>
                    <a:pt x="2553" y="2413"/>
                  </a:lnTo>
                  <a:lnTo>
                    <a:pt x="2868" y="2413"/>
                  </a:lnTo>
                  <a:lnTo>
                    <a:pt x="516" y="5715"/>
                  </a:lnTo>
                  <a:lnTo>
                    <a:pt x="533" y="6371"/>
                  </a:lnTo>
                  <a:lnTo>
                    <a:pt x="3862" y="2112"/>
                  </a:lnTo>
                  <a:lnTo>
                    <a:pt x="3975" y="1967"/>
                  </a:lnTo>
                  <a:close/>
                </a:path>
                <a:path w="161925" h="548004">
                  <a:moveTo>
                    <a:pt x="13188" y="2413"/>
                  </a:moveTo>
                  <a:lnTo>
                    <a:pt x="17218" y="5715"/>
                  </a:lnTo>
                  <a:lnTo>
                    <a:pt x="16703" y="5080"/>
                  </a:lnTo>
                  <a:lnTo>
                    <a:pt x="16343" y="4572"/>
                  </a:lnTo>
                  <a:lnTo>
                    <a:pt x="15691" y="3556"/>
                  </a:lnTo>
                  <a:lnTo>
                    <a:pt x="15572" y="3371"/>
                  </a:lnTo>
                  <a:lnTo>
                    <a:pt x="13188" y="2413"/>
                  </a:lnTo>
                  <a:close/>
                </a:path>
                <a:path w="161925" h="548004">
                  <a:moveTo>
                    <a:pt x="15572" y="3371"/>
                  </a:moveTo>
                  <a:lnTo>
                    <a:pt x="16343" y="4572"/>
                  </a:lnTo>
                  <a:lnTo>
                    <a:pt x="17153" y="5715"/>
                  </a:lnTo>
                  <a:lnTo>
                    <a:pt x="17794" y="5715"/>
                  </a:lnTo>
                  <a:lnTo>
                    <a:pt x="16589" y="3911"/>
                  </a:lnTo>
                  <a:lnTo>
                    <a:pt x="16031" y="3556"/>
                  </a:lnTo>
                  <a:lnTo>
                    <a:pt x="15572" y="3371"/>
                  </a:lnTo>
                  <a:close/>
                </a:path>
                <a:path w="161925" h="548004">
                  <a:moveTo>
                    <a:pt x="14764" y="2112"/>
                  </a:moveTo>
                  <a:lnTo>
                    <a:pt x="15572" y="3371"/>
                  </a:lnTo>
                  <a:lnTo>
                    <a:pt x="16031" y="3556"/>
                  </a:lnTo>
                  <a:lnTo>
                    <a:pt x="16589" y="3911"/>
                  </a:lnTo>
                  <a:lnTo>
                    <a:pt x="15587" y="2413"/>
                  </a:lnTo>
                  <a:lnTo>
                    <a:pt x="14764" y="2112"/>
                  </a:lnTo>
                  <a:close/>
                </a:path>
                <a:path w="161925" h="548004">
                  <a:moveTo>
                    <a:pt x="14956" y="2413"/>
                  </a:moveTo>
                  <a:lnTo>
                    <a:pt x="13188" y="2413"/>
                  </a:lnTo>
                  <a:lnTo>
                    <a:pt x="15572" y="3371"/>
                  </a:lnTo>
                  <a:lnTo>
                    <a:pt x="14956" y="2413"/>
                  </a:lnTo>
                  <a:close/>
                </a:path>
                <a:path w="161925" h="548004">
                  <a:moveTo>
                    <a:pt x="10612" y="0"/>
                  </a:moveTo>
                  <a:lnTo>
                    <a:pt x="9886" y="0"/>
                  </a:lnTo>
                  <a:lnTo>
                    <a:pt x="9270" y="214"/>
                  </a:lnTo>
                  <a:lnTo>
                    <a:pt x="12450" y="1270"/>
                  </a:lnTo>
                  <a:lnTo>
                    <a:pt x="14764" y="2112"/>
                  </a:lnTo>
                  <a:lnTo>
                    <a:pt x="14222" y="1270"/>
                  </a:lnTo>
                  <a:lnTo>
                    <a:pt x="10612" y="0"/>
                  </a:lnTo>
                  <a:close/>
                </a:path>
                <a:path w="161925" h="548004">
                  <a:moveTo>
                    <a:pt x="8615" y="0"/>
                  </a:moveTo>
                  <a:lnTo>
                    <a:pt x="3745" y="1270"/>
                  </a:lnTo>
                  <a:lnTo>
                    <a:pt x="4520" y="1270"/>
                  </a:lnTo>
                  <a:lnTo>
                    <a:pt x="3975" y="1967"/>
                  </a:lnTo>
                  <a:lnTo>
                    <a:pt x="6200" y="1270"/>
                  </a:lnTo>
                  <a:lnTo>
                    <a:pt x="9270" y="214"/>
                  </a:lnTo>
                  <a:lnTo>
                    <a:pt x="8615" y="0"/>
                  </a:lnTo>
                  <a:close/>
                </a:path>
              </a:pathLst>
            </a:custGeom>
            <a:solidFill>
              <a:srgbClr val="FF0000"/>
            </a:solidFill>
          </p:spPr>
          <p:txBody>
            <a:bodyPr wrap="square" lIns="0" tIns="0" rIns="0" bIns="0" rtlCol="0"/>
            <a:lstStyle/>
            <a:p>
              <a:endParaRPr/>
            </a:p>
          </p:txBody>
        </p:sp>
        <p:pic>
          <p:nvPicPr>
            <p:cNvPr id="5" name="object 5"/>
            <p:cNvPicPr/>
            <p:nvPr/>
          </p:nvPicPr>
          <p:blipFill>
            <a:blip r:embed="rId3" cstate="print"/>
            <a:stretch>
              <a:fillRect/>
            </a:stretch>
          </p:blipFill>
          <p:spPr>
            <a:xfrm>
              <a:off x="381787" y="4101973"/>
              <a:ext cx="182168" cy="204088"/>
            </a:xfrm>
            <a:prstGeom prst="rect">
              <a:avLst/>
            </a:prstGeom>
          </p:spPr>
        </p:pic>
        <p:sp>
          <p:nvSpPr>
            <p:cNvPr id="6" name="object 6"/>
            <p:cNvSpPr/>
            <p:nvPr/>
          </p:nvSpPr>
          <p:spPr>
            <a:xfrm>
              <a:off x="366242" y="3573145"/>
              <a:ext cx="248920" cy="337820"/>
            </a:xfrm>
            <a:custGeom>
              <a:avLst/>
              <a:gdLst/>
              <a:ahLst/>
              <a:cxnLst/>
              <a:rect l="l" t="t" r="r" b="b"/>
              <a:pathLst>
                <a:path w="248920" h="337820">
                  <a:moveTo>
                    <a:pt x="367" y="10196"/>
                  </a:moveTo>
                  <a:lnTo>
                    <a:pt x="241" y="11175"/>
                  </a:lnTo>
                  <a:lnTo>
                    <a:pt x="190" y="21970"/>
                  </a:lnTo>
                  <a:lnTo>
                    <a:pt x="809" y="36448"/>
                  </a:lnTo>
                  <a:lnTo>
                    <a:pt x="836" y="37089"/>
                  </a:lnTo>
                  <a:lnTo>
                    <a:pt x="8635" y="95122"/>
                  </a:lnTo>
                  <a:lnTo>
                    <a:pt x="16128" y="134365"/>
                  </a:lnTo>
                  <a:lnTo>
                    <a:pt x="25514" y="176656"/>
                  </a:lnTo>
                  <a:lnTo>
                    <a:pt x="39331" y="219074"/>
                  </a:lnTo>
                  <a:lnTo>
                    <a:pt x="56527" y="257936"/>
                  </a:lnTo>
                  <a:lnTo>
                    <a:pt x="76060" y="291337"/>
                  </a:lnTo>
                  <a:lnTo>
                    <a:pt x="124269" y="331977"/>
                  </a:lnTo>
                  <a:lnTo>
                    <a:pt x="152311" y="337311"/>
                  </a:lnTo>
                  <a:lnTo>
                    <a:pt x="154876" y="337311"/>
                  </a:lnTo>
                  <a:lnTo>
                    <a:pt x="180809" y="332231"/>
                  </a:lnTo>
                  <a:lnTo>
                    <a:pt x="183057" y="331469"/>
                  </a:lnTo>
                  <a:lnTo>
                    <a:pt x="197160" y="323214"/>
                  </a:lnTo>
                  <a:lnTo>
                    <a:pt x="152145" y="323214"/>
                  </a:lnTo>
                  <a:lnTo>
                    <a:pt x="153327" y="322983"/>
                  </a:lnTo>
                  <a:lnTo>
                    <a:pt x="134397" y="319785"/>
                  </a:lnTo>
                  <a:lnTo>
                    <a:pt x="131648" y="319785"/>
                  </a:lnTo>
                  <a:lnTo>
                    <a:pt x="129825" y="319141"/>
                  </a:lnTo>
                  <a:lnTo>
                    <a:pt x="130581" y="319141"/>
                  </a:lnTo>
                  <a:lnTo>
                    <a:pt x="109989" y="306704"/>
                  </a:lnTo>
                  <a:lnTo>
                    <a:pt x="109435" y="306704"/>
                  </a:lnTo>
                  <a:lnTo>
                    <a:pt x="107886" y="305434"/>
                  </a:lnTo>
                  <a:lnTo>
                    <a:pt x="108263" y="305434"/>
                  </a:lnTo>
                  <a:lnTo>
                    <a:pt x="88675" y="284225"/>
                  </a:lnTo>
                  <a:lnTo>
                    <a:pt x="88442" y="284225"/>
                  </a:lnTo>
                  <a:lnTo>
                    <a:pt x="87503" y="282955"/>
                  </a:lnTo>
                  <a:lnTo>
                    <a:pt x="87709" y="282955"/>
                  </a:lnTo>
                  <a:lnTo>
                    <a:pt x="69506" y="251467"/>
                  </a:lnTo>
                  <a:lnTo>
                    <a:pt x="52920" y="214010"/>
                  </a:lnTo>
                  <a:lnTo>
                    <a:pt x="39616" y="173481"/>
                  </a:lnTo>
                  <a:lnTo>
                    <a:pt x="39547" y="173310"/>
                  </a:lnTo>
                  <a:lnTo>
                    <a:pt x="39446" y="172973"/>
                  </a:lnTo>
                  <a:lnTo>
                    <a:pt x="39400" y="172592"/>
                  </a:lnTo>
                  <a:lnTo>
                    <a:pt x="30340" y="131959"/>
                  </a:lnTo>
                  <a:lnTo>
                    <a:pt x="22655" y="93090"/>
                  </a:lnTo>
                  <a:lnTo>
                    <a:pt x="22580" y="92709"/>
                  </a:lnTo>
                  <a:lnTo>
                    <a:pt x="17868" y="60705"/>
                  </a:lnTo>
                  <a:lnTo>
                    <a:pt x="14754" y="39242"/>
                  </a:lnTo>
                  <a:lnTo>
                    <a:pt x="14662" y="38607"/>
                  </a:lnTo>
                  <a:lnTo>
                    <a:pt x="14570" y="37972"/>
                  </a:lnTo>
                  <a:lnTo>
                    <a:pt x="14473" y="36448"/>
                  </a:lnTo>
                  <a:lnTo>
                    <a:pt x="13827" y="21970"/>
                  </a:lnTo>
                  <a:lnTo>
                    <a:pt x="13817" y="19118"/>
                  </a:lnTo>
                  <a:lnTo>
                    <a:pt x="9855" y="15658"/>
                  </a:lnTo>
                  <a:lnTo>
                    <a:pt x="5689" y="14350"/>
                  </a:lnTo>
                  <a:lnTo>
                    <a:pt x="2082" y="13334"/>
                  </a:lnTo>
                  <a:lnTo>
                    <a:pt x="367" y="10196"/>
                  </a:lnTo>
                  <a:close/>
                </a:path>
                <a:path w="248920" h="337820">
                  <a:moveTo>
                    <a:pt x="153327" y="322983"/>
                  </a:moveTo>
                  <a:lnTo>
                    <a:pt x="152145" y="323214"/>
                  </a:lnTo>
                  <a:lnTo>
                    <a:pt x="154698" y="323214"/>
                  </a:lnTo>
                  <a:lnTo>
                    <a:pt x="153327" y="322983"/>
                  </a:lnTo>
                  <a:close/>
                </a:path>
                <a:path w="248920" h="337820">
                  <a:moveTo>
                    <a:pt x="176934" y="318354"/>
                  </a:moveTo>
                  <a:lnTo>
                    <a:pt x="153327" y="322983"/>
                  </a:lnTo>
                  <a:lnTo>
                    <a:pt x="154698" y="323214"/>
                  </a:lnTo>
                  <a:lnTo>
                    <a:pt x="197160" y="323214"/>
                  </a:lnTo>
                  <a:lnTo>
                    <a:pt x="204119" y="319141"/>
                  </a:lnTo>
                  <a:lnTo>
                    <a:pt x="175593" y="319141"/>
                  </a:lnTo>
                  <a:lnTo>
                    <a:pt x="176934" y="318354"/>
                  </a:lnTo>
                  <a:close/>
                </a:path>
                <a:path w="248920" h="337820">
                  <a:moveTo>
                    <a:pt x="130581" y="319141"/>
                  </a:moveTo>
                  <a:lnTo>
                    <a:pt x="129825" y="319141"/>
                  </a:lnTo>
                  <a:lnTo>
                    <a:pt x="131648" y="319785"/>
                  </a:lnTo>
                  <a:lnTo>
                    <a:pt x="130581" y="319141"/>
                  </a:lnTo>
                  <a:close/>
                </a:path>
                <a:path w="248920" h="337820">
                  <a:moveTo>
                    <a:pt x="130581" y="319141"/>
                  </a:moveTo>
                  <a:lnTo>
                    <a:pt x="131648" y="319785"/>
                  </a:lnTo>
                  <a:lnTo>
                    <a:pt x="134397" y="319785"/>
                  </a:lnTo>
                  <a:lnTo>
                    <a:pt x="130581" y="319141"/>
                  </a:lnTo>
                  <a:close/>
                </a:path>
                <a:path w="248920" h="337820">
                  <a:moveTo>
                    <a:pt x="178053" y="318134"/>
                  </a:moveTo>
                  <a:lnTo>
                    <a:pt x="176934" y="318354"/>
                  </a:lnTo>
                  <a:lnTo>
                    <a:pt x="175593" y="319141"/>
                  </a:lnTo>
                  <a:lnTo>
                    <a:pt x="178053" y="318134"/>
                  </a:lnTo>
                  <a:close/>
                </a:path>
                <a:path w="248920" h="337820">
                  <a:moveTo>
                    <a:pt x="205838" y="318134"/>
                  </a:moveTo>
                  <a:lnTo>
                    <a:pt x="178053" y="318134"/>
                  </a:lnTo>
                  <a:lnTo>
                    <a:pt x="175494" y="319141"/>
                  </a:lnTo>
                  <a:lnTo>
                    <a:pt x="204119" y="319141"/>
                  </a:lnTo>
                  <a:lnTo>
                    <a:pt x="205838" y="318134"/>
                  </a:lnTo>
                  <a:close/>
                </a:path>
                <a:path w="248920" h="337820">
                  <a:moveTo>
                    <a:pt x="219556" y="305307"/>
                  </a:moveTo>
                  <a:lnTo>
                    <a:pt x="199174" y="305307"/>
                  </a:lnTo>
                  <a:lnTo>
                    <a:pt x="197751" y="306323"/>
                  </a:lnTo>
                  <a:lnTo>
                    <a:pt x="197442" y="306323"/>
                  </a:lnTo>
                  <a:lnTo>
                    <a:pt x="176934" y="318354"/>
                  </a:lnTo>
                  <a:lnTo>
                    <a:pt x="178053" y="318134"/>
                  </a:lnTo>
                  <a:lnTo>
                    <a:pt x="205838" y="318134"/>
                  </a:lnTo>
                  <a:lnTo>
                    <a:pt x="206489" y="317753"/>
                  </a:lnTo>
                  <a:lnTo>
                    <a:pt x="207898" y="316737"/>
                  </a:lnTo>
                  <a:lnTo>
                    <a:pt x="218519" y="306323"/>
                  </a:lnTo>
                  <a:lnTo>
                    <a:pt x="197751" y="306323"/>
                  </a:lnTo>
                  <a:lnTo>
                    <a:pt x="198132" y="305949"/>
                  </a:lnTo>
                  <a:lnTo>
                    <a:pt x="218902" y="305949"/>
                  </a:lnTo>
                  <a:lnTo>
                    <a:pt x="219556" y="305307"/>
                  </a:lnTo>
                  <a:close/>
                </a:path>
                <a:path w="248920" h="337820">
                  <a:moveTo>
                    <a:pt x="108737" y="305949"/>
                  </a:moveTo>
                  <a:lnTo>
                    <a:pt x="109435" y="306704"/>
                  </a:lnTo>
                  <a:lnTo>
                    <a:pt x="109989" y="306704"/>
                  </a:lnTo>
                  <a:lnTo>
                    <a:pt x="108737" y="305949"/>
                  </a:lnTo>
                  <a:close/>
                </a:path>
                <a:path w="248920" h="337820">
                  <a:moveTo>
                    <a:pt x="107886" y="305434"/>
                  </a:moveTo>
                  <a:lnTo>
                    <a:pt x="108971" y="306323"/>
                  </a:lnTo>
                  <a:lnTo>
                    <a:pt x="108737" y="305949"/>
                  </a:lnTo>
                  <a:lnTo>
                    <a:pt x="107886" y="305434"/>
                  </a:lnTo>
                  <a:close/>
                </a:path>
                <a:path w="248920" h="337820">
                  <a:moveTo>
                    <a:pt x="198996" y="305434"/>
                  </a:moveTo>
                  <a:lnTo>
                    <a:pt x="198132" y="305949"/>
                  </a:lnTo>
                  <a:lnTo>
                    <a:pt x="197751" y="306323"/>
                  </a:lnTo>
                  <a:lnTo>
                    <a:pt x="198996" y="305434"/>
                  </a:lnTo>
                  <a:close/>
                </a:path>
                <a:path w="248920" h="337820">
                  <a:moveTo>
                    <a:pt x="108263" y="305434"/>
                  </a:moveTo>
                  <a:lnTo>
                    <a:pt x="107886" y="305434"/>
                  </a:lnTo>
                  <a:lnTo>
                    <a:pt x="108737" y="305949"/>
                  </a:lnTo>
                  <a:lnTo>
                    <a:pt x="108263" y="305434"/>
                  </a:lnTo>
                  <a:close/>
                </a:path>
                <a:path w="248920" h="337820">
                  <a:moveTo>
                    <a:pt x="217187" y="287182"/>
                  </a:moveTo>
                  <a:lnTo>
                    <a:pt x="198132" y="305949"/>
                  </a:lnTo>
                  <a:lnTo>
                    <a:pt x="199174" y="305307"/>
                  </a:lnTo>
                  <a:lnTo>
                    <a:pt x="219556" y="305307"/>
                  </a:lnTo>
                  <a:lnTo>
                    <a:pt x="228104" y="296925"/>
                  </a:lnTo>
                  <a:lnTo>
                    <a:pt x="229374" y="295274"/>
                  </a:lnTo>
                  <a:lnTo>
                    <a:pt x="233292" y="288289"/>
                  </a:lnTo>
                  <a:lnTo>
                    <a:pt x="216585" y="288289"/>
                  </a:lnTo>
                  <a:lnTo>
                    <a:pt x="217187" y="287182"/>
                  </a:lnTo>
                  <a:close/>
                </a:path>
                <a:path w="248920" h="337820">
                  <a:moveTo>
                    <a:pt x="217868" y="286511"/>
                  </a:moveTo>
                  <a:lnTo>
                    <a:pt x="217187" y="287182"/>
                  </a:lnTo>
                  <a:lnTo>
                    <a:pt x="216585" y="288289"/>
                  </a:lnTo>
                  <a:lnTo>
                    <a:pt x="217868" y="286511"/>
                  </a:lnTo>
                  <a:close/>
                </a:path>
                <a:path w="248920" h="337820">
                  <a:moveTo>
                    <a:pt x="234289" y="286511"/>
                  </a:moveTo>
                  <a:lnTo>
                    <a:pt x="217868" y="286511"/>
                  </a:lnTo>
                  <a:lnTo>
                    <a:pt x="216585" y="288289"/>
                  </a:lnTo>
                  <a:lnTo>
                    <a:pt x="233292" y="288289"/>
                  </a:lnTo>
                  <a:lnTo>
                    <a:pt x="234289" y="286511"/>
                  </a:lnTo>
                  <a:close/>
                </a:path>
                <a:path w="248920" h="337820">
                  <a:moveTo>
                    <a:pt x="229174" y="265125"/>
                  </a:moveTo>
                  <a:lnTo>
                    <a:pt x="217187" y="287182"/>
                  </a:lnTo>
                  <a:lnTo>
                    <a:pt x="217868" y="286511"/>
                  </a:lnTo>
                  <a:lnTo>
                    <a:pt x="234289" y="286511"/>
                  </a:lnTo>
                  <a:lnTo>
                    <a:pt x="242836" y="271271"/>
                  </a:lnTo>
                  <a:lnTo>
                    <a:pt x="243662" y="268985"/>
                  </a:lnTo>
                  <a:lnTo>
                    <a:pt x="244130" y="266445"/>
                  </a:lnTo>
                  <a:lnTo>
                    <a:pt x="228955" y="266445"/>
                  </a:lnTo>
                  <a:lnTo>
                    <a:pt x="229174" y="265125"/>
                  </a:lnTo>
                  <a:close/>
                </a:path>
                <a:path w="248920" h="337820">
                  <a:moveTo>
                    <a:pt x="88053" y="283552"/>
                  </a:moveTo>
                  <a:lnTo>
                    <a:pt x="88442" y="284225"/>
                  </a:lnTo>
                  <a:lnTo>
                    <a:pt x="88675" y="284225"/>
                  </a:lnTo>
                  <a:lnTo>
                    <a:pt x="88053" y="283552"/>
                  </a:lnTo>
                  <a:close/>
                </a:path>
                <a:path w="248920" h="337820">
                  <a:moveTo>
                    <a:pt x="87709" y="282955"/>
                  </a:moveTo>
                  <a:lnTo>
                    <a:pt x="87503" y="282955"/>
                  </a:lnTo>
                  <a:lnTo>
                    <a:pt x="88053" y="283552"/>
                  </a:lnTo>
                  <a:lnTo>
                    <a:pt x="87709" y="282955"/>
                  </a:lnTo>
                  <a:close/>
                </a:path>
                <a:path w="248920" h="337820">
                  <a:moveTo>
                    <a:pt x="229768" y="264032"/>
                  </a:moveTo>
                  <a:lnTo>
                    <a:pt x="229174" y="265125"/>
                  </a:lnTo>
                  <a:lnTo>
                    <a:pt x="228955" y="266445"/>
                  </a:lnTo>
                  <a:lnTo>
                    <a:pt x="229768" y="264032"/>
                  </a:lnTo>
                  <a:close/>
                </a:path>
                <a:path w="248920" h="337820">
                  <a:moveTo>
                    <a:pt x="244574" y="264032"/>
                  </a:moveTo>
                  <a:lnTo>
                    <a:pt x="229768" y="264032"/>
                  </a:lnTo>
                  <a:lnTo>
                    <a:pt x="228955" y="266445"/>
                  </a:lnTo>
                  <a:lnTo>
                    <a:pt x="244130" y="266445"/>
                  </a:lnTo>
                  <a:lnTo>
                    <a:pt x="244574" y="264032"/>
                  </a:lnTo>
                  <a:close/>
                </a:path>
                <a:path w="248920" h="337820">
                  <a:moveTo>
                    <a:pt x="248619" y="239648"/>
                  </a:moveTo>
                  <a:lnTo>
                    <a:pt x="233400" y="239648"/>
                  </a:lnTo>
                  <a:lnTo>
                    <a:pt x="233324" y="241680"/>
                  </a:lnTo>
                  <a:lnTo>
                    <a:pt x="233063" y="241680"/>
                  </a:lnTo>
                  <a:lnTo>
                    <a:pt x="229174" y="265125"/>
                  </a:lnTo>
                  <a:lnTo>
                    <a:pt x="229768" y="264032"/>
                  </a:lnTo>
                  <a:lnTo>
                    <a:pt x="244574" y="264032"/>
                  </a:lnTo>
                  <a:lnTo>
                    <a:pt x="248577" y="242315"/>
                  </a:lnTo>
                  <a:lnTo>
                    <a:pt x="248610" y="241680"/>
                  </a:lnTo>
                  <a:lnTo>
                    <a:pt x="233324" y="241680"/>
                  </a:lnTo>
                  <a:lnTo>
                    <a:pt x="233233" y="240658"/>
                  </a:lnTo>
                  <a:lnTo>
                    <a:pt x="248665" y="240658"/>
                  </a:lnTo>
                  <a:lnTo>
                    <a:pt x="248619" y="239648"/>
                  </a:lnTo>
                  <a:close/>
                </a:path>
                <a:path w="248920" h="337820">
                  <a:moveTo>
                    <a:pt x="246770" y="215772"/>
                  </a:moveTo>
                  <a:lnTo>
                    <a:pt x="231012" y="215772"/>
                  </a:lnTo>
                  <a:lnTo>
                    <a:pt x="231673" y="218312"/>
                  </a:lnTo>
                  <a:lnTo>
                    <a:pt x="231239" y="218312"/>
                  </a:lnTo>
                  <a:lnTo>
                    <a:pt x="233007" y="238124"/>
                  </a:lnTo>
                  <a:lnTo>
                    <a:pt x="233052" y="238632"/>
                  </a:lnTo>
                  <a:lnTo>
                    <a:pt x="233143" y="239648"/>
                  </a:lnTo>
                  <a:lnTo>
                    <a:pt x="233211" y="240410"/>
                  </a:lnTo>
                  <a:lnTo>
                    <a:pt x="233400" y="239648"/>
                  </a:lnTo>
                  <a:lnTo>
                    <a:pt x="248619" y="239648"/>
                  </a:lnTo>
                  <a:lnTo>
                    <a:pt x="247085" y="219836"/>
                  </a:lnTo>
                  <a:lnTo>
                    <a:pt x="246967" y="218312"/>
                  </a:lnTo>
                  <a:lnTo>
                    <a:pt x="231673" y="218312"/>
                  </a:lnTo>
                  <a:lnTo>
                    <a:pt x="231131" y="217105"/>
                  </a:lnTo>
                  <a:lnTo>
                    <a:pt x="246873" y="217105"/>
                  </a:lnTo>
                  <a:lnTo>
                    <a:pt x="246770" y="215772"/>
                  </a:lnTo>
                  <a:close/>
                </a:path>
                <a:path w="248920" h="337820">
                  <a:moveTo>
                    <a:pt x="178231" y="157479"/>
                  </a:moveTo>
                  <a:lnTo>
                    <a:pt x="127723" y="194182"/>
                  </a:lnTo>
                  <a:lnTo>
                    <a:pt x="101803" y="232155"/>
                  </a:lnTo>
                  <a:lnTo>
                    <a:pt x="102387" y="235330"/>
                  </a:lnTo>
                  <a:lnTo>
                    <a:pt x="107061" y="238632"/>
                  </a:lnTo>
                  <a:lnTo>
                    <a:pt x="110299" y="238124"/>
                  </a:lnTo>
                  <a:lnTo>
                    <a:pt x="136750" y="203072"/>
                  </a:lnTo>
                  <a:lnTo>
                    <a:pt x="136957" y="202727"/>
                  </a:lnTo>
                  <a:lnTo>
                    <a:pt x="137325" y="202310"/>
                  </a:lnTo>
                  <a:lnTo>
                    <a:pt x="141661" y="198246"/>
                  </a:lnTo>
                  <a:lnTo>
                    <a:pt x="159065" y="181482"/>
                  </a:lnTo>
                  <a:lnTo>
                    <a:pt x="158407" y="181482"/>
                  </a:lnTo>
                  <a:lnTo>
                    <a:pt x="160515" y="180085"/>
                  </a:lnTo>
                  <a:lnTo>
                    <a:pt x="161713" y="180085"/>
                  </a:lnTo>
                  <a:lnTo>
                    <a:pt x="178545" y="172973"/>
                  </a:lnTo>
                  <a:lnTo>
                    <a:pt x="182460" y="172973"/>
                  </a:lnTo>
                  <a:lnTo>
                    <a:pt x="177431" y="172592"/>
                  </a:lnTo>
                  <a:lnTo>
                    <a:pt x="180949" y="171957"/>
                  </a:lnTo>
                  <a:lnTo>
                    <a:pt x="222035" y="171957"/>
                  </a:lnTo>
                  <a:lnTo>
                    <a:pt x="221614" y="171449"/>
                  </a:lnTo>
                  <a:lnTo>
                    <a:pt x="219583" y="169671"/>
                  </a:lnTo>
                  <a:lnTo>
                    <a:pt x="202298" y="159257"/>
                  </a:lnTo>
                  <a:lnTo>
                    <a:pt x="198843" y="158241"/>
                  </a:lnTo>
                  <a:lnTo>
                    <a:pt x="202448" y="158241"/>
                  </a:lnTo>
                  <a:lnTo>
                    <a:pt x="178231" y="157479"/>
                  </a:lnTo>
                  <a:close/>
                </a:path>
                <a:path w="248920" h="337820">
                  <a:moveTo>
                    <a:pt x="231012" y="215772"/>
                  </a:moveTo>
                  <a:lnTo>
                    <a:pt x="231131" y="217105"/>
                  </a:lnTo>
                  <a:lnTo>
                    <a:pt x="231673" y="218312"/>
                  </a:lnTo>
                  <a:lnTo>
                    <a:pt x="231012" y="215772"/>
                  </a:lnTo>
                  <a:close/>
                </a:path>
                <a:path w="248920" h="337820">
                  <a:moveTo>
                    <a:pt x="222356" y="197542"/>
                  </a:moveTo>
                  <a:lnTo>
                    <a:pt x="231131" y="217105"/>
                  </a:lnTo>
                  <a:lnTo>
                    <a:pt x="231012" y="215772"/>
                  </a:lnTo>
                  <a:lnTo>
                    <a:pt x="246770" y="215772"/>
                  </a:lnTo>
                  <a:lnTo>
                    <a:pt x="246681" y="214629"/>
                  </a:lnTo>
                  <a:lnTo>
                    <a:pt x="246549" y="214010"/>
                  </a:lnTo>
                  <a:lnTo>
                    <a:pt x="246037" y="211962"/>
                  </a:lnTo>
                  <a:lnTo>
                    <a:pt x="240101" y="198246"/>
                  </a:lnTo>
                  <a:lnTo>
                    <a:pt x="222935" y="198246"/>
                  </a:lnTo>
                  <a:lnTo>
                    <a:pt x="222356" y="197542"/>
                  </a:lnTo>
                  <a:close/>
                </a:path>
                <a:path w="248920" h="337820">
                  <a:moveTo>
                    <a:pt x="221818" y="196341"/>
                  </a:moveTo>
                  <a:lnTo>
                    <a:pt x="222356" y="197542"/>
                  </a:lnTo>
                  <a:lnTo>
                    <a:pt x="222935" y="198246"/>
                  </a:lnTo>
                  <a:lnTo>
                    <a:pt x="221818" y="196341"/>
                  </a:lnTo>
                  <a:close/>
                </a:path>
                <a:path w="248920" h="337820">
                  <a:moveTo>
                    <a:pt x="239276" y="196341"/>
                  </a:moveTo>
                  <a:lnTo>
                    <a:pt x="221818" y="196341"/>
                  </a:lnTo>
                  <a:lnTo>
                    <a:pt x="222935" y="198246"/>
                  </a:lnTo>
                  <a:lnTo>
                    <a:pt x="240101" y="198246"/>
                  </a:lnTo>
                  <a:lnTo>
                    <a:pt x="239276" y="196341"/>
                  </a:lnTo>
                  <a:close/>
                </a:path>
                <a:path w="248920" h="337820">
                  <a:moveTo>
                    <a:pt x="210159" y="182706"/>
                  </a:moveTo>
                  <a:lnTo>
                    <a:pt x="222356" y="197542"/>
                  </a:lnTo>
                  <a:lnTo>
                    <a:pt x="221818" y="196341"/>
                  </a:lnTo>
                  <a:lnTo>
                    <a:pt x="239276" y="196341"/>
                  </a:lnTo>
                  <a:lnTo>
                    <a:pt x="236473" y="189864"/>
                  </a:lnTo>
                  <a:lnTo>
                    <a:pt x="235292" y="187959"/>
                  </a:lnTo>
                  <a:lnTo>
                    <a:pt x="231505" y="183387"/>
                  </a:lnTo>
                  <a:lnTo>
                    <a:pt x="211289" y="183387"/>
                  </a:lnTo>
                  <a:lnTo>
                    <a:pt x="210159" y="182706"/>
                  </a:lnTo>
                  <a:close/>
                </a:path>
                <a:path w="248920" h="337820">
                  <a:moveTo>
                    <a:pt x="209257" y="181609"/>
                  </a:moveTo>
                  <a:lnTo>
                    <a:pt x="210159" y="182706"/>
                  </a:lnTo>
                  <a:lnTo>
                    <a:pt x="211289" y="183387"/>
                  </a:lnTo>
                  <a:lnTo>
                    <a:pt x="209257" y="181609"/>
                  </a:lnTo>
                  <a:close/>
                </a:path>
                <a:path w="248920" h="337820">
                  <a:moveTo>
                    <a:pt x="230032" y="181609"/>
                  </a:moveTo>
                  <a:lnTo>
                    <a:pt x="209257" y="181609"/>
                  </a:lnTo>
                  <a:lnTo>
                    <a:pt x="211289" y="183387"/>
                  </a:lnTo>
                  <a:lnTo>
                    <a:pt x="231505" y="183387"/>
                  </a:lnTo>
                  <a:lnTo>
                    <a:pt x="230032" y="181609"/>
                  </a:lnTo>
                  <a:close/>
                </a:path>
                <a:path w="248920" h="337820">
                  <a:moveTo>
                    <a:pt x="195678" y="173975"/>
                  </a:moveTo>
                  <a:lnTo>
                    <a:pt x="210159" y="182706"/>
                  </a:lnTo>
                  <a:lnTo>
                    <a:pt x="209257" y="181609"/>
                  </a:lnTo>
                  <a:lnTo>
                    <a:pt x="230032" y="181609"/>
                  </a:lnTo>
                  <a:lnTo>
                    <a:pt x="223824" y="174116"/>
                  </a:lnTo>
                  <a:lnTo>
                    <a:pt x="197548" y="174116"/>
                  </a:lnTo>
                  <a:lnTo>
                    <a:pt x="195678" y="173975"/>
                  </a:lnTo>
                  <a:close/>
                </a:path>
                <a:path w="248920" h="337820">
                  <a:moveTo>
                    <a:pt x="160515" y="180085"/>
                  </a:moveTo>
                  <a:lnTo>
                    <a:pt x="158407" y="181482"/>
                  </a:lnTo>
                  <a:lnTo>
                    <a:pt x="159579" y="180987"/>
                  </a:lnTo>
                  <a:lnTo>
                    <a:pt x="160515" y="180085"/>
                  </a:lnTo>
                  <a:close/>
                </a:path>
                <a:path w="248920" h="337820">
                  <a:moveTo>
                    <a:pt x="159579" y="180987"/>
                  </a:moveTo>
                  <a:lnTo>
                    <a:pt x="158407" y="181482"/>
                  </a:lnTo>
                  <a:lnTo>
                    <a:pt x="159065" y="181482"/>
                  </a:lnTo>
                  <a:lnTo>
                    <a:pt x="159579" y="180987"/>
                  </a:lnTo>
                  <a:close/>
                </a:path>
                <a:path w="248920" h="337820">
                  <a:moveTo>
                    <a:pt x="161713" y="180085"/>
                  </a:moveTo>
                  <a:lnTo>
                    <a:pt x="160515" y="180085"/>
                  </a:lnTo>
                  <a:lnTo>
                    <a:pt x="159579" y="180987"/>
                  </a:lnTo>
                  <a:lnTo>
                    <a:pt x="161713" y="180085"/>
                  </a:lnTo>
                  <a:close/>
                </a:path>
                <a:path w="248920" h="337820">
                  <a:moveTo>
                    <a:pt x="194017" y="172973"/>
                  </a:moveTo>
                  <a:lnTo>
                    <a:pt x="195678" y="173975"/>
                  </a:lnTo>
                  <a:lnTo>
                    <a:pt x="197548" y="174116"/>
                  </a:lnTo>
                  <a:lnTo>
                    <a:pt x="194017" y="172973"/>
                  </a:lnTo>
                  <a:close/>
                </a:path>
                <a:path w="248920" h="337820">
                  <a:moveTo>
                    <a:pt x="222035" y="171957"/>
                  </a:moveTo>
                  <a:lnTo>
                    <a:pt x="180949" y="171957"/>
                  </a:lnTo>
                  <a:lnTo>
                    <a:pt x="178545" y="172973"/>
                  </a:lnTo>
                  <a:lnTo>
                    <a:pt x="194017" y="172973"/>
                  </a:lnTo>
                  <a:lnTo>
                    <a:pt x="197548" y="174116"/>
                  </a:lnTo>
                  <a:lnTo>
                    <a:pt x="223824" y="174116"/>
                  </a:lnTo>
                  <a:lnTo>
                    <a:pt x="222035" y="171957"/>
                  </a:lnTo>
                  <a:close/>
                </a:path>
                <a:path w="248920" h="337820">
                  <a:moveTo>
                    <a:pt x="194017" y="172973"/>
                  </a:moveTo>
                  <a:lnTo>
                    <a:pt x="182460" y="172973"/>
                  </a:lnTo>
                  <a:lnTo>
                    <a:pt x="195678" y="173975"/>
                  </a:lnTo>
                  <a:lnTo>
                    <a:pt x="194017" y="172973"/>
                  </a:lnTo>
                  <a:close/>
                </a:path>
                <a:path w="248920" h="337820">
                  <a:moveTo>
                    <a:pt x="180949" y="171957"/>
                  </a:moveTo>
                  <a:lnTo>
                    <a:pt x="177431" y="172592"/>
                  </a:lnTo>
                  <a:lnTo>
                    <a:pt x="182460" y="172973"/>
                  </a:lnTo>
                  <a:lnTo>
                    <a:pt x="178545" y="172973"/>
                  </a:lnTo>
                  <a:lnTo>
                    <a:pt x="180949" y="171957"/>
                  </a:lnTo>
                  <a:close/>
                </a:path>
                <a:path w="248920" h="337820">
                  <a:moveTo>
                    <a:pt x="29100" y="37337"/>
                  </a:moveTo>
                  <a:lnTo>
                    <a:pt x="29168" y="37687"/>
                  </a:lnTo>
                  <a:lnTo>
                    <a:pt x="36296" y="53974"/>
                  </a:lnTo>
                  <a:lnTo>
                    <a:pt x="40449" y="55625"/>
                  </a:lnTo>
                  <a:lnTo>
                    <a:pt x="47574" y="52577"/>
                  </a:lnTo>
                  <a:lnTo>
                    <a:pt x="49199" y="48386"/>
                  </a:lnTo>
                  <a:lnTo>
                    <a:pt x="44645" y="37972"/>
                  </a:lnTo>
                  <a:lnTo>
                    <a:pt x="29567" y="37972"/>
                  </a:lnTo>
                  <a:lnTo>
                    <a:pt x="29391" y="37687"/>
                  </a:lnTo>
                  <a:lnTo>
                    <a:pt x="29100" y="37337"/>
                  </a:lnTo>
                  <a:close/>
                </a:path>
                <a:path w="248920" h="337820">
                  <a:moveTo>
                    <a:pt x="43977" y="36448"/>
                  </a:moveTo>
                  <a:lnTo>
                    <a:pt x="28625" y="36448"/>
                  </a:lnTo>
                  <a:lnTo>
                    <a:pt x="29175" y="37337"/>
                  </a:lnTo>
                  <a:lnTo>
                    <a:pt x="29368" y="37687"/>
                  </a:lnTo>
                  <a:lnTo>
                    <a:pt x="29586" y="37972"/>
                  </a:lnTo>
                  <a:lnTo>
                    <a:pt x="44645" y="37972"/>
                  </a:lnTo>
                  <a:lnTo>
                    <a:pt x="43977" y="36448"/>
                  </a:lnTo>
                  <a:close/>
                </a:path>
                <a:path w="248920" h="337820">
                  <a:moveTo>
                    <a:pt x="13027" y="1664"/>
                  </a:moveTo>
                  <a:lnTo>
                    <a:pt x="15316" y="5460"/>
                  </a:lnTo>
                  <a:lnTo>
                    <a:pt x="13942" y="12064"/>
                  </a:lnTo>
                  <a:lnTo>
                    <a:pt x="13817" y="19118"/>
                  </a:lnTo>
                  <a:lnTo>
                    <a:pt x="14378" y="19586"/>
                  </a:lnTo>
                  <a:lnTo>
                    <a:pt x="14676" y="19938"/>
                  </a:lnTo>
                  <a:lnTo>
                    <a:pt x="21053" y="26905"/>
                  </a:lnTo>
                  <a:lnTo>
                    <a:pt x="28910" y="37089"/>
                  </a:lnTo>
                  <a:lnTo>
                    <a:pt x="28625" y="36448"/>
                  </a:lnTo>
                  <a:lnTo>
                    <a:pt x="43977" y="36448"/>
                  </a:lnTo>
                  <a:lnTo>
                    <a:pt x="18287" y="3682"/>
                  </a:lnTo>
                  <a:lnTo>
                    <a:pt x="14884" y="2031"/>
                  </a:lnTo>
                  <a:lnTo>
                    <a:pt x="13027" y="1664"/>
                  </a:lnTo>
                  <a:close/>
                </a:path>
                <a:path w="248920" h="337820">
                  <a:moveTo>
                    <a:pt x="9855" y="15658"/>
                  </a:moveTo>
                  <a:lnTo>
                    <a:pt x="13817" y="19118"/>
                  </a:lnTo>
                  <a:lnTo>
                    <a:pt x="13817" y="16128"/>
                  </a:lnTo>
                  <a:lnTo>
                    <a:pt x="11353" y="16128"/>
                  </a:lnTo>
                  <a:lnTo>
                    <a:pt x="9855" y="15658"/>
                  </a:lnTo>
                  <a:close/>
                </a:path>
                <a:path w="248920" h="337820">
                  <a:moveTo>
                    <a:pt x="8648" y="14604"/>
                  </a:moveTo>
                  <a:lnTo>
                    <a:pt x="9855" y="15658"/>
                  </a:lnTo>
                  <a:lnTo>
                    <a:pt x="11353" y="16128"/>
                  </a:lnTo>
                  <a:lnTo>
                    <a:pt x="8648" y="14604"/>
                  </a:lnTo>
                  <a:close/>
                </a:path>
                <a:path w="248920" h="337820">
                  <a:moveTo>
                    <a:pt x="13817" y="14604"/>
                  </a:moveTo>
                  <a:lnTo>
                    <a:pt x="8648" y="14604"/>
                  </a:lnTo>
                  <a:lnTo>
                    <a:pt x="11353" y="16128"/>
                  </a:lnTo>
                  <a:lnTo>
                    <a:pt x="13817" y="16128"/>
                  </a:lnTo>
                  <a:lnTo>
                    <a:pt x="13817" y="14604"/>
                  </a:lnTo>
                  <a:close/>
                </a:path>
                <a:path w="248920" h="337820">
                  <a:moveTo>
                    <a:pt x="7175" y="507"/>
                  </a:moveTo>
                  <a:lnTo>
                    <a:pt x="5207" y="888"/>
                  </a:lnTo>
                  <a:lnTo>
                    <a:pt x="2070" y="3175"/>
                  </a:lnTo>
                  <a:lnTo>
                    <a:pt x="1396" y="4339"/>
                  </a:lnTo>
                  <a:lnTo>
                    <a:pt x="1084" y="5460"/>
                  </a:lnTo>
                  <a:lnTo>
                    <a:pt x="927" y="5835"/>
                  </a:lnTo>
                  <a:lnTo>
                    <a:pt x="518" y="9016"/>
                  </a:lnTo>
                  <a:lnTo>
                    <a:pt x="453" y="9525"/>
                  </a:lnTo>
                  <a:lnTo>
                    <a:pt x="367" y="10196"/>
                  </a:lnTo>
                  <a:lnTo>
                    <a:pt x="2082" y="13334"/>
                  </a:lnTo>
                  <a:lnTo>
                    <a:pt x="5689" y="14350"/>
                  </a:lnTo>
                  <a:lnTo>
                    <a:pt x="9855" y="15658"/>
                  </a:lnTo>
                  <a:lnTo>
                    <a:pt x="8648" y="14604"/>
                  </a:lnTo>
                  <a:lnTo>
                    <a:pt x="13817" y="14604"/>
                  </a:lnTo>
                  <a:lnTo>
                    <a:pt x="13817" y="12064"/>
                  </a:lnTo>
                  <a:lnTo>
                    <a:pt x="14127" y="11175"/>
                  </a:lnTo>
                  <a:lnTo>
                    <a:pt x="15166" y="6180"/>
                  </a:lnTo>
                  <a:lnTo>
                    <a:pt x="15238" y="5835"/>
                  </a:lnTo>
                  <a:lnTo>
                    <a:pt x="15316" y="5460"/>
                  </a:lnTo>
                  <a:lnTo>
                    <a:pt x="13027" y="1664"/>
                  </a:lnTo>
                  <a:lnTo>
                    <a:pt x="7175" y="507"/>
                  </a:lnTo>
                  <a:close/>
                </a:path>
                <a:path w="248920" h="337820">
                  <a:moveTo>
                    <a:pt x="13817" y="12663"/>
                  </a:moveTo>
                  <a:lnTo>
                    <a:pt x="13677" y="13334"/>
                  </a:lnTo>
                  <a:lnTo>
                    <a:pt x="13817" y="13334"/>
                  </a:lnTo>
                  <a:lnTo>
                    <a:pt x="13817" y="12663"/>
                  </a:lnTo>
                  <a:close/>
                </a:path>
                <a:path w="248920" h="337820">
                  <a:moveTo>
                    <a:pt x="883" y="6180"/>
                  </a:moveTo>
                  <a:lnTo>
                    <a:pt x="0" y="9525"/>
                  </a:lnTo>
                  <a:lnTo>
                    <a:pt x="367" y="10196"/>
                  </a:lnTo>
                  <a:lnTo>
                    <a:pt x="883" y="6180"/>
                  </a:lnTo>
                  <a:close/>
                </a:path>
                <a:path w="248920" h="337820">
                  <a:moveTo>
                    <a:pt x="1396" y="4339"/>
                  </a:moveTo>
                  <a:lnTo>
                    <a:pt x="1041" y="4952"/>
                  </a:lnTo>
                  <a:lnTo>
                    <a:pt x="976" y="5460"/>
                  </a:lnTo>
                  <a:lnTo>
                    <a:pt x="1225" y="4952"/>
                  </a:lnTo>
                  <a:lnTo>
                    <a:pt x="1396" y="4339"/>
                  </a:lnTo>
                  <a:close/>
                </a:path>
                <a:path w="248920" h="337820">
                  <a:moveTo>
                    <a:pt x="5664" y="0"/>
                  </a:moveTo>
                  <a:lnTo>
                    <a:pt x="1968" y="2285"/>
                  </a:lnTo>
                  <a:lnTo>
                    <a:pt x="1396" y="4339"/>
                  </a:lnTo>
                  <a:lnTo>
                    <a:pt x="2070" y="3175"/>
                  </a:lnTo>
                  <a:lnTo>
                    <a:pt x="5207" y="888"/>
                  </a:lnTo>
                  <a:lnTo>
                    <a:pt x="7175" y="507"/>
                  </a:lnTo>
                  <a:lnTo>
                    <a:pt x="7910" y="507"/>
                  </a:lnTo>
                  <a:lnTo>
                    <a:pt x="5664" y="0"/>
                  </a:lnTo>
                  <a:close/>
                </a:path>
                <a:path w="248920" h="337820">
                  <a:moveTo>
                    <a:pt x="7910" y="507"/>
                  </a:moveTo>
                  <a:lnTo>
                    <a:pt x="7175" y="507"/>
                  </a:lnTo>
                  <a:lnTo>
                    <a:pt x="13027" y="1664"/>
                  </a:lnTo>
                  <a:lnTo>
                    <a:pt x="7910" y="507"/>
                  </a:lnTo>
                  <a:close/>
                </a:path>
              </a:pathLst>
            </a:custGeom>
            <a:solidFill>
              <a:srgbClr val="FF0000"/>
            </a:solidFill>
          </p:spPr>
          <p:txBody>
            <a:bodyPr wrap="square" lIns="0" tIns="0" rIns="0" bIns="0" rtlCol="0"/>
            <a:lstStyle/>
            <a:p>
              <a:endParaRPr/>
            </a:p>
          </p:txBody>
        </p:sp>
        <p:pic>
          <p:nvPicPr>
            <p:cNvPr id="7" name="object 7"/>
            <p:cNvPicPr/>
            <p:nvPr/>
          </p:nvPicPr>
          <p:blipFill>
            <a:blip r:embed="rId4" cstate="print"/>
            <a:stretch>
              <a:fillRect/>
            </a:stretch>
          </p:blipFill>
          <p:spPr>
            <a:xfrm>
              <a:off x="644055" y="4942459"/>
              <a:ext cx="242595" cy="216789"/>
            </a:xfrm>
            <a:prstGeom prst="rect">
              <a:avLst/>
            </a:prstGeom>
          </p:spPr>
        </p:pic>
        <p:pic>
          <p:nvPicPr>
            <p:cNvPr id="8" name="object 8"/>
            <p:cNvPicPr/>
            <p:nvPr/>
          </p:nvPicPr>
          <p:blipFill>
            <a:blip r:embed="rId5" cstate="print"/>
            <a:stretch>
              <a:fillRect/>
            </a:stretch>
          </p:blipFill>
          <p:spPr>
            <a:xfrm>
              <a:off x="411441" y="4948682"/>
              <a:ext cx="1214158" cy="1291209"/>
            </a:xfrm>
            <a:prstGeom prst="rect">
              <a:avLst/>
            </a:prstGeom>
          </p:spPr>
        </p:pic>
        <p:sp>
          <p:nvSpPr>
            <p:cNvPr id="9" name="object 9"/>
            <p:cNvSpPr/>
            <p:nvPr/>
          </p:nvSpPr>
          <p:spPr>
            <a:xfrm>
              <a:off x="3417443" y="1927986"/>
              <a:ext cx="899160" cy="3131185"/>
            </a:xfrm>
            <a:custGeom>
              <a:avLst/>
              <a:gdLst/>
              <a:ahLst/>
              <a:cxnLst/>
              <a:rect l="l" t="t" r="r" b="b"/>
              <a:pathLst>
                <a:path w="899160" h="3131185">
                  <a:moveTo>
                    <a:pt x="33274" y="40005"/>
                  </a:moveTo>
                  <a:lnTo>
                    <a:pt x="32893" y="37211"/>
                  </a:lnTo>
                  <a:lnTo>
                    <a:pt x="30149" y="31369"/>
                  </a:lnTo>
                  <a:lnTo>
                    <a:pt x="28194" y="27178"/>
                  </a:lnTo>
                  <a:lnTo>
                    <a:pt x="27559" y="26289"/>
                  </a:lnTo>
                  <a:lnTo>
                    <a:pt x="18288" y="14224"/>
                  </a:lnTo>
                  <a:lnTo>
                    <a:pt x="18161" y="13970"/>
                  </a:lnTo>
                  <a:lnTo>
                    <a:pt x="7112" y="1524"/>
                  </a:lnTo>
                  <a:lnTo>
                    <a:pt x="5842" y="0"/>
                  </a:lnTo>
                  <a:lnTo>
                    <a:pt x="3276" y="0"/>
                  </a:lnTo>
                  <a:lnTo>
                    <a:pt x="1905" y="1143"/>
                  </a:lnTo>
                  <a:lnTo>
                    <a:pt x="254" y="2413"/>
                  </a:lnTo>
                  <a:lnTo>
                    <a:pt x="0" y="4699"/>
                  </a:lnTo>
                  <a:lnTo>
                    <a:pt x="1270" y="6350"/>
                  </a:lnTo>
                  <a:lnTo>
                    <a:pt x="11049" y="19685"/>
                  </a:lnTo>
                  <a:lnTo>
                    <a:pt x="19583" y="31991"/>
                  </a:lnTo>
                  <a:lnTo>
                    <a:pt x="19304" y="31369"/>
                  </a:lnTo>
                  <a:lnTo>
                    <a:pt x="19608" y="31991"/>
                  </a:lnTo>
                  <a:lnTo>
                    <a:pt x="19646" y="32131"/>
                  </a:lnTo>
                  <a:lnTo>
                    <a:pt x="23863" y="41402"/>
                  </a:lnTo>
                  <a:lnTo>
                    <a:pt x="23964" y="41617"/>
                  </a:lnTo>
                  <a:lnTo>
                    <a:pt x="26035" y="48260"/>
                  </a:lnTo>
                  <a:lnTo>
                    <a:pt x="26543" y="49657"/>
                  </a:lnTo>
                  <a:lnTo>
                    <a:pt x="27940" y="50546"/>
                  </a:lnTo>
                  <a:lnTo>
                    <a:pt x="29464" y="50419"/>
                  </a:lnTo>
                  <a:lnTo>
                    <a:pt x="30708" y="50419"/>
                  </a:lnTo>
                  <a:lnTo>
                    <a:pt x="32131" y="49149"/>
                  </a:lnTo>
                  <a:lnTo>
                    <a:pt x="32258" y="47625"/>
                  </a:lnTo>
                  <a:lnTo>
                    <a:pt x="33058" y="41617"/>
                  </a:lnTo>
                  <a:lnTo>
                    <a:pt x="33147" y="40944"/>
                  </a:lnTo>
                  <a:lnTo>
                    <a:pt x="33274" y="40005"/>
                  </a:lnTo>
                  <a:close/>
                </a:path>
                <a:path w="899160" h="3131185">
                  <a:moveTo>
                    <a:pt x="899033" y="2812796"/>
                  </a:moveTo>
                  <a:lnTo>
                    <a:pt x="898779" y="2810637"/>
                  </a:lnTo>
                  <a:lnTo>
                    <a:pt x="895985" y="2808351"/>
                  </a:lnTo>
                  <a:lnTo>
                    <a:pt x="893953" y="2808478"/>
                  </a:lnTo>
                  <a:lnTo>
                    <a:pt x="848487" y="2862199"/>
                  </a:lnTo>
                  <a:lnTo>
                    <a:pt x="848614" y="2861945"/>
                  </a:lnTo>
                  <a:lnTo>
                    <a:pt x="801624" y="2911602"/>
                  </a:lnTo>
                  <a:lnTo>
                    <a:pt x="801878" y="2911475"/>
                  </a:lnTo>
                  <a:lnTo>
                    <a:pt x="751332" y="2959735"/>
                  </a:lnTo>
                  <a:lnTo>
                    <a:pt x="698373" y="3006090"/>
                  </a:lnTo>
                  <a:lnTo>
                    <a:pt x="698627" y="3005836"/>
                  </a:lnTo>
                  <a:lnTo>
                    <a:pt x="643128" y="3048381"/>
                  </a:lnTo>
                  <a:lnTo>
                    <a:pt x="643382" y="3048254"/>
                  </a:lnTo>
                  <a:lnTo>
                    <a:pt x="586486" y="3086735"/>
                  </a:lnTo>
                  <a:lnTo>
                    <a:pt x="586740" y="3086608"/>
                  </a:lnTo>
                  <a:lnTo>
                    <a:pt x="524891" y="3123565"/>
                  </a:lnTo>
                  <a:lnTo>
                    <a:pt x="524256" y="3126105"/>
                  </a:lnTo>
                  <a:lnTo>
                    <a:pt x="526669" y="3130169"/>
                  </a:lnTo>
                  <a:lnTo>
                    <a:pt x="529336" y="3130931"/>
                  </a:lnTo>
                  <a:lnTo>
                    <a:pt x="531368" y="3129661"/>
                  </a:lnTo>
                  <a:lnTo>
                    <a:pt x="591312" y="3093974"/>
                  </a:lnTo>
                  <a:lnTo>
                    <a:pt x="648462" y="3055239"/>
                  </a:lnTo>
                  <a:lnTo>
                    <a:pt x="704088" y="3012567"/>
                  </a:lnTo>
                  <a:lnTo>
                    <a:pt x="757047" y="2965958"/>
                  </a:lnTo>
                  <a:lnTo>
                    <a:pt x="807466" y="2917063"/>
                  </a:lnTo>
                  <a:lnTo>
                    <a:pt x="854329" y="2867025"/>
                  </a:lnTo>
                  <a:lnTo>
                    <a:pt x="899033" y="2812796"/>
                  </a:lnTo>
                  <a:close/>
                </a:path>
              </a:pathLst>
            </a:custGeom>
            <a:solidFill>
              <a:srgbClr val="FF0000"/>
            </a:solidFill>
          </p:spPr>
          <p:txBody>
            <a:bodyPr wrap="square" lIns="0" tIns="0" rIns="0" bIns="0" rtlCol="0"/>
            <a:lstStyle/>
            <a:p>
              <a:endParaRPr/>
            </a:p>
          </p:txBody>
        </p:sp>
      </p:grpSp>
      <p:pic>
        <p:nvPicPr>
          <p:cNvPr id="10" name="object 10"/>
          <p:cNvPicPr/>
          <p:nvPr/>
        </p:nvPicPr>
        <p:blipFill>
          <a:blip r:embed="rId6" cstate="print"/>
          <a:stretch>
            <a:fillRect/>
          </a:stretch>
        </p:blipFill>
        <p:spPr>
          <a:xfrm>
            <a:off x="11135099" y="231647"/>
            <a:ext cx="825252" cy="829055"/>
          </a:xfrm>
          <a:prstGeom prst="rect">
            <a:avLst/>
          </a:prstGeom>
        </p:spPr>
      </p:pic>
      <p:sp>
        <p:nvSpPr>
          <p:cNvPr id="11" name="object 11"/>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3600" dirty="0"/>
              <a:t>A</a:t>
            </a:r>
            <a:r>
              <a:rPr sz="3600" spc="-25" dirty="0"/>
              <a:t> </a:t>
            </a:r>
            <a:r>
              <a:rPr sz="3600" dirty="0"/>
              <a:t>thread</a:t>
            </a:r>
            <a:r>
              <a:rPr sz="3600" spc="-15" dirty="0"/>
              <a:t> </a:t>
            </a:r>
            <a:r>
              <a:rPr sz="3600" dirty="0"/>
              <a:t>function</a:t>
            </a:r>
            <a:r>
              <a:rPr sz="3600" spc="-45" dirty="0"/>
              <a:t> </a:t>
            </a:r>
            <a:r>
              <a:rPr sz="3600" dirty="0"/>
              <a:t>for</a:t>
            </a:r>
            <a:r>
              <a:rPr sz="3600" spc="-20" dirty="0"/>
              <a:t> </a:t>
            </a:r>
            <a:r>
              <a:rPr sz="3600" dirty="0"/>
              <a:t>computing</a:t>
            </a:r>
            <a:r>
              <a:rPr sz="3600" spc="-15" dirty="0"/>
              <a:t> </a:t>
            </a:r>
            <a:r>
              <a:rPr sz="3600" spc="-60" dirty="0"/>
              <a:t>π</a:t>
            </a:r>
            <a:endParaRPr sz="3600"/>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135099" y="231647"/>
            <a:ext cx="825252" cy="829055"/>
          </a:xfrm>
          <a:prstGeom prst="rect">
            <a:avLst/>
          </a:prstGeom>
        </p:spPr>
      </p:pic>
      <p:pic>
        <p:nvPicPr>
          <p:cNvPr id="3" name="object 3"/>
          <p:cNvPicPr/>
          <p:nvPr/>
        </p:nvPicPr>
        <p:blipFill>
          <a:blip r:embed="rId3" cstate="print"/>
          <a:stretch>
            <a:fillRect/>
          </a:stretch>
        </p:blipFill>
        <p:spPr>
          <a:xfrm>
            <a:off x="4582667" y="4403164"/>
            <a:ext cx="2592324" cy="1028953"/>
          </a:xfrm>
          <a:prstGeom prst="rect">
            <a:avLst/>
          </a:prstGeom>
        </p:spPr>
      </p:pic>
      <p:sp>
        <p:nvSpPr>
          <p:cNvPr id="4" name="object 4"/>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Possible</a:t>
            </a:r>
            <a:r>
              <a:rPr spc="-135" dirty="0"/>
              <a:t> </a:t>
            </a:r>
            <a:r>
              <a:rPr dirty="0"/>
              <a:t>race</a:t>
            </a:r>
            <a:r>
              <a:rPr spc="-130" dirty="0"/>
              <a:t> </a:t>
            </a:r>
            <a:r>
              <a:rPr spc="-10" dirty="0"/>
              <a:t>condition</a:t>
            </a:r>
          </a:p>
        </p:txBody>
      </p:sp>
      <p:pic>
        <p:nvPicPr>
          <p:cNvPr id="5" name="object 5"/>
          <p:cNvPicPr/>
          <p:nvPr/>
        </p:nvPicPr>
        <p:blipFill>
          <a:blip r:embed="rId4" cstate="print"/>
          <a:stretch>
            <a:fillRect/>
          </a:stretch>
        </p:blipFill>
        <p:spPr>
          <a:xfrm>
            <a:off x="2239883" y="1464944"/>
            <a:ext cx="7695088" cy="2647949"/>
          </a:xfrm>
          <a:prstGeom prst="rect">
            <a:avLst/>
          </a:prstGeom>
        </p:spPr>
      </p:pic>
      <p:grpSp>
        <p:nvGrpSpPr>
          <p:cNvPr id="6" name="object 6"/>
          <p:cNvGrpSpPr/>
          <p:nvPr/>
        </p:nvGrpSpPr>
        <p:grpSpPr>
          <a:xfrm>
            <a:off x="391134" y="4292727"/>
            <a:ext cx="1235710" cy="1429385"/>
            <a:chOff x="391134" y="4292727"/>
            <a:chExt cx="1235710" cy="1429385"/>
          </a:xfrm>
        </p:grpSpPr>
        <p:pic>
          <p:nvPicPr>
            <p:cNvPr id="7" name="object 7"/>
            <p:cNvPicPr/>
            <p:nvPr/>
          </p:nvPicPr>
          <p:blipFill>
            <a:blip r:embed="rId5" cstate="print"/>
            <a:stretch>
              <a:fillRect/>
            </a:stretch>
          </p:blipFill>
          <p:spPr>
            <a:xfrm>
              <a:off x="735952" y="5170678"/>
              <a:ext cx="800781" cy="551395"/>
            </a:xfrm>
            <a:prstGeom prst="rect">
              <a:avLst/>
            </a:prstGeom>
          </p:spPr>
        </p:pic>
        <p:pic>
          <p:nvPicPr>
            <p:cNvPr id="8" name="object 8"/>
            <p:cNvPicPr/>
            <p:nvPr/>
          </p:nvPicPr>
          <p:blipFill>
            <a:blip r:embed="rId6" cstate="print"/>
            <a:stretch>
              <a:fillRect/>
            </a:stretch>
          </p:blipFill>
          <p:spPr>
            <a:xfrm>
              <a:off x="391134" y="4292727"/>
              <a:ext cx="1235100" cy="849884"/>
            </a:xfrm>
            <a:prstGeom prst="rect">
              <a:avLst/>
            </a:prstGeom>
          </p:spPr>
        </p:pic>
      </p:grpSp>
      <p:sp>
        <p:nvSpPr>
          <p:cNvPr id="9" name="object 9"/>
          <p:cNvSpPr/>
          <p:nvPr/>
        </p:nvSpPr>
        <p:spPr>
          <a:xfrm>
            <a:off x="53555" y="5704788"/>
            <a:ext cx="674370" cy="426720"/>
          </a:xfrm>
          <a:custGeom>
            <a:avLst/>
            <a:gdLst/>
            <a:ahLst/>
            <a:cxnLst/>
            <a:rect l="l" t="t" r="r" b="b"/>
            <a:pathLst>
              <a:path w="674370" h="426720">
                <a:moveTo>
                  <a:pt x="671525" y="347903"/>
                </a:moveTo>
                <a:lnTo>
                  <a:pt x="671144" y="348234"/>
                </a:lnTo>
                <a:lnTo>
                  <a:pt x="661593" y="348234"/>
                </a:lnTo>
                <a:lnTo>
                  <a:pt x="661276" y="348234"/>
                </a:lnTo>
                <a:lnTo>
                  <a:pt x="662584" y="349288"/>
                </a:lnTo>
                <a:lnTo>
                  <a:pt x="664565" y="350888"/>
                </a:lnTo>
                <a:lnTo>
                  <a:pt x="666610" y="350888"/>
                </a:lnTo>
                <a:lnTo>
                  <a:pt x="668134" y="350888"/>
                </a:lnTo>
                <a:lnTo>
                  <a:pt x="668870" y="350240"/>
                </a:lnTo>
                <a:lnTo>
                  <a:pt x="670064" y="349897"/>
                </a:lnTo>
                <a:lnTo>
                  <a:pt x="671525" y="347903"/>
                </a:lnTo>
                <a:close/>
              </a:path>
              <a:path w="674370" h="426720">
                <a:moveTo>
                  <a:pt x="673862" y="341769"/>
                </a:moveTo>
                <a:lnTo>
                  <a:pt x="673849" y="341058"/>
                </a:lnTo>
                <a:lnTo>
                  <a:pt x="672122" y="338937"/>
                </a:lnTo>
                <a:lnTo>
                  <a:pt x="673862" y="341769"/>
                </a:lnTo>
                <a:close/>
              </a:path>
              <a:path w="674370" h="426720">
                <a:moveTo>
                  <a:pt x="674166" y="342252"/>
                </a:moveTo>
                <a:lnTo>
                  <a:pt x="673862" y="341769"/>
                </a:lnTo>
                <a:lnTo>
                  <a:pt x="671855" y="338505"/>
                </a:lnTo>
                <a:lnTo>
                  <a:pt x="671626" y="338264"/>
                </a:lnTo>
                <a:lnTo>
                  <a:pt x="671220" y="337451"/>
                </a:lnTo>
                <a:lnTo>
                  <a:pt x="670521" y="336321"/>
                </a:lnTo>
                <a:lnTo>
                  <a:pt x="669302" y="335915"/>
                </a:lnTo>
                <a:lnTo>
                  <a:pt x="668464" y="335178"/>
                </a:lnTo>
                <a:lnTo>
                  <a:pt x="662482" y="331762"/>
                </a:lnTo>
                <a:lnTo>
                  <a:pt x="662025" y="331520"/>
                </a:lnTo>
                <a:lnTo>
                  <a:pt x="661758" y="331343"/>
                </a:lnTo>
                <a:lnTo>
                  <a:pt x="569048" y="282206"/>
                </a:lnTo>
                <a:lnTo>
                  <a:pt x="526046" y="263956"/>
                </a:lnTo>
                <a:lnTo>
                  <a:pt x="474865" y="242925"/>
                </a:lnTo>
                <a:lnTo>
                  <a:pt x="389432" y="211366"/>
                </a:lnTo>
                <a:lnTo>
                  <a:pt x="393928" y="190627"/>
                </a:lnTo>
                <a:lnTo>
                  <a:pt x="402602" y="140614"/>
                </a:lnTo>
                <a:lnTo>
                  <a:pt x="402666" y="140220"/>
                </a:lnTo>
                <a:lnTo>
                  <a:pt x="408012" y="96291"/>
                </a:lnTo>
                <a:lnTo>
                  <a:pt x="411492" y="62242"/>
                </a:lnTo>
                <a:lnTo>
                  <a:pt x="411594" y="61252"/>
                </a:lnTo>
                <a:lnTo>
                  <a:pt x="411683" y="59118"/>
                </a:lnTo>
                <a:lnTo>
                  <a:pt x="412127" y="44691"/>
                </a:lnTo>
                <a:lnTo>
                  <a:pt x="412229" y="41008"/>
                </a:lnTo>
                <a:lnTo>
                  <a:pt x="412343" y="37338"/>
                </a:lnTo>
                <a:lnTo>
                  <a:pt x="412762" y="26543"/>
                </a:lnTo>
                <a:lnTo>
                  <a:pt x="412877" y="23545"/>
                </a:lnTo>
                <a:lnTo>
                  <a:pt x="412940" y="22199"/>
                </a:lnTo>
                <a:lnTo>
                  <a:pt x="414375" y="23545"/>
                </a:lnTo>
                <a:lnTo>
                  <a:pt x="419061" y="31013"/>
                </a:lnTo>
                <a:lnTo>
                  <a:pt x="422363" y="44170"/>
                </a:lnTo>
                <a:lnTo>
                  <a:pt x="422516" y="44691"/>
                </a:lnTo>
                <a:lnTo>
                  <a:pt x="427990" y="61252"/>
                </a:lnTo>
                <a:lnTo>
                  <a:pt x="429488" y="62242"/>
                </a:lnTo>
                <a:lnTo>
                  <a:pt x="432714" y="61950"/>
                </a:lnTo>
                <a:lnTo>
                  <a:pt x="434009" y="60718"/>
                </a:lnTo>
                <a:lnTo>
                  <a:pt x="436295" y="44691"/>
                </a:lnTo>
                <a:lnTo>
                  <a:pt x="436422" y="41008"/>
                </a:lnTo>
                <a:lnTo>
                  <a:pt x="434619" y="32042"/>
                </a:lnTo>
                <a:lnTo>
                  <a:pt x="434174" y="29857"/>
                </a:lnTo>
                <a:lnTo>
                  <a:pt x="433514" y="26543"/>
                </a:lnTo>
                <a:lnTo>
                  <a:pt x="432625" y="24244"/>
                </a:lnTo>
                <a:lnTo>
                  <a:pt x="432587" y="24117"/>
                </a:lnTo>
                <a:lnTo>
                  <a:pt x="431749" y="22733"/>
                </a:lnTo>
                <a:lnTo>
                  <a:pt x="415124" y="4940"/>
                </a:lnTo>
                <a:lnTo>
                  <a:pt x="415124" y="24244"/>
                </a:lnTo>
                <a:lnTo>
                  <a:pt x="414985" y="24117"/>
                </a:lnTo>
                <a:lnTo>
                  <a:pt x="414566" y="23596"/>
                </a:lnTo>
                <a:lnTo>
                  <a:pt x="415010" y="24117"/>
                </a:lnTo>
                <a:lnTo>
                  <a:pt x="415124" y="24244"/>
                </a:lnTo>
                <a:lnTo>
                  <a:pt x="415124" y="4940"/>
                </a:lnTo>
                <a:lnTo>
                  <a:pt x="413981" y="4445"/>
                </a:lnTo>
                <a:lnTo>
                  <a:pt x="410921" y="2425"/>
                </a:lnTo>
                <a:lnTo>
                  <a:pt x="411251" y="2768"/>
                </a:lnTo>
                <a:lnTo>
                  <a:pt x="411594" y="3060"/>
                </a:lnTo>
                <a:lnTo>
                  <a:pt x="410375" y="2070"/>
                </a:lnTo>
                <a:lnTo>
                  <a:pt x="409409" y="1270"/>
                </a:lnTo>
                <a:lnTo>
                  <a:pt x="409181" y="1270"/>
                </a:lnTo>
                <a:lnTo>
                  <a:pt x="409028" y="1181"/>
                </a:lnTo>
                <a:lnTo>
                  <a:pt x="408368" y="736"/>
                </a:lnTo>
                <a:lnTo>
                  <a:pt x="407250" y="0"/>
                </a:lnTo>
                <a:lnTo>
                  <a:pt x="402704" y="736"/>
                </a:lnTo>
                <a:lnTo>
                  <a:pt x="401421" y="2425"/>
                </a:lnTo>
                <a:lnTo>
                  <a:pt x="400913" y="2768"/>
                </a:lnTo>
                <a:lnTo>
                  <a:pt x="400291" y="3797"/>
                </a:lnTo>
                <a:lnTo>
                  <a:pt x="400685" y="3365"/>
                </a:lnTo>
                <a:lnTo>
                  <a:pt x="400011" y="4254"/>
                </a:lnTo>
                <a:lnTo>
                  <a:pt x="399846" y="4521"/>
                </a:lnTo>
                <a:lnTo>
                  <a:pt x="397789" y="7175"/>
                </a:lnTo>
                <a:lnTo>
                  <a:pt x="397979" y="9042"/>
                </a:lnTo>
                <a:lnTo>
                  <a:pt x="398437" y="7327"/>
                </a:lnTo>
                <a:lnTo>
                  <a:pt x="398691" y="6464"/>
                </a:lnTo>
                <a:lnTo>
                  <a:pt x="397979" y="9042"/>
                </a:lnTo>
                <a:lnTo>
                  <a:pt x="397611" y="10210"/>
                </a:lnTo>
                <a:lnTo>
                  <a:pt x="397510" y="21882"/>
                </a:lnTo>
                <a:lnTo>
                  <a:pt x="396709" y="37338"/>
                </a:lnTo>
                <a:lnTo>
                  <a:pt x="395960" y="59118"/>
                </a:lnTo>
                <a:lnTo>
                  <a:pt x="395909" y="60159"/>
                </a:lnTo>
                <a:lnTo>
                  <a:pt x="392379" y="94234"/>
                </a:lnTo>
                <a:lnTo>
                  <a:pt x="386981" y="137896"/>
                </a:lnTo>
                <a:lnTo>
                  <a:pt x="378371" y="187261"/>
                </a:lnTo>
                <a:lnTo>
                  <a:pt x="374345" y="205790"/>
                </a:lnTo>
                <a:lnTo>
                  <a:pt x="354609" y="198488"/>
                </a:lnTo>
                <a:lnTo>
                  <a:pt x="286461" y="174015"/>
                </a:lnTo>
                <a:lnTo>
                  <a:pt x="101422" y="112623"/>
                </a:lnTo>
                <a:lnTo>
                  <a:pt x="60083" y="99555"/>
                </a:lnTo>
                <a:lnTo>
                  <a:pt x="57848" y="98704"/>
                </a:lnTo>
                <a:lnTo>
                  <a:pt x="33248" y="88976"/>
                </a:lnTo>
                <a:lnTo>
                  <a:pt x="19926" y="84429"/>
                </a:lnTo>
                <a:lnTo>
                  <a:pt x="19926" y="89814"/>
                </a:lnTo>
                <a:lnTo>
                  <a:pt x="19685" y="89636"/>
                </a:lnTo>
                <a:lnTo>
                  <a:pt x="19354" y="89344"/>
                </a:lnTo>
                <a:lnTo>
                  <a:pt x="19037" y="88976"/>
                </a:lnTo>
                <a:lnTo>
                  <a:pt x="19723" y="89636"/>
                </a:lnTo>
                <a:lnTo>
                  <a:pt x="19926" y="89814"/>
                </a:lnTo>
                <a:lnTo>
                  <a:pt x="19926" y="84429"/>
                </a:lnTo>
                <a:lnTo>
                  <a:pt x="16979" y="83413"/>
                </a:lnTo>
                <a:lnTo>
                  <a:pt x="16421" y="83248"/>
                </a:lnTo>
                <a:lnTo>
                  <a:pt x="12382" y="82219"/>
                </a:lnTo>
                <a:lnTo>
                  <a:pt x="12039" y="82219"/>
                </a:lnTo>
                <a:lnTo>
                  <a:pt x="11912" y="82105"/>
                </a:lnTo>
                <a:lnTo>
                  <a:pt x="11049" y="81254"/>
                </a:lnTo>
                <a:lnTo>
                  <a:pt x="7848" y="80784"/>
                </a:lnTo>
                <a:lnTo>
                  <a:pt x="7518" y="80784"/>
                </a:lnTo>
                <a:lnTo>
                  <a:pt x="7264" y="80924"/>
                </a:lnTo>
                <a:lnTo>
                  <a:pt x="6756" y="80784"/>
                </a:lnTo>
                <a:lnTo>
                  <a:pt x="3352" y="82219"/>
                </a:lnTo>
                <a:lnTo>
                  <a:pt x="2755" y="83248"/>
                </a:lnTo>
                <a:lnTo>
                  <a:pt x="2362" y="83413"/>
                </a:lnTo>
                <a:lnTo>
                  <a:pt x="1892" y="83654"/>
                </a:lnTo>
                <a:lnTo>
                  <a:pt x="292" y="86753"/>
                </a:lnTo>
                <a:lnTo>
                  <a:pt x="368" y="87363"/>
                </a:lnTo>
                <a:lnTo>
                  <a:pt x="0" y="87998"/>
                </a:lnTo>
                <a:lnTo>
                  <a:pt x="444" y="91655"/>
                </a:lnTo>
                <a:lnTo>
                  <a:pt x="1079" y="92329"/>
                </a:lnTo>
                <a:lnTo>
                  <a:pt x="787" y="90271"/>
                </a:lnTo>
                <a:lnTo>
                  <a:pt x="990" y="91655"/>
                </a:lnTo>
                <a:lnTo>
                  <a:pt x="1079" y="92329"/>
                </a:lnTo>
                <a:lnTo>
                  <a:pt x="1193" y="93091"/>
                </a:lnTo>
                <a:lnTo>
                  <a:pt x="3606" y="95618"/>
                </a:lnTo>
                <a:lnTo>
                  <a:pt x="4406" y="95783"/>
                </a:lnTo>
                <a:lnTo>
                  <a:pt x="9131" y="100660"/>
                </a:lnTo>
                <a:lnTo>
                  <a:pt x="9893" y="101346"/>
                </a:lnTo>
                <a:lnTo>
                  <a:pt x="21310" y="110350"/>
                </a:lnTo>
                <a:lnTo>
                  <a:pt x="20904" y="109893"/>
                </a:lnTo>
                <a:lnTo>
                  <a:pt x="21374" y="110350"/>
                </a:lnTo>
                <a:lnTo>
                  <a:pt x="21653" y="110705"/>
                </a:lnTo>
                <a:lnTo>
                  <a:pt x="38912" y="129349"/>
                </a:lnTo>
                <a:lnTo>
                  <a:pt x="67284" y="159473"/>
                </a:lnTo>
                <a:lnTo>
                  <a:pt x="105600" y="203098"/>
                </a:lnTo>
                <a:lnTo>
                  <a:pt x="109232" y="203365"/>
                </a:lnTo>
                <a:lnTo>
                  <a:pt x="114071" y="199224"/>
                </a:lnTo>
                <a:lnTo>
                  <a:pt x="114388" y="195592"/>
                </a:lnTo>
                <a:lnTo>
                  <a:pt x="77317" y="150888"/>
                </a:lnTo>
                <a:lnTo>
                  <a:pt x="49466" y="119748"/>
                </a:lnTo>
                <a:lnTo>
                  <a:pt x="41021" y="109893"/>
                </a:lnTo>
                <a:lnTo>
                  <a:pt x="39217" y="107784"/>
                </a:lnTo>
                <a:lnTo>
                  <a:pt x="54025" y="114096"/>
                </a:lnTo>
                <a:lnTo>
                  <a:pt x="54698" y="114350"/>
                </a:lnTo>
                <a:lnTo>
                  <a:pt x="96418" y="127787"/>
                </a:lnTo>
                <a:lnTo>
                  <a:pt x="149796" y="146342"/>
                </a:lnTo>
                <a:lnTo>
                  <a:pt x="281292" y="190423"/>
                </a:lnTo>
                <a:lnTo>
                  <a:pt x="348665" y="214706"/>
                </a:lnTo>
                <a:lnTo>
                  <a:pt x="370636" y="222910"/>
                </a:lnTo>
                <a:lnTo>
                  <a:pt x="367258" y="238518"/>
                </a:lnTo>
                <a:lnTo>
                  <a:pt x="354304" y="288086"/>
                </a:lnTo>
                <a:lnTo>
                  <a:pt x="342633" y="330949"/>
                </a:lnTo>
                <a:lnTo>
                  <a:pt x="320484" y="389051"/>
                </a:lnTo>
                <a:lnTo>
                  <a:pt x="320128" y="389712"/>
                </a:lnTo>
                <a:lnTo>
                  <a:pt x="311645" y="405955"/>
                </a:lnTo>
                <a:lnTo>
                  <a:pt x="304939" y="411086"/>
                </a:lnTo>
                <a:lnTo>
                  <a:pt x="296697" y="410718"/>
                </a:lnTo>
                <a:lnTo>
                  <a:pt x="277482" y="398741"/>
                </a:lnTo>
                <a:lnTo>
                  <a:pt x="274650" y="399288"/>
                </a:lnTo>
                <a:lnTo>
                  <a:pt x="271640" y="403390"/>
                </a:lnTo>
                <a:lnTo>
                  <a:pt x="271805" y="404888"/>
                </a:lnTo>
                <a:lnTo>
                  <a:pt x="271932" y="405955"/>
                </a:lnTo>
                <a:lnTo>
                  <a:pt x="271970" y="406260"/>
                </a:lnTo>
                <a:lnTo>
                  <a:pt x="290449" y="422148"/>
                </a:lnTo>
                <a:lnTo>
                  <a:pt x="293522" y="423621"/>
                </a:lnTo>
                <a:lnTo>
                  <a:pt x="307886" y="426288"/>
                </a:lnTo>
                <a:lnTo>
                  <a:pt x="309892" y="425869"/>
                </a:lnTo>
                <a:lnTo>
                  <a:pt x="322148" y="417487"/>
                </a:lnTo>
                <a:lnTo>
                  <a:pt x="324612" y="414743"/>
                </a:lnTo>
                <a:lnTo>
                  <a:pt x="325691" y="412724"/>
                </a:lnTo>
                <a:lnTo>
                  <a:pt x="326504" y="411200"/>
                </a:lnTo>
                <a:lnTo>
                  <a:pt x="328510" y="407454"/>
                </a:lnTo>
                <a:lnTo>
                  <a:pt x="329882" y="404888"/>
                </a:lnTo>
                <a:lnTo>
                  <a:pt x="334416" y="396430"/>
                </a:lnTo>
                <a:lnTo>
                  <a:pt x="334746" y="395744"/>
                </a:lnTo>
                <a:lnTo>
                  <a:pt x="357670" y="336397"/>
                </a:lnTo>
                <a:lnTo>
                  <a:pt x="369747" y="292201"/>
                </a:lnTo>
                <a:lnTo>
                  <a:pt x="382714" y="242430"/>
                </a:lnTo>
                <a:lnTo>
                  <a:pt x="385711" y="228536"/>
                </a:lnTo>
                <a:lnTo>
                  <a:pt x="468807" y="259524"/>
                </a:lnTo>
                <a:lnTo>
                  <a:pt x="519226" y="280289"/>
                </a:lnTo>
                <a:lnTo>
                  <a:pt x="561301" y="298119"/>
                </a:lnTo>
                <a:lnTo>
                  <a:pt x="595744" y="315214"/>
                </a:lnTo>
                <a:lnTo>
                  <a:pt x="622922" y="328383"/>
                </a:lnTo>
                <a:lnTo>
                  <a:pt x="642200" y="337248"/>
                </a:lnTo>
                <a:lnTo>
                  <a:pt x="641794" y="336994"/>
                </a:lnTo>
                <a:lnTo>
                  <a:pt x="642277" y="337248"/>
                </a:lnTo>
                <a:lnTo>
                  <a:pt x="642543" y="337451"/>
                </a:lnTo>
                <a:lnTo>
                  <a:pt x="653923" y="344500"/>
                </a:lnTo>
                <a:lnTo>
                  <a:pt x="654634" y="344881"/>
                </a:lnTo>
                <a:lnTo>
                  <a:pt x="657313" y="346176"/>
                </a:lnTo>
                <a:lnTo>
                  <a:pt x="658253" y="347560"/>
                </a:lnTo>
                <a:lnTo>
                  <a:pt x="662584" y="349288"/>
                </a:lnTo>
                <a:lnTo>
                  <a:pt x="660857" y="347903"/>
                </a:lnTo>
                <a:lnTo>
                  <a:pt x="660158" y="347332"/>
                </a:lnTo>
                <a:lnTo>
                  <a:pt x="660514" y="347560"/>
                </a:lnTo>
                <a:lnTo>
                  <a:pt x="660895" y="347903"/>
                </a:lnTo>
                <a:lnTo>
                  <a:pt x="661060" y="347903"/>
                </a:lnTo>
                <a:lnTo>
                  <a:pt x="671525" y="347903"/>
                </a:lnTo>
                <a:lnTo>
                  <a:pt x="673493" y="346176"/>
                </a:lnTo>
                <a:lnTo>
                  <a:pt x="673684" y="345414"/>
                </a:lnTo>
                <a:lnTo>
                  <a:pt x="673760" y="344881"/>
                </a:lnTo>
                <a:lnTo>
                  <a:pt x="673925" y="344652"/>
                </a:lnTo>
                <a:lnTo>
                  <a:pt x="673900" y="343941"/>
                </a:lnTo>
                <a:lnTo>
                  <a:pt x="674166" y="342252"/>
                </a:lnTo>
                <a:close/>
              </a:path>
            </a:pathLst>
          </a:custGeom>
          <a:solidFill>
            <a:srgbClr val="FF0000"/>
          </a:solidFill>
        </p:spPr>
        <p:txBody>
          <a:bodyPr wrap="square" lIns="0" tIns="0" rIns="0" bIns="0" rtlCol="0"/>
          <a:lstStyle/>
          <a:p>
            <a:endParaRPr/>
          </a:p>
        </p:txBody>
      </p:sp>
      <p:pic>
        <p:nvPicPr>
          <p:cNvPr id="10" name="object 10"/>
          <p:cNvPicPr/>
          <p:nvPr/>
        </p:nvPicPr>
        <p:blipFill>
          <a:blip r:embed="rId7" cstate="print"/>
          <a:stretch>
            <a:fillRect/>
          </a:stretch>
        </p:blipFill>
        <p:spPr>
          <a:xfrm>
            <a:off x="479475" y="3698621"/>
            <a:ext cx="796620" cy="521969"/>
          </a:xfrm>
          <a:prstGeom prst="rect">
            <a:avLst/>
          </a:prstGeom>
        </p:spPr>
      </p:pic>
      <p:pic>
        <p:nvPicPr>
          <p:cNvPr id="11" name="object 11"/>
          <p:cNvPicPr/>
          <p:nvPr/>
        </p:nvPicPr>
        <p:blipFill>
          <a:blip r:embed="rId8" cstate="print"/>
          <a:stretch>
            <a:fillRect/>
          </a:stretch>
        </p:blipFill>
        <p:spPr>
          <a:xfrm>
            <a:off x="2992501" y="5256148"/>
            <a:ext cx="27305" cy="67690"/>
          </a:xfrm>
          <a:prstGeom prst="rect">
            <a:avLst/>
          </a:prstGeom>
        </p:spPr>
      </p:pic>
      <p:sp>
        <p:nvSpPr>
          <p:cNvPr id="12" name="object 12"/>
          <p:cNvSpPr/>
          <p:nvPr/>
        </p:nvSpPr>
        <p:spPr>
          <a:xfrm>
            <a:off x="2564383" y="4634738"/>
            <a:ext cx="324485" cy="455930"/>
          </a:xfrm>
          <a:custGeom>
            <a:avLst/>
            <a:gdLst/>
            <a:ahLst/>
            <a:cxnLst/>
            <a:rect l="l" t="t" r="r" b="b"/>
            <a:pathLst>
              <a:path w="324485" h="455929">
                <a:moveTo>
                  <a:pt x="3810" y="0"/>
                </a:moveTo>
                <a:lnTo>
                  <a:pt x="2032" y="381"/>
                </a:lnTo>
                <a:lnTo>
                  <a:pt x="0" y="2920"/>
                </a:lnTo>
                <a:lnTo>
                  <a:pt x="42" y="3556"/>
                </a:lnTo>
                <a:lnTo>
                  <a:pt x="127" y="4825"/>
                </a:lnTo>
                <a:lnTo>
                  <a:pt x="1270" y="5968"/>
                </a:lnTo>
                <a:lnTo>
                  <a:pt x="5706" y="10691"/>
                </a:lnTo>
                <a:lnTo>
                  <a:pt x="12573" y="19304"/>
                </a:lnTo>
                <a:lnTo>
                  <a:pt x="25944" y="34642"/>
                </a:lnTo>
                <a:lnTo>
                  <a:pt x="42714" y="57211"/>
                </a:lnTo>
                <a:lnTo>
                  <a:pt x="62253" y="86467"/>
                </a:lnTo>
                <a:lnTo>
                  <a:pt x="85979" y="124587"/>
                </a:lnTo>
                <a:lnTo>
                  <a:pt x="110105" y="164338"/>
                </a:lnTo>
                <a:lnTo>
                  <a:pt x="112776" y="168656"/>
                </a:lnTo>
                <a:lnTo>
                  <a:pt x="144018" y="215773"/>
                </a:lnTo>
                <a:lnTo>
                  <a:pt x="176784" y="265811"/>
                </a:lnTo>
                <a:lnTo>
                  <a:pt x="176911" y="266064"/>
                </a:lnTo>
                <a:lnTo>
                  <a:pt x="248666" y="363219"/>
                </a:lnTo>
                <a:lnTo>
                  <a:pt x="248666" y="363347"/>
                </a:lnTo>
                <a:lnTo>
                  <a:pt x="284099" y="409320"/>
                </a:lnTo>
                <a:lnTo>
                  <a:pt x="317754" y="455168"/>
                </a:lnTo>
                <a:lnTo>
                  <a:pt x="320294" y="455549"/>
                </a:lnTo>
                <a:lnTo>
                  <a:pt x="322199" y="454151"/>
                </a:lnTo>
                <a:lnTo>
                  <a:pt x="323977" y="452881"/>
                </a:lnTo>
                <a:lnTo>
                  <a:pt x="324485" y="450214"/>
                </a:lnTo>
                <a:lnTo>
                  <a:pt x="323088" y="448437"/>
                </a:lnTo>
                <a:lnTo>
                  <a:pt x="291465" y="403860"/>
                </a:lnTo>
                <a:lnTo>
                  <a:pt x="291338" y="403732"/>
                </a:lnTo>
                <a:lnTo>
                  <a:pt x="256159" y="357631"/>
                </a:lnTo>
                <a:lnTo>
                  <a:pt x="184681" y="260680"/>
                </a:lnTo>
                <a:lnTo>
                  <a:pt x="184660" y="260489"/>
                </a:lnTo>
                <a:lnTo>
                  <a:pt x="151892" y="210566"/>
                </a:lnTo>
                <a:lnTo>
                  <a:pt x="121239" y="164338"/>
                </a:lnTo>
                <a:lnTo>
                  <a:pt x="94107" y="119634"/>
                </a:lnTo>
                <a:lnTo>
                  <a:pt x="70358" y="81406"/>
                </a:lnTo>
                <a:lnTo>
                  <a:pt x="50165" y="51054"/>
                </a:lnTo>
                <a:lnTo>
                  <a:pt x="50038" y="50800"/>
                </a:lnTo>
                <a:lnTo>
                  <a:pt x="33020" y="28193"/>
                </a:lnTo>
                <a:lnTo>
                  <a:pt x="32766" y="27812"/>
                </a:lnTo>
                <a:lnTo>
                  <a:pt x="19812" y="13081"/>
                </a:lnTo>
                <a:lnTo>
                  <a:pt x="11430" y="4318"/>
                </a:lnTo>
                <a:lnTo>
                  <a:pt x="10414" y="3556"/>
                </a:lnTo>
                <a:lnTo>
                  <a:pt x="3810" y="0"/>
                </a:lnTo>
                <a:close/>
              </a:path>
              <a:path w="324485" h="455929">
                <a:moveTo>
                  <a:pt x="184709" y="260489"/>
                </a:moveTo>
                <a:lnTo>
                  <a:pt x="184556" y="260489"/>
                </a:lnTo>
                <a:lnTo>
                  <a:pt x="186097" y="262600"/>
                </a:lnTo>
                <a:lnTo>
                  <a:pt x="184835" y="260680"/>
                </a:lnTo>
                <a:lnTo>
                  <a:pt x="184709" y="260489"/>
                </a:lnTo>
                <a:close/>
              </a:path>
            </a:pathLst>
          </a:custGeom>
          <a:solidFill>
            <a:srgbClr val="FF0000"/>
          </a:solidFill>
        </p:spPr>
        <p:txBody>
          <a:bodyPr wrap="square" lIns="0" tIns="0" rIns="0" bIns="0" rtlCol="0"/>
          <a:lstStyle/>
          <a:p>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1519809"/>
            <a:ext cx="10312400" cy="1551305"/>
          </a:xfrm>
          <a:prstGeom prst="rect">
            <a:avLst/>
          </a:prstGeom>
        </p:spPr>
        <p:txBody>
          <a:bodyPr vert="horz" wrap="square" lIns="0" tIns="12700" rIns="0" bIns="0" rtlCol="0">
            <a:spAutoFit/>
          </a:bodyPr>
          <a:lstStyle/>
          <a:p>
            <a:pPr marL="354965" marR="5080" indent="-342900">
              <a:lnSpc>
                <a:spcPct val="100000"/>
              </a:lnSpc>
              <a:spcBef>
                <a:spcPts val="100"/>
              </a:spcBef>
              <a:buFont typeface="Arial MT"/>
              <a:buChar char="•"/>
              <a:tabLst>
                <a:tab pos="354965" algn="l"/>
              </a:tabLst>
            </a:pPr>
            <a:r>
              <a:rPr sz="2400" dirty="0">
                <a:latin typeface="Arial MT"/>
                <a:cs typeface="Arial MT"/>
              </a:rPr>
              <a:t>A</a:t>
            </a:r>
            <a:r>
              <a:rPr sz="2400" spc="-55" dirty="0">
                <a:latin typeface="Arial MT"/>
                <a:cs typeface="Arial MT"/>
              </a:rPr>
              <a:t> </a:t>
            </a:r>
            <a:r>
              <a:rPr sz="2400" dirty="0">
                <a:latin typeface="Arial MT"/>
                <a:cs typeface="Arial MT"/>
              </a:rPr>
              <a:t>thread</a:t>
            </a:r>
            <a:r>
              <a:rPr sz="2400" spc="-60" dirty="0">
                <a:latin typeface="Arial MT"/>
                <a:cs typeface="Arial MT"/>
              </a:rPr>
              <a:t> </a:t>
            </a:r>
            <a:r>
              <a:rPr sz="2400" dirty="0">
                <a:latin typeface="Arial MT"/>
                <a:cs typeface="Arial MT"/>
              </a:rPr>
              <a:t>repeatedly</a:t>
            </a:r>
            <a:r>
              <a:rPr sz="2400" spc="-30" dirty="0">
                <a:latin typeface="Arial MT"/>
                <a:cs typeface="Arial MT"/>
              </a:rPr>
              <a:t> </a:t>
            </a:r>
            <a:r>
              <a:rPr sz="2400" dirty="0">
                <a:latin typeface="Arial MT"/>
                <a:cs typeface="Arial MT"/>
              </a:rPr>
              <a:t>tests</a:t>
            </a:r>
            <a:r>
              <a:rPr sz="2400" spc="-70" dirty="0">
                <a:latin typeface="Arial MT"/>
                <a:cs typeface="Arial MT"/>
              </a:rPr>
              <a:t> </a:t>
            </a:r>
            <a:r>
              <a:rPr sz="2400" dirty="0">
                <a:latin typeface="Arial MT"/>
                <a:cs typeface="Arial MT"/>
              </a:rPr>
              <a:t>a</a:t>
            </a:r>
            <a:r>
              <a:rPr sz="2400" spc="-55" dirty="0">
                <a:latin typeface="Arial MT"/>
                <a:cs typeface="Arial MT"/>
              </a:rPr>
              <a:t> </a:t>
            </a:r>
            <a:r>
              <a:rPr sz="2400" dirty="0">
                <a:latin typeface="Arial MT"/>
                <a:cs typeface="Arial MT"/>
              </a:rPr>
              <a:t>condition,</a:t>
            </a:r>
            <a:r>
              <a:rPr sz="2400" spc="-40" dirty="0">
                <a:latin typeface="Arial MT"/>
                <a:cs typeface="Arial MT"/>
              </a:rPr>
              <a:t> </a:t>
            </a:r>
            <a:r>
              <a:rPr sz="2400" dirty="0">
                <a:latin typeface="Arial MT"/>
                <a:cs typeface="Arial MT"/>
              </a:rPr>
              <a:t>but,</a:t>
            </a:r>
            <a:r>
              <a:rPr sz="2400" spc="-55" dirty="0">
                <a:latin typeface="Arial MT"/>
                <a:cs typeface="Arial MT"/>
              </a:rPr>
              <a:t> </a:t>
            </a:r>
            <a:r>
              <a:rPr sz="2400" dirty="0">
                <a:latin typeface="Arial MT"/>
                <a:cs typeface="Arial MT"/>
              </a:rPr>
              <a:t>effectively,</a:t>
            </a:r>
            <a:r>
              <a:rPr sz="2400" spc="-60" dirty="0">
                <a:latin typeface="Arial MT"/>
                <a:cs typeface="Arial MT"/>
              </a:rPr>
              <a:t> </a:t>
            </a:r>
            <a:r>
              <a:rPr sz="2400" dirty="0">
                <a:latin typeface="Arial MT"/>
                <a:cs typeface="Arial MT"/>
              </a:rPr>
              <a:t>does</a:t>
            </a:r>
            <a:r>
              <a:rPr sz="2400" spc="-50" dirty="0">
                <a:latin typeface="Arial MT"/>
                <a:cs typeface="Arial MT"/>
              </a:rPr>
              <a:t> </a:t>
            </a:r>
            <a:r>
              <a:rPr sz="2400" dirty="0">
                <a:latin typeface="Arial MT"/>
                <a:cs typeface="Arial MT"/>
              </a:rPr>
              <a:t>no</a:t>
            </a:r>
            <a:r>
              <a:rPr sz="2400" spc="-45" dirty="0">
                <a:latin typeface="Arial MT"/>
                <a:cs typeface="Arial MT"/>
              </a:rPr>
              <a:t> </a:t>
            </a:r>
            <a:r>
              <a:rPr sz="2400" dirty="0">
                <a:latin typeface="Arial MT"/>
                <a:cs typeface="Arial MT"/>
              </a:rPr>
              <a:t>useful</a:t>
            </a:r>
            <a:r>
              <a:rPr sz="2400" spc="-60" dirty="0">
                <a:latin typeface="Arial MT"/>
                <a:cs typeface="Arial MT"/>
              </a:rPr>
              <a:t> </a:t>
            </a:r>
            <a:r>
              <a:rPr sz="2400" spc="-20" dirty="0">
                <a:latin typeface="Arial MT"/>
                <a:cs typeface="Arial MT"/>
              </a:rPr>
              <a:t>work </a:t>
            </a:r>
            <a:r>
              <a:rPr sz="2400" dirty="0">
                <a:latin typeface="Arial MT"/>
                <a:cs typeface="Arial MT"/>
              </a:rPr>
              <a:t>until</a:t>
            </a:r>
            <a:r>
              <a:rPr sz="2400" spc="-85" dirty="0">
                <a:latin typeface="Arial MT"/>
                <a:cs typeface="Arial MT"/>
              </a:rPr>
              <a:t> </a:t>
            </a:r>
            <a:r>
              <a:rPr sz="2400" dirty="0">
                <a:latin typeface="Arial MT"/>
                <a:cs typeface="Arial MT"/>
              </a:rPr>
              <a:t>the</a:t>
            </a:r>
            <a:r>
              <a:rPr sz="2400" spc="-85" dirty="0">
                <a:latin typeface="Arial MT"/>
                <a:cs typeface="Arial MT"/>
              </a:rPr>
              <a:t> </a:t>
            </a:r>
            <a:r>
              <a:rPr sz="2400" dirty="0">
                <a:latin typeface="Arial MT"/>
                <a:cs typeface="Arial MT"/>
              </a:rPr>
              <a:t>condition</a:t>
            </a:r>
            <a:r>
              <a:rPr sz="2400" spc="-50" dirty="0">
                <a:latin typeface="Arial MT"/>
                <a:cs typeface="Arial MT"/>
              </a:rPr>
              <a:t> </a:t>
            </a:r>
            <a:r>
              <a:rPr sz="2400" dirty="0">
                <a:latin typeface="Arial MT"/>
                <a:cs typeface="Arial MT"/>
              </a:rPr>
              <a:t>has</a:t>
            </a:r>
            <a:r>
              <a:rPr sz="2400" spc="-85" dirty="0">
                <a:latin typeface="Arial MT"/>
                <a:cs typeface="Arial MT"/>
              </a:rPr>
              <a:t> </a:t>
            </a:r>
            <a:r>
              <a:rPr sz="2400" dirty="0">
                <a:latin typeface="Arial MT"/>
                <a:cs typeface="Arial MT"/>
              </a:rPr>
              <a:t>the</a:t>
            </a:r>
            <a:r>
              <a:rPr sz="2400" spc="-80" dirty="0">
                <a:latin typeface="Arial MT"/>
                <a:cs typeface="Arial MT"/>
              </a:rPr>
              <a:t> </a:t>
            </a:r>
            <a:r>
              <a:rPr sz="2400" dirty="0">
                <a:latin typeface="Arial MT"/>
                <a:cs typeface="Arial MT"/>
              </a:rPr>
              <a:t>appropriate</a:t>
            </a:r>
            <a:r>
              <a:rPr sz="2400" spc="-70" dirty="0">
                <a:latin typeface="Arial MT"/>
                <a:cs typeface="Arial MT"/>
              </a:rPr>
              <a:t> </a:t>
            </a:r>
            <a:r>
              <a:rPr sz="2400" spc="-10" dirty="0">
                <a:latin typeface="Arial MT"/>
                <a:cs typeface="Arial MT"/>
              </a:rPr>
              <a:t>value.</a:t>
            </a:r>
            <a:endParaRPr sz="2400">
              <a:latin typeface="Arial MT"/>
              <a:cs typeface="Arial MT"/>
            </a:endParaRPr>
          </a:p>
          <a:p>
            <a:pPr>
              <a:lnSpc>
                <a:spcPct val="100000"/>
              </a:lnSpc>
              <a:spcBef>
                <a:spcPts val="610"/>
              </a:spcBef>
              <a:buFont typeface="Arial MT"/>
              <a:buChar char="•"/>
            </a:pPr>
            <a:endParaRPr sz="2400">
              <a:latin typeface="Arial MT"/>
              <a:cs typeface="Arial MT"/>
            </a:endParaRPr>
          </a:p>
          <a:p>
            <a:pPr marL="354965" indent="-342265">
              <a:lnSpc>
                <a:spcPct val="100000"/>
              </a:lnSpc>
              <a:buChar char="•"/>
              <a:tabLst>
                <a:tab pos="354965" algn="l"/>
              </a:tabLst>
            </a:pPr>
            <a:r>
              <a:rPr sz="2400" dirty="0">
                <a:latin typeface="Arial MT"/>
                <a:cs typeface="Arial MT"/>
              </a:rPr>
              <a:t>Beware</a:t>
            </a:r>
            <a:r>
              <a:rPr sz="2400" spc="-85" dirty="0">
                <a:latin typeface="Arial MT"/>
                <a:cs typeface="Arial MT"/>
              </a:rPr>
              <a:t> </a:t>
            </a:r>
            <a:r>
              <a:rPr sz="2400" dirty="0">
                <a:latin typeface="Arial MT"/>
                <a:cs typeface="Arial MT"/>
              </a:rPr>
              <a:t>of</a:t>
            </a:r>
            <a:r>
              <a:rPr sz="2400" spc="-100" dirty="0">
                <a:latin typeface="Arial MT"/>
                <a:cs typeface="Arial MT"/>
              </a:rPr>
              <a:t> </a:t>
            </a:r>
            <a:r>
              <a:rPr sz="2400" dirty="0">
                <a:latin typeface="Arial MT"/>
                <a:cs typeface="Arial MT"/>
              </a:rPr>
              <a:t>optimizing</a:t>
            </a:r>
            <a:r>
              <a:rPr sz="2400" spc="-70" dirty="0">
                <a:latin typeface="Arial MT"/>
                <a:cs typeface="Arial MT"/>
              </a:rPr>
              <a:t> </a:t>
            </a:r>
            <a:r>
              <a:rPr sz="2400" dirty="0">
                <a:latin typeface="Arial MT"/>
                <a:cs typeface="Arial MT"/>
              </a:rPr>
              <a:t>compilers,</a:t>
            </a:r>
            <a:r>
              <a:rPr sz="2400" spc="-85" dirty="0">
                <a:latin typeface="Arial MT"/>
                <a:cs typeface="Arial MT"/>
              </a:rPr>
              <a:t> </a:t>
            </a:r>
            <a:r>
              <a:rPr sz="2400" spc="-10" dirty="0">
                <a:latin typeface="Arial MT"/>
                <a:cs typeface="Arial MT"/>
              </a:rPr>
              <a:t>though!</a:t>
            </a:r>
            <a:endParaRPr sz="2400">
              <a:latin typeface="Arial MT"/>
              <a:cs typeface="Arial MT"/>
            </a:endParaRP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25" dirty="0"/>
              <a:t>Busy-</a:t>
            </a:r>
            <a:r>
              <a:rPr spc="-10" dirty="0"/>
              <a:t>Waiting</a:t>
            </a:r>
          </a:p>
        </p:txBody>
      </p:sp>
      <p:pic>
        <p:nvPicPr>
          <p:cNvPr id="4" name="object 4"/>
          <p:cNvPicPr/>
          <p:nvPr/>
        </p:nvPicPr>
        <p:blipFill>
          <a:blip r:embed="rId2" cstate="print"/>
          <a:stretch>
            <a:fillRect/>
          </a:stretch>
        </p:blipFill>
        <p:spPr>
          <a:xfrm>
            <a:off x="2998862" y="4200581"/>
            <a:ext cx="4486631" cy="1467524"/>
          </a:xfrm>
          <a:prstGeom prst="rect">
            <a:avLst/>
          </a:prstGeom>
        </p:spPr>
      </p:pic>
      <p:sp>
        <p:nvSpPr>
          <p:cNvPr id="5" name="object 5"/>
          <p:cNvSpPr txBox="1"/>
          <p:nvPr/>
        </p:nvSpPr>
        <p:spPr>
          <a:xfrm>
            <a:off x="5959602" y="5400547"/>
            <a:ext cx="3794760" cy="330835"/>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0000"/>
                </a:solidFill>
                <a:latin typeface="Arial MT"/>
                <a:cs typeface="Arial MT"/>
              </a:rPr>
              <a:t>flag</a:t>
            </a:r>
            <a:r>
              <a:rPr sz="2000" spc="-45" dirty="0">
                <a:solidFill>
                  <a:srgbClr val="FF0000"/>
                </a:solidFill>
                <a:latin typeface="Arial MT"/>
                <a:cs typeface="Arial MT"/>
              </a:rPr>
              <a:t> </a:t>
            </a:r>
            <a:r>
              <a:rPr sz="2000" dirty="0">
                <a:solidFill>
                  <a:srgbClr val="FF0000"/>
                </a:solidFill>
                <a:latin typeface="Arial MT"/>
                <a:cs typeface="Arial MT"/>
              </a:rPr>
              <a:t>initialized</a:t>
            </a:r>
            <a:r>
              <a:rPr sz="2000" spc="-35" dirty="0">
                <a:solidFill>
                  <a:srgbClr val="FF0000"/>
                </a:solidFill>
                <a:latin typeface="Arial MT"/>
                <a:cs typeface="Arial MT"/>
              </a:rPr>
              <a:t> </a:t>
            </a:r>
            <a:r>
              <a:rPr sz="2000" dirty="0">
                <a:solidFill>
                  <a:srgbClr val="FF0000"/>
                </a:solidFill>
                <a:latin typeface="Arial MT"/>
                <a:cs typeface="Arial MT"/>
              </a:rPr>
              <a:t>to</a:t>
            </a:r>
            <a:r>
              <a:rPr sz="2000" spc="-45" dirty="0">
                <a:solidFill>
                  <a:srgbClr val="FF0000"/>
                </a:solidFill>
                <a:latin typeface="Arial MT"/>
                <a:cs typeface="Arial MT"/>
              </a:rPr>
              <a:t> </a:t>
            </a:r>
            <a:r>
              <a:rPr sz="2000" dirty="0">
                <a:solidFill>
                  <a:srgbClr val="FF0000"/>
                </a:solidFill>
                <a:latin typeface="Arial MT"/>
                <a:cs typeface="Arial MT"/>
              </a:rPr>
              <a:t>0</a:t>
            </a:r>
            <a:r>
              <a:rPr sz="2000" spc="-35" dirty="0">
                <a:solidFill>
                  <a:srgbClr val="FF0000"/>
                </a:solidFill>
                <a:latin typeface="Arial MT"/>
                <a:cs typeface="Arial MT"/>
              </a:rPr>
              <a:t> </a:t>
            </a:r>
            <a:r>
              <a:rPr sz="2000" dirty="0">
                <a:solidFill>
                  <a:srgbClr val="FF0000"/>
                </a:solidFill>
                <a:latin typeface="Arial MT"/>
                <a:cs typeface="Arial MT"/>
              </a:rPr>
              <a:t>by</a:t>
            </a:r>
            <a:r>
              <a:rPr sz="2000" spc="-45" dirty="0">
                <a:solidFill>
                  <a:srgbClr val="FF0000"/>
                </a:solidFill>
                <a:latin typeface="Arial MT"/>
                <a:cs typeface="Arial MT"/>
              </a:rPr>
              <a:t> </a:t>
            </a:r>
            <a:r>
              <a:rPr sz="2000" dirty="0">
                <a:solidFill>
                  <a:srgbClr val="FF0000"/>
                </a:solidFill>
                <a:latin typeface="Arial MT"/>
                <a:cs typeface="Arial MT"/>
              </a:rPr>
              <a:t>main</a:t>
            </a:r>
            <a:r>
              <a:rPr sz="2000" spc="-45" dirty="0">
                <a:solidFill>
                  <a:srgbClr val="FF0000"/>
                </a:solidFill>
                <a:latin typeface="Arial MT"/>
                <a:cs typeface="Arial MT"/>
              </a:rPr>
              <a:t> </a:t>
            </a:r>
            <a:r>
              <a:rPr sz="2000" spc="-10" dirty="0">
                <a:solidFill>
                  <a:srgbClr val="FF0000"/>
                </a:solidFill>
                <a:latin typeface="Arial MT"/>
                <a:cs typeface="Arial MT"/>
              </a:rPr>
              <a:t>thread</a:t>
            </a:r>
            <a:endParaRPr sz="2000">
              <a:latin typeface="Arial MT"/>
              <a:cs typeface="Arial MT"/>
            </a:endParaRPr>
          </a:p>
        </p:txBody>
      </p:sp>
      <p:pic>
        <p:nvPicPr>
          <p:cNvPr id="6" name="object 6"/>
          <p:cNvPicPr/>
          <p:nvPr/>
        </p:nvPicPr>
        <p:blipFill>
          <a:blip r:embed="rId3" cstate="print"/>
          <a:stretch>
            <a:fillRect/>
          </a:stretch>
        </p:blipFill>
        <p:spPr>
          <a:xfrm>
            <a:off x="8754364" y="2709926"/>
            <a:ext cx="329945" cy="610235"/>
          </a:xfrm>
          <a:prstGeom prst="rect">
            <a:avLst/>
          </a:prstGeom>
        </p:spPr>
      </p:pic>
      <p:pic>
        <p:nvPicPr>
          <p:cNvPr id="7" name="object 7"/>
          <p:cNvPicPr/>
          <p:nvPr/>
        </p:nvPicPr>
        <p:blipFill>
          <a:blip r:embed="rId4" cstate="print"/>
          <a:stretch>
            <a:fillRect/>
          </a:stretch>
        </p:blipFill>
        <p:spPr>
          <a:xfrm>
            <a:off x="9205063" y="2648711"/>
            <a:ext cx="191285" cy="335152"/>
          </a:xfrm>
          <a:prstGeom prst="rect">
            <a:avLst/>
          </a:prstGeom>
        </p:spPr>
      </p:pic>
      <p:grpSp>
        <p:nvGrpSpPr>
          <p:cNvPr id="8" name="object 8"/>
          <p:cNvGrpSpPr/>
          <p:nvPr/>
        </p:nvGrpSpPr>
        <p:grpSpPr>
          <a:xfrm>
            <a:off x="9650856" y="2247900"/>
            <a:ext cx="889635" cy="916940"/>
            <a:chOff x="9650856" y="2247900"/>
            <a:chExt cx="889635" cy="916940"/>
          </a:xfrm>
        </p:grpSpPr>
        <p:pic>
          <p:nvPicPr>
            <p:cNvPr id="9" name="object 9"/>
            <p:cNvPicPr/>
            <p:nvPr/>
          </p:nvPicPr>
          <p:blipFill>
            <a:blip r:embed="rId5" cstate="print"/>
            <a:stretch>
              <a:fillRect/>
            </a:stretch>
          </p:blipFill>
          <p:spPr>
            <a:xfrm>
              <a:off x="9650856" y="2247900"/>
              <a:ext cx="396081" cy="338709"/>
            </a:xfrm>
            <a:prstGeom prst="rect">
              <a:avLst/>
            </a:prstGeom>
          </p:spPr>
        </p:pic>
        <p:pic>
          <p:nvPicPr>
            <p:cNvPr id="10" name="object 10"/>
            <p:cNvPicPr/>
            <p:nvPr/>
          </p:nvPicPr>
          <p:blipFill>
            <a:blip r:embed="rId6" cstate="print"/>
            <a:stretch>
              <a:fillRect/>
            </a:stretch>
          </p:blipFill>
          <p:spPr>
            <a:xfrm>
              <a:off x="9709276" y="2508631"/>
              <a:ext cx="830706" cy="655828"/>
            </a:xfrm>
            <a:prstGeom prst="rect">
              <a:avLst/>
            </a:prstGeom>
          </p:spPr>
        </p:pic>
      </p:grpSp>
      <p:sp>
        <p:nvSpPr>
          <p:cNvPr id="11" name="object 11"/>
          <p:cNvSpPr/>
          <p:nvPr/>
        </p:nvSpPr>
        <p:spPr>
          <a:xfrm>
            <a:off x="5307710" y="4534661"/>
            <a:ext cx="125095" cy="15240"/>
          </a:xfrm>
          <a:custGeom>
            <a:avLst/>
            <a:gdLst/>
            <a:ahLst/>
            <a:cxnLst/>
            <a:rect l="l" t="t" r="r" b="b"/>
            <a:pathLst>
              <a:path w="125095" h="15239">
                <a:moveTo>
                  <a:pt x="1028" y="4465"/>
                </a:moveTo>
                <a:lnTo>
                  <a:pt x="635" y="4825"/>
                </a:lnTo>
                <a:lnTo>
                  <a:pt x="0" y="6857"/>
                </a:lnTo>
                <a:lnTo>
                  <a:pt x="406" y="8381"/>
                </a:lnTo>
                <a:lnTo>
                  <a:pt x="508" y="8762"/>
                </a:lnTo>
                <a:lnTo>
                  <a:pt x="660" y="9525"/>
                </a:lnTo>
                <a:lnTo>
                  <a:pt x="762" y="10032"/>
                </a:lnTo>
                <a:lnTo>
                  <a:pt x="888" y="10668"/>
                </a:lnTo>
                <a:lnTo>
                  <a:pt x="2286" y="12192"/>
                </a:lnTo>
                <a:lnTo>
                  <a:pt x="4190" y="12826"/>
                </a:lnTo>
                <a:lnTo>
                  <a:pt x="6350" y="13588"/>
                </a:lnTo>
                <a:lnTo>
                  <a:pt x="10540" y="14477"/>
                </a:lnTo>
                <a:lnTo>
                  <a:pt x="13208" y="14986"/>
                </a:lnTo>
                <a:lnTo>
                  <a:pt x="15652" y="13588"/>
                </a:lnTo>
                <a:lnTo>
                  <a:pt x="15836" y="13588"/>
                </a:lnTo>
                <a:lnTo>
                  <a:pt x="16256" y="12192"/>
                </a:lnTo>
                <a:lnTo>
                  <a:pt x="16332" y="11937"/>
                </a:lnTo>
                <a:lnTo>
                  <a:pt x="3810" y="11937"/>
                </a:lnTo>
                <a:lnTo>
                  <a:pt x="1777" y="10540"/>
                </a:lnTo>
                <a:lnTo>
                  <a:pt x="1255" y="8762"/>
                </a:lnTo>
                <a:lnTo>
                  <a:pt x="963" y="7874"/>
                </a:lnTo>
                <a:lnTo>
                  <a:pt x="380" y="6223"/>
                </a:lnTo>
                <a:lnTo>
                  <a:pt x="1028" y="4465"/>
                </a:lnTo>
                <a:close/>
              </a:path>
              <a:path w="125095" h="15239">
                <a:moveTo>
                  <a:pt x="7895" y="1905"/>
                </a:moveTo>
                <a:lnTo>
                  <a:pt x="5772" y="1905"/>
                </a:lnTo>
                <a:lnTo>
                  <a:pt x="2539" y="3175"/>
                </a:lnTo>
                <a:lnTo>
                  <a:pt x="2159" y="3429"/>
                </a:lnTo>
                <a:lnTo>
                  <a:pt x="1028" y="4465"/>
                </a:lnTo>
                <a:lnTo>
                  <a:pt x="474" y="5968"/>
                </a:lnTo>
                <a:lnTo>
                  <a:pt x="380" y="6223"/>
                </a:lnTo>
                <a:lnTo>
                  <a:pt x="1142" y="8381"/>
                </a:lnTo>
                <a:lnTo>
                  <a:pt x="1777" y="10540"/>
                </a:lnTo>
                <a:lnTo>
                  <a:pt x="3810" y="11937"/>
                </a:lnTo>
                <a:lnTo>
                  <a:pt x="10464" y="11937"/>
                </a:lnTo>
                <a:lnTo>
                  <a:pt x="16433" y="11598"/>
                </a:lnTo>
                <a:lnTo>
                  <a:pt x="17356" y="8762"/>
                </a:lnTo>
                <a:lnTo>
                  <a:pt x="17483" y="8381"/>
                </a:lnTo>
                <a:lnTo>
                  <a:pt x="17335" y="7874"/>
                </a:lnTo>
                <a:lnTo>
                  <a:pt x="16128" y="5461"/>
                </a:lnTo>
                <a:lnTo>
                  <a:pt x="13639" y="4465"/>
                </a:lnTo>
                <a:lnTo>
                  <a:pt x="10845" y="3429"/>
                </a:lnTo>
                <a:lnTo>
                  <a:pt x="9651" y="3429"/>
                </a:lnTo>
                <a:lnTo>
                  <a:pt x="7619" y="2286"/>
                </a:lnTo>
                <a:lnTo>
                  <a:pt x="8307" y="2286"/>
                </a:lnTo>
                <a:lnTo>
                  <a:pt x="7895" y="1905"/>
                </a:lnTo>
                <a:close/>
              </a:path>
              <a:path w="125095" h="15239">
                <a:moveTo>
                  <a:pt x="16433" y="11598"/>
                </a:moveTo>
                <a:lnTo>
                  <a:pt x="10464" y="11937"/>
                </a:lnTo>
                <a:lnTo>
                  <a:pt x="16332" y="11937"/>
                </a:lnTo>
                <a:lnTo>
                  <a:pt x="16433" y="11598"/>
                </a:lnTo>
                <a:close/>
              </a:path>
              <a:path w="125095" h="15239">
                <a:moveTo>
                  <a:pt x="19515" y="1396"/>
                </a:moveTo>
                <a:lnTo>
                  <a:pt x="7344" y="1396"/>
                </a:lnTo>
                <a:lnTo>
                  <a:pt x="8728" y="2673"/>
                </a:lnTo>
                <a:lnTo>
                  <a:pt x="10160" y="3175"/>
                </a:lnTo>
                <a:lnTo>
                  <a:pt x="13639" y="4465"/>
                </a:lnTo>
                <a:lnTo>
                  <a:pt x="16128" y="5461"/>
                </a:lnTo>
                <a:lnTo>
                  <a:pt x="17271" y="7746"/>
                </a:lnTo>
                <a:lnTo>
                  <a:pt x="17356" y="8762"/>
                </a:lnTo>
                <a:lnTo>
                  <a:pt x="16763" y="10540"/>
                </a:lnTo>
                <a:lnTo>
                  <a:pt x="16637" y="10921"/>
                </a:lnTo>
                <a:lnTo>
                  <a:pt x="16560" y="11175"/>
                </a:lnTo>
                <a:lnTo>
                  <a:pt x="16433" y="11598"/>
                </a:lnTo>
                <a:lnTo>
                  <a:pt x="23875" y="11175"/>
                </a:lnTo>
                <a:lnTo>
                  <a:pt x="38862" y="11175"/>
                </a:lnTo>
                <a:lnTo>
                  <a:pt x="61213" y="10032"/>
                </a:lnTo>
                <a:lnTo>
                  <a:pt x="88773" y="9525"/>
                </a:lnTo>
                <a:lnTo>
                  <a:pt x="123062" y="7746"/>
                </a:lnTo>
                <a:lnTo>
                  <a:pt x="124713" y="5968"/>
                </a:lnTo>
                <a:lnTo>
                  <a:pt x="124590" y="1905"/>
                </a:lnTo>
                <a:lnTo>
                  <a:pt x="12064" y="1905"/>
                </a:lnTo>
                <a:lnTo>
                  <a:pt x="19515" y="1396"/>
                </a:lnTo>
                <a:close/>
              </a:path>
              <a:path w="125095" h="15239">
                <a:moveTo>
                  <a:pt x="5079" y="1396"/>
                </a:moveTo>
                <a:lnTo>
                  <a:pt x="3175" y="2539"/>
                </a:lnTo>
                <a:lnTo>
                  <a:pt x="1269" y="3810"/>
                </a:lnTo>
                <a:lnTo>
                  <a:pt x="1028" y="4465"/>
                </a:lnTo>
                <a:lnTo>
                  <a:pt x="2159" y="3429"/>
                </a:lnTo>
                <a:lnTo>
                  <a:pt x="2539" y="3175"/>
                </a:lnTo>
                <a:lnTo>
                  <a:pt x="5772" y="1905"/>
                </a:lnTo>
                <a:lnTo>
                  <a:pt x="10159" y="1905"/>
                </a:lnTo>
                <a:lnTo>
                  <a:pt x="5079" y="1396"/>
                </a:lnTo>
                <a:close/>
              </a:path>
              <a:path w="125095" h="15239">
                <a:moveTo>
                  <a:pt x="8728" y="2673"/>
                </a:moveTo>
                <a:lnTo>
                  <a:pt x="9271" y="3175"/>
                </a:lnTo>
                <a:lnTo>
                  <a:pt x="9651" y="3429"/>
                </a:lnTo>
                <a:lnTo>
                  <a:pt x="10845" y="3429"/>
                </a:lnTo>
                <a:lnTo>
                  <a:pt x="8728" y="2673"/>
                </a:lnTo>
                <a:close/>
              </a:path>
              <a:path w="125095" h="15239">
                <a:moveTo>
                  <a:pt x="7619" y="2286"/>
                </a:moveTo>
                <a:lnTo>
                  <a:pt x="9200" y="3175"/>
                </a:lnTo>
                <a:lnTo>
                  <a:pt x="8728" y="2673"/>
                </a:lnTo>
                <a:lnTo>
                  <a:pt x="7619" y="2286"/>
                </a:lnTo>
                <a:close/>
              </a:path>
              <a:path w="125095" h="15239">
                <a:moveTo>
                  <a:pt x="8307" y="2286"/>
                </a:moveTo>
                <a:lnTo>
                  <a:pt x="7619" y="2286"/>
                </a:lnTo>
                <a:lnTo>
                  <a:pt x="8728" y="2673"/>
                </a:lnTo>
                <a:lnTo>
                  <a:pt x="8307" y="2286"/>
                </a:lnTo>
                <a:close/>
              </a:path>
              <a:path w="125095" h="15239">
                <a:moveTo>
                  <a:pt x="122936" y="0"/>
                </a:moveTo>
                <a:lnTo>
                  <a:pt x="60705" y="0"/>
                </a:lnTo>
                <a:lnTo>
                  <a:pt x="35702" y="1143"/>
                </a:lnTo>
                <a:lnTo>
                  <a:pt x="23240" y="1143"/>
                </a:lnTo>
                <a:lnTo>
                  <a:pt x="19515" y="1396"/>
                </a:lnTo>
                <a:lnTo>
                  <a:pt x="124233" y="1396"/>
                </a:lnTo>
                <a:lnTo>
                  <a:pt x="122936" y="0"/>
                </a:lnTo>
                <a:close/>
              </a:path>
            </a:pathLst>
          </a:custGeom>
          <a:solidFill>
            <a:srgbClr val="FF0000"/>
          </a:solidFill>
        </p:spPr>
        <p:txBody>
          <a:bodyPr wrap="square" lIns="0" tIns="0" rIns="0" bIns="0" rtlCol="0"/>
          <a:lstStyle/>
          <a:p>
            <a:endParaRPr/>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1135099" y="231647"/>
            <a:ext cx="825252" cy="829055"/>
          </a:xfrm>
          <a:prstGeom prst="rect">
            <a:avLst/>
          </a:prstGeom>
        </p:spPr>
      </p:pic>
      <p:sp>
        <p:nvSpPr>
          <p:cNvPr id="4" name="object 4"/>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3200" dirty="0"/>
              <a:t>Pthreads</a:t>
            </a:r>
            <a:r>
              <a:rPr sz="3200" spc="-30" dirty="0"/>
              <a:t> </a:t>
            </a:r>
            <a:r>
              <a:rPr sz="3200" dirty="0"/>
              <a:t>global</a:t>
            </a:r>
            <a:r>
              <a:rPr sz="3200" spc="-35" dirty="0"/>
              <a:t> </a:t>
            </a:r>
            <a:r>
              <a:rPr sz="3200" dirty="0"/>
              <a:t>sum</a:t>
            </a:r>
            <a:r>
              <a:rPr sz="3200" spc="-35" dirty="0"/>
              <a:t> </a:t>
            </a:r>
            <a:r>
              <a:rPr sz="3200" dirty="0"/>
              <a:t>with</a:t>
            </a:r>
            <a:r>
              <a:rPr sz="3200" spc="-30" dirty="0"/>
              <a:t> </a:t>
            </a:r>
            <a:r>
              <a:rPr sz="3200" spc="-10" dirty="0"/>
              <a:t>busy-waiting</a:t>
            </a:r>
            <a:endParaRPr sz="3200"/>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6" name="Rectangle 1">
            <a:extLst>
              <a:ext uri="{FF2B5EF4-FFF2-40B4-BE49-F238E27FC236}">
                <a16:creationId xmlns:a16="http://schemas.microsoft.com/office/drawing/2014/main" id="{04E44B78-8EBA-BC08-A71B-F573A6BC8381}"/>
              </a:ext>
            </a:extLst>
          </p:cNvPr>
          <p:cNvSpPr>
            <a:spLocks noChangeArrowheads="1"/>
          </p:cNvSpPr>
          <p:nvPr/>
        </p:nvSpPr>
        <p:spPr bwMode="auto">
          <a:xfrm>
            <a:off x="517822" y="1383474"/>
            <a:ext cx="8547480" cy="5193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Initialization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000" b="0" i="0" u="none" strike="noStrike" cap="none" normalizeH="0" baseline="0" dirty="0">
                <a:ln>
                  <a:noFill/>
                </a:ln>
                <a:solidFill>
                  <a:schemeClr val="tx1"/>
                </a:solidFill>
                <a:effectLst/>
                <a:latin typeface="Arial Unicode MS"/>
              </a:rPr>
              <a:t>y = Compute(</a:t>
            </a:r>
            <a:r>
              <a:rPr kumimoji="0" lang="en-US" altLang="en-US" sz="1000" b="0" i="0" u="none" strike="noStrike" cap="none" normalizeH="0" baseline="0" dirty="0" err="1">
                <a:ln>
                  <a:noFill/>
                </a:ln>
                <a:solidFill>
                  <a:schemeClr val="tx1"/>
                </a:solidFill>
                <a:effectLst/>
                <a:latin typeface="Arial Unicode MS"/>
              </a:rPr>
              <a:t>my_rank</a:t>
            </a:r>
            <a:r>
              <a:rPr kumimoji="0" lang="en-US" altLang="en-US" sz="1000" b="0" i="0" u="none" strike="noStrike" cap="none" normalizeH="0" baseline="0" dirty="0">
                <a:ln>
                  <a:noFill/>
                </a:ln>
                <a:solidFill>
                  <a:schemeClr val="tx1"/>
                </a:solidFill>
                <a:effectLst/>
                <a:latin typeface="Arial Unicode MS"/>
              </a:rPr>
              <a: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Each thread computes its own value of </a:t>
            </a:r>
            <a:r>
              <a:rPr kumimoji="0" lang="en-US" altLang="en-US" sz="1000" b="0" i="0" u="none" strike="noStrike" cap="none" normalizeH="0" baseline="0" dirty="0">
                <a:ln>
                  <a:noFill/>
                </a:ln>
                <a:solidFill>
                  <a:schemeClr val="tx1"/>
                </a:solidFill>
                <a:effectLst/>
                <a:latin typeface="Arial Unicode MS"/>
              </a:rPr>
              <a:t>y</a:t>
            </a:r>
            <a:r>
              <a:rPr kumimoji="0" lang="en-US" altLang="en-US" sz="1100" b="0" i="0" u="none" strike="noStrike" cap="none" normalizeH="0" baseline="0" dirty="0">
                <a:ln>
                  <a:noFill/>
                </a:ln>
                <a:solidFill>
                  <a:schemeClr val="tx1"/>
                </a:solidFill>
                <a:effectLst/>
              </a:rPr>
              <a:t> based on its rank (thread ID).</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Busy-Wait Loop</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000" b="0" i="0" u="none" strike="noStrike" cap="none" normalizeH="0" baseline="0" dirty="0">
                <a:ln>
                  <a:noFill/>
                </a:ln>
                <a:solidFill>
                  <a:schemeClr val="tx1"/>
                </a:solidFill>
                <a:effectLst/>
                <a:latin typeface="Arial Unicode MS"/>
              </a:rPr>
              <a:t>while (flag != </a:t>
            </a:r>
            <a:r>
              <a:rPr kumimoji="0" lang="en-US" altLang="en-US" sz="1000" b="0" i="0" u="none" strike="noStrike" cap="none" normalizeH="0" baseline="0" dirty="0" err="1">
                <a:ln>
                  <a:noFill/>
                </a:ln>
                <a:solidFill>
                  <a:schemeClr val="tx1"/>
                </a:solidFill>
                <a:effectLst/>
                <a:latin typeface="Arial Unicode MS"/>
              </a:rPr>
              <a:t>my_rank</a:t>
            </a:r>
            <a:r>
              <a:rPr kumimoji="0" lang="en-US" altLang="en-US" sz="1000" b="0" i="0" u="none" strike="noStrike" cap="none" normalizeH="0" baseline="0" dirty="0">
                <a:ln>
                  <a:noFill/>
                </a:ln>
                <a:solidFill>
                  <a:schemeClr val="tx1"/>
                </a:solidFill>
                <a:effectLst/>
                <a:latin typeface="Arial Unicode MS"/>
              </a:rPr>
              <a: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This line ensures that a thread will only proceed if the </a:t>
            </a:r>
            <a:r>
              <a:rPr kumimoji="0" lang="en-US" altLang="en-US" sz="1000" b="0" i="0" u="none" strike="noStrike" cap="none" normalizeH="0" baseline="0" dirty="0">
                <a:ln>
                  <a:noFill/>
                </a:ln>
                <a:solidFill>
                  <a:schemeClr val="tx1"/>
                </a:solidFill>
                <a:effectLst/>
                <a:latin typeface="Arial Unicode MS"/>
              </a:rPr>
              <a:t>flag</a:t>
            </a:r>
            <a:r>
              <a:rPr kumimoji="0" lang="en-US" altLang="en-US" sz="1100" b="0" i="0" u="none" strike="noStrike" cap="none" normalizeH="0" baseline="0" dirty="0">
                <a:ln>
                  <a:noFill/>
                </a:ln>
                <a:solidFill>
                  <a:schemeClr val="tx1"/>
                </a:solidFill>
                <a:effectLst/>
              </a:rPr>
              <a:t> variable matches its rank.</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If the condition is not met, the thread keeps checking the condition in a loop without doing any other work. This is the busy-waiting part.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Critical Section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000" b="0" i="0" u="none" strike="noStrike" cap="none" normalizeH="0" baseline="0" dirty="0">
                <a:ln>
                  <a:noFill/>
                </a:ln>
                <a:solidFill>
                  <a:schemeClr val="tx1"/>
                </a:solidFill>
                <a:effectLst/>
                <a:latin typeface="Arial Unicode MS"/>
              </a:rPr>
              <a:t>x = x + y;</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Once the thread passes the busy-wait loop, it enters the critical section and performs the operation </a:t>
            </a:r>
            <a:r>
              <a:rPr kumimoji="0" lang="en-US" altLang="en-US" sz="1000" b="0" i="0" u="none" strike="noStrike" cap="none" normalizeH="0" baseline="0" dirty="0">
                <a:ln>
                  <a:noFill/>
                </a:ln>
                <a:solidFill>
                  <a:schemeClr val="tx1"/>
                </a:solidFill>
                <a:effectLst/>
                <a:latin typeface="Arial Unicode MS"/>
              </a:rPr>
              <a:t>x = x + y;</a:t>
            </a:r>
            <a:r>
              <a:rPr kumimoji="0" lang="en-US" altLang="en-US" sz="1100" b="0" i="0" u="none" strike="noStrike" cap="none" normalizeH="0" baseline="0" dirty="0">
                <a:ln>
                  <a:noFill/>
                </a:ln>
                <a:solidFill>
                  <a:schemeClr val="tx1"/>
                </a:solidFill>
                <a:effectLst/>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Update Flag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000" b="0" i="0" u="none" strike="noStrike" cap="none" normalizeH="0" baseline="0" dirty="0">
                <a:ln>
                  <a:noFill/>
                </a:ln>
                <a:solidFill>
                  <a:schemeClr val="tx1"/>
                </a:solidFill>
                <a:effectLst/>
                <a:latin typeface="Arial Unicode MS"/>
              </a:rPr>
              <a:t>flag++;</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After the critical section is executed, the thread increments the </a:t>
            </a:r>
            <a:r>
              <a:rPr kumimoji="0" lang="en-US" altLang="en-US" sz="1000" b="0" i="0" u="none" strike="noStrike" cap="none" normalizeH="0" baseline="0" dirty="0">
                <a:ln>
                  <a:noFill/>
                </a:ln>
                <a:solidFill>
                  <a:schemeClr val="tx1"/>
                </a:solidFill>
                <a:effectLst/>
                <a:latin typeface="Arial Unicode MS"/>
              </a:rPr>
              <a:t>flag</a:t>
            </a:r>
            <a:r>
              <a:rPr kumimoji="0" lang="en-US" altLang="en-US" sz="1100" b="0" i="0" u="none" strike="noStrike" cap="none" normalizeH="0" baseline="0" dirty="0">
                <a:ln>
                  <a:noFill/>
                </a:ln>
                <a:solidFill>
                  <a:schemeClr val="tx1"/>
                </a:solidFill>
                <a:effectLst/>
              </a:rPr>
              <a:t> so that the next thread can enter the critical section.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131295" y="231647"/>
            <a:ext cx="829055" cy="829055"/>
          </a:xfrm>
          <a:prstGeom prst="rect">
            <a:avLst/>
          </a:prstGeom>
        </p:spPr>
      </p:pic>
      <p:grpSp>
        <p:nvGrpSpPr>
          <p:cNvPr id="3" name="object 3"/>
          <p:cNvGrpSpPr/>
          <p:nvPr/>
        </p:nvGrpSpPr>
        <p:grpSpPr>
          <a:xfrm>
            <a:off x="2051304" y="5137402"/>
            <a:ext cx="10140950" cy="1720850"/>
            <a:chOff x="2051304" y="5137402"/>
            <a:chExt cx="10140950" cy="1720850"/>
          </a:xfrm>
        </p:grpSpPr>
        <p:pic>
          <p:nvPicPr>
            <p:cNvPr id="4" name="object 4"/>
            <p:cNvPicPr/>
            <p:nvPr/>
          </p:nvPicPr>
          <p:blipFill>
            <a:blip r:embed="rId3" cstate="print"/>
            <a:stretch>
              <a:fillRect/>
            </a:stretch>
          </p:blipFill>
          <p:spPr>
            <a:xfrm>
              <a:off x="2116836" y="5303519"/>
              <a:ext cx="10075164" cy="1554478"/>
            </a:xfrm>
            <a:prstGeom prst="rect">
              <a:avLst/>
            </a:prstGeom>
          </p:spPr>
        </p:pic>
        <p:sp>
          <p:nvSpPr>
            <p:cNvPr id="5" name="object 5"/>
            <p:cNvSpPr/>
            <p:nvPr/>
          </p:nvSpPr>
          <p:spPr>
            <a:xfrm>
              <a:off x="2051304" y="5137402"/>
              <a:ext cx="10076815" cy="1661160"/>
            </a:xfrm>
            <a:custGeom>
              <a:avLst/>
              <a:gdLst/>
              <a:ahLst/>
              <a:cxnLst/>
              <a:rect l="l" t="t" r="r" b="b"/>
              <a:pathLst>
                <a:path w="10076815" h="1661159">
                  <a:moveTo>
                    <a:pt x="10076688" y="0"/>
                  </a:moveTo>
                  <a:lnTo>
                    <a:pt x="0" y="0"/>
                  </a:lnTo>
                  <a:lnTo>
                    <a:pt x="0" y="1661159"/>
                  </a:lnTo>
                  <a:lnTo>
                    <a:pt x="10076688" y="1661159"/>
                  </a:lnTo>
                  <a:lnTo>
                    <a:pt x="10076688" y="0"/>
                  </a:lnTo>
                  <a:close/>
                </a:path>
              </a:pathLst>
            </a:custGeom>
            <a:solidFill>
              <a:srgbClr val="FFFFFF"/>
            </a:solidFill>
          </p:spPr>
          <p:txBody>
            <a:bodyPr wrap="square" lIns="0" tIns="0" rIns="0" bIns="0" rtlCol="0"/>
            <a:lstStyle/>
            <a:p>
              <a:endParaRPr/>
            </a:p>
          </p:txBody>
        </p:sp>
      </p:grpSp>
      <p:grpSp>
        <p:nvGrpSpPr>
          <p:cNvPr id="6" name="object 6"/>
          <p:cNvGrpSpPr/>
          <p:nvPr/>
        </p:nvGrpSpPr>
        <p:grpSpPr>
          <a:xfrm>
            <a:off x="0" y="0"/>
            <a:ext cx="10151745" cy="1728470"/>
            <a:chOff x="0" y="0"/>
            <a:chExt cx="10151745" cy="1728470"/>
          </a:xfrm>
        </p:grpSpPr>
        <p:pic>
          <p:nvPicPr>
            <p:cNvPr id="7" name="object 7"/>
            <p:cNvPicPr/>
            <p:nvPr/>
          </p:nvPicPr>
          <p:blipFill>
            <a:blip r:embed="rId3" cstate="print"/>
            <a:stretch>
              <a:fillRect/>
            </a:stretch>
          </p:blipFill>
          <p:spPr>
            <a:xfrm>
              <a:off x="0" y="0"/>
              <a:ext cx="10075163" cy="1556003"/>
            </a:xfrm>
            <a:prstGeom prst="rect">
              <a:avLst/>
            </a:prstGeom>
          </p:spPr>
        </p:pic>
        <p:sp>
          <p:nvSpPr>
            <p:cNvPr id="8" name="object 8"/>
            <p:cNvSpPr/>
            <p:nvPr/>
          </p:nvSpPr>
          <p:spPr>
            <a:xfrm>
              <a:off x="74676" y="67056"/>
              <a:ext cx="10076815" cy="1661160"/>
            </a:xfrm>
            <a:custGeom>
              <a:avLst/>
              <a:gdLst/>
              <a:ahLst/>
              <a:cxnLst/>
              <a:rect l="l" t="t" r="r" b="b"/>
              <a:pathLst>
                <a:path w="10076815" h="1661160">
                  <a:moveTo>
                    <a:pt x="10076688" y="0"/>
                  </a:moveTo>
                  <a:lnTo>
                    <a:pt x="0" y="0"/>
                  </a:lnTo>
                  <a:lnTo>
                    <a:pt x="0" y="1661160"/>
                  </a:lnTo>
                  <a:lnTo>
                    <a:pt x="10076688" y="1661160"/>
                  </a:lnTo>
                  <a:lnTo>
                    <a:pt x="10076688" y="0"/>
                  </a:lnTo>
                  <a:close/>
                </a:path>
              </a:pathLst>
            </a:custGeom>
            <a:solidFill>
              <a:srgbClr val="FFFFFF"/>
            </a:solidFill>
          </p:spPr>
          <p:txBody>
            <a:bodyPr wrap="square" lIns="0" tIns="0" rIns="0" bIns="0" rtlCol="0"/>
            <a:lstStyle/>
            <a:p>
              <a:endParaRPr/>
            </a:p>
          </p:txBody>
        </p:sp>
      </p:grpSp>
      <p:pic>
        <p:nvPicPr>
          <p:cNvPr id="9" name="object 9"/>
          <p:cNvPicPr/>
          <p:nvPr/>
        </p:nvPicPr>
        <p:blipFill>
          <a:blip r:embed="rId4" cstate="print"/>
          <a:stretch>
            <a:fillRect/>
          </a:stretch>
        </p:blipFill>
        <p:spPr>
          <a:xfrm>
            <a:off x="230124" y="6400798"/>
            <a:ext cx="1383792" cy="457199"/>
          </a:xfrm>
          <a:prstGeom prst="rect">
            <a:avLst/>
          </a:prstGeom>
        </p:spPr>
      </p:pic>
      <p:sp>
        <p:nvSpPr>
          <p:cNvPr id="10" name="object 10"/>
          <p:cNvSpPr txBox="1">
            <a:spLocks noGrp="1"/>
          </p:cNvSpPr>
          <p:nvPr>
            <p:ph type="title"/>
          </p:nvPr>
        </p:nvSpPr>
        <p:spPr>
          <a:xfrm>
            <a:off x="774293" y="133857"/>
            <a:ext cx="9651365" cy="505267"/>
          </a:xfrm>
          <a:prstGeom prst="rect">
            <a:avLst/>
          </a:prstGeom>
        </p:spPr>
        <p:txBody>
          <a:bodyPr vert="horz" wrap="square" lIns="0" tIns="12700" rIns="0" bIns="0" rtlCol="0">
            <a:spAutoFit/>
          </a:bodyPr>
          <a:lstStyle/>
          <a:p>
            <a:pPr marL="12700">
              <a:lnSpc>
                <a:spcPct val="100000"/>
              </a:lnSpc>
              <a:spcBef>
                <a:spcPts val="100"/>
              </a:spcBef>
            </a:pPr>
            <a:r>
              <a:rPr sz="3200" b="1" dirty="0">
                <a:solidFill>
                  <a:srgbClr val="201D6F"/>
                </a:solidFill>
                <a:latin typeface="Arial"/>
                <a:cs typeface="Arial"/>
              </a:rPr>
              <a:t>Lab</a:t>
            </a:r>
            <a:r>
              <a:rPr sz="3200" b="1" spc="-40" dirty="0">
                <a:solidFill>
                  <a:srgbClr val="201D6F"/>
                </a:solidFill>
                <a:latin typeface="Arial"/>
                <a:cs typeface="Arial"/>
              </a:rPr>
              <a:t> </a:t>
            </a:r>
            <a:r>
              <a:rPr sz="3200" b="1" dirty="0">
                <a:solidFill>
                  <a:srgbClr val="201D6F"/>
                </a:solidFill>
                <a:latin typeface="Arial"/>
                <a:cs typeface="Arial"/>
              </a:rPr>
              <a:t>2:</a:t>
            </a:r>
            <a:r>
              <a:rPr sz="3200" b="1" spc="-35" dirty="0">
                <a:solidFill>
                  <a:srgbClr val="201D6F"/>
                </a:solidFill>
                <a:latin typeface="Arial"/>
                <a:cs typeface="Arial"/>
              </a:rPr>
              <a:t> </a:t>
            </a:r>
            <a:r>
              <a:rPr sz="3200" b="1" dirty="0">
                <a:solidFill>
                  <a:srgbClr val="201D6F"/>
                </a:solidFill>
                <a:latin typeface="Arial"/>
                <a:cs typeface="Arial"/>
              </a:rPr>
              <a:t>Use</a:t>
            </a:r>
            <a:r>
              <a:rPr sz="3200" b="1" spc="-25" dirty="0">
                <a:solidFill>
                  <a:srgbClr val="201D6F"/>
                </a:solidFill>
                <a:latin typeface="Arial"/>
                <a:cs typeface="Arial"/>
              </a:rPr>
              <a:t> </a:t>
            </a:r>
            <a:r>
              <a:rPr sz="3200" b="1" dirty="0">
                <a:solidFill>
                  <a:srgbClr val="201D6F"/>
                </a:solidFill>
                <a:latin typeface="Arial"/>
                <a:cs typeface="Arial"/>
              </a:rPr>
              <a:t>cluster</a:t>
            </a:r>
            <a:r>
              <a:rPr sz="3200" b="1" spc="-30" dirty="0">
                <a:solidFill>
                  <a:srgbClr val="201D6F"/>
                </a:solidFill>
                <a:latin typeface="Arial"/>
                <a:cs typeface="Arial"/>
              </a:rPr>
              <a:t> </a:t>
            </a:r>
            <a:r>
              <a:rPr sz="3200" b="1" dirty="0">
                <a:solidFill>
                  <a:srgbClr val="201D6F"/>
                </a:solidFill>
                <a:latin typeface="Arial"/>
                <a:cs typeface="Arial"/>
              </a:rPr>
              <a:t>to</a:t>
            </a:r>
            <a:r>
              <a:rPr sz="3200" b="1" spc="-30" dirty="0">
                <a:solidFill>
                  <a:srgbClr val="201D6F"/>
                </a:solidFill>
                <a:latin typeface="Arial"/>
                <a:cs typeface="Arial"/>
              </a:rPr>
              <a:t> </a:t>
            </a:r>
            <a:r>
              <a:rPr sz="3200" b="1" dirty="0">
                <a:solidFill>
                  <a:srgbClr val="201D6F"/>
                </a:solidFill>
                <a:latin typeface="Arial"/>
                <a:cs typeface="Arial"/>
              </a:rPr>
              <a:t>distribute</a:t>
            </a:r>
            <a:r>
              <a:rPr sz="3200" b="1" spc="-55" dirty="0">
                <a:solidFill>
                  <a:srgbClr val="201D6F"/>
                </a:solidFill>
                <a:latin typeface="Arial"/>
                <a:cs typeface="Arial"/>
              </a:rPr>
              <a:t> </a:t>
            </a:r>
            <a:r>
              <a:rPr sz="3200" b="1" dirty="0">
                <a:solidFill>
                  <a:srgbClr val="201D6F"/>
                </a:solidFill>
                <a:latin typeface="Arial"/>
                <a:cs typeface="Arial"/>
              </a:rPr>
              <a:t>work</a:t>
            </a:r>
            <a:r>
              <a:rPr sz="3200" b="1" spc="-30" dirty="0">
                <a:solidFill>
                  <a:srgbClr val="201D6F"/>
                </a:solidFill>
                <a:latin typeface="Arial"/>
                <a:cs typeface="Arial"/>
              </a:rPr>
              <a:t> </a:t>
            </a:r>
            <a:r>
              <a:rPr sz="3200" b="1" dirty="0">
                <a:solidFill>
                  <a:srgbClr val="201D6F"/>
                </a:solidFill>
                <a:latin typeface="Arial"/>
                <a:cs typeface="Arial"/>
              </a:rPr>
              <a:t>and</a:t>
            </a:r>
            <a:r>
              <a:rPr sz="3200" b="1" spc="-40" dirty="0">
                <a:solidFill>
                  <a:srgbClr val="201D6F"/>
                </a:solidFill>
                <a:latin typeface="Arial"/>
                <a:cs typeface="Arial"/>
              </a:rPr>
              <a:t> </a:t>
            </a:r>
            <a:r>
              <a:rPr sz="3200" b="1" dirty="0">
                <a:solidFill>
                  <a:srgbClr val="201D6F"/>
                </a:solidFill>
                <a:latin typeface="Arial"/>
                <a:cs typeface="Arial"/>
              </a:rPr>
              <a:t>do</a:t>
            </a:r>
            <a:r>
              <a:rPr sz="3200" b="1" spc="-35" dirty="0">
                <a:solidFill>
                  <a:srgbClr val="201D6F"/>
                </a:solidFill>
                <a:latin typeface="Arial"/>
                <a:cs typeface="Arial"/>
              </a:rPr>
              <a:t> </a:t>
            </a:r>
            <a:r>
              <a:rPr sz="3200" b="1" spc="-20" dirty="0">
                <a:solidFill>
                  <a:srgbClr val="201D6F"/>
                </a:solidFill>
                <a:latin typeface="Arial"/>
                <a:cs typeface="Arial"/>
              </a:rPr>
              <a:t>some</a:t>
            </a:r>
            <a:endParaRPr sz="3200" dirty="0">
              <a:latin typeface="Arial"/>
              <a:cs typeface="Arial"/>
            </a:endParaRPr>
          </a:p>
        </p:txBody>
      </p:sp>
      <p:sp>
        <p:nvSpPr>
          <p:cNvPr id="11" name="object 11"/>
          <p:cNvSpPr txBox="1"/>
          <p:nvPr/>
        </p:nvSpPr>
        <p:spPr>
          <a:xfrm>
            <a:off x="774293" y="572465"/>
            <a:ext cx="4672965" cy="514350"/>
          </a:xfrm>
          <a:prstGeom prst="rect">
            <a:avLst/>
          </a:prstGeom>
        </p:spPr>
        <p:txBody>
          <a:bodyPr vert="horz" wrap="square" lIns="0" tIns="13335" rIns="0" bIns="0" rtlCol="0">
            <a:spAutoFit/>
          </a:bodyPr>
          <a:lstStyle/>
          <a:p>
            <a:pPr marL="12700">
              <a:lnSpc>
                <a:spcPct val="100000"/>
              </a:lnSpc>
              <a:spcBef>
                <a:spcPts val="105"/>
              </a:spcBef>
            </a:pPr>
            <a:r>
              <a:rPr sz="3200" b="1" dirty="0">
                <a:solidFill>
                  <a:srgbClr val="201D6F"/>
                </a:solidFill>
                <a:latin typeface="Arial"/>
                <a:cs typeface="Arial"/>
              </a:rPr>
              <a:t>parallel</a:t>
            </a:r>
            <a:r>
              <a:rPr sz="3200" b="1" spc="-65" dirty="0">
                <a:solidFill>
                  <a:srgbClr val="201D6F"/>
                </a:solidFill>
                <a:latin typeface="Arial"/>
                <a:cs typeface="Arial"/>
              </a:rPr>
              <a:t> </a:t>
            </a:r>
            <a:r>
              <a:rPr sz="3200" b="1" dirty="0">
                <a:solidFill>
                  <a:srgbClr val="201D6F"/>
                </a:solidFill>
                <a:latin typeface="Arial"/>
                <a:cs typeface="Arial"/>
              </a:rPr>
              <a:t>data</a:t>
            </a:r>
            <a:r>
              <a:rPr sz="3200" b="1" spc="-55" dirty="0">
                <a:solidFill>
                  <a:srgbClr val="201D6F"/>
                </a:solidFill>
                <a:latin typeface="Arial"/>
                <a:cs typeface="Arial"/>
              </a:rPr>
              <a:t> </a:t>
            </a:r>
            <a:r>
              <a:rPr sz="3200" b="1" spc="-10" dirty="0">
                <a:solidFill>
                  <a:srgbClr val="201D6F"/>
                </a:solidFill>
                <a:latin typeface="Arial"/>
                <a:cs typeface="Arial"/>
              </a:rPr>
              <a:t>processing</a:t>
            </a:r>
            <a:endParaRPr sz="3200" dirty="0">
              <a:latin typeface="Arial"/>
              <a:cs typeface="Arial"/>
            </a:endParaRPr>
          </a:p>
        </p:txBody>
      </p:sp>
      <p:sp>
        <p:nvSpPr>
          <p:cNvPr id="12" name="object 12"/>
          <p:cNvSpPr txBox="1"/>
          <p:nvPr/>
        </p:nvSpPr>
        <p:spPr>
          <a:xfrm>
            <a:off x="850493" y="1322069"/>
            <a:ext cx="10462895" cy="4695190"/>
          </a:xfrm>
          <a:prstGeom prst="rect">
            <a:avLst/>
          </a:prstGeom>
        </p:spPr>
        <p:txBody>
          <a:bodyPr vert="horz" wrap="square" lIns="0" tIns="12065" rIns="0" bIns="0" rtlCol="0">
            <a:spAutoFit/>
          </a:bodyPr>
          <a:lstStyle/>
          <a:p>
            <a:pPr marL="393065" indent="-380365">
              <a:lnSpc>
                <a:spcPct val="100000"/>
              </a:lnSpc>
              <a:spcBef>
                <a:spcPts val="95"/>
              </a:spcBef>
              <a:buSzPct val="126315"/>
              <a:buChar char="•"/>
              <a:tabLst>
                <a:tab pos="393065" algn="l"/>
              </a:tabLst>
            </a:pPr>
            <a:r>
              <a:rPr sz="1900" dirty="0">
                <a:latin typeface="Arial MT"/>
                <a:cs typeface="Arial MT"/>
              </a:rPr>
              <a:t>Now</a:t>
            </a:r>
            <a:r>
              <a:rPr sz="1900" spc="-30" dirty="0">
                <a:latin typeface="Arial MT"/>
                <a:cs typeface="Arial MT"/>
              </a:rPr>
              <a:t> </a:t>
            </a:r>
            <a:r>
              <a:rPr sz="1900" dirty="0">
                <a:latin typeface="Arial MT"/>
                <a:cs typeface="Arial MT"/>
              </a:rPr>
              <a:t>that</a:t>
            </a:r>
            <a:r>
              <a:rPr sz="1900" spc="-25" dirty="0">
                <a:latin typeface="Arial MT"/>
                <a:cs typeface="Arial MT"/>
              </a:rPr>
              <a:t> </a:t>
            </a:r>
            <a:r>
              <a:rPr sz="1900" dirty="0">
                <a:latin typeface="Arial MT"/>
                <a:cs typeface="Arial MT"/>
              </a:rPr>
              <a:t>you</a:t>
            </a:r>
            <a:r>
              <a:rPr sz="1900" spc="-30" dirty="0">
                <a:latin typeface="Arial MT"/>
                <a:cs typeface="Arial MT"/>
              </a:rPr>
              <a:t> </a:t>
            </a:r>
            <a:r>
              <a:rPr sz="1900" dirty="0">
                <a:latin typeface="Arial MT"/>
                <a:cs typeface="Arial MT"/>
              </a:rPr>
              <a:t>have</a:t>
            </a:r>
            <a:r>
              <a:rPr sz="1900" spc="-25" dirty="0">
                <a:latin typeface="Arial MT"/>
                <a:cs typeface="Arial MT"/>
              </a:rPr>
              <a:t> </a:t>
            </a:r>
            <a:r>
              <a:rPr sz="1900" dirty="0">
                <a:latin typeface="Arial MT"/>
                <a:cs typeface="Arial MT"/>
              </a:rPr>
              <a:t>a</a:t>
            </a:r>
            <a:r>
              <a:rPr sz="1900" spc="-30" dirty="0">
                <a:latin typeface="Arial MT"/>
                <a:cs typeface="Arial MT"/>
              </a:rPr>
              <a:t> </a:t>
            </a:r>
            <a:r>
              <a:rPr sz="1900" dirty="0">
                <a:latin typeface="Arial MT"/>
                <a:cs typeface="Arial MT"/>
              </a:rPr>
              <a:t>group</a:t>
            </a:r>
            <a:r>
              <a:rPr sz="1900" spc="-20" dirty="0">
                <a:latin typeface="Arial MT"/>
                <a:cs typeface="Arial MT"/>
              </a:rPr>
              <a:t> </a:t>
            </a:r>
            <a:r>
              <a:rPr sz="1900" dirty="0">
                <a:latin typeface="Arial MT"/>
                <a:cs typeface="Arial MT"/>
              </a:rPr>
              <a:t>of</a:t>
            </a:r>
            <a:r>
              <a:rPr sz="1900" spc="-40" dirty="0">
                <a:latin typeface="Arial MT"/>
                <a:cs typeface="Arial MT"/>
              </a:rPr>
              <a:t> </a:t>
            </a:r>
            <a:r>
              <a:rPr sz="1900" dirty="0">
                <a:latin typeface="Arial MT"/>
                <a:cs typeface="Arial MT"/>
              </a:rPr>
              <a:t>nodes</a:t>
            </a:r>
            <a:r>
              <a:rPr sz="1900" spc="-20" dirty="0">
                <a:latin typeface="Arial MT"/>
                <a:cs typeface="Arial MT"/>
              </a:rPr>
              <a:t> </a:t>
            </a:r>
            <a:r>
              <a:rPr sz="1900" dirty="0">
                <a:latin typeface="Arial MT"/>
                <a:cs typeface="Arial MT"/>
              </a:rPr>
              <a:t>managed</a:t>
            </a:r>
            <a:r>
              <a:rPr sz="1900" spc="-10" dirty="0">
                <a:latin typeface="Arial MT"/>
                <a:cs typeface="Arial MT"/>
              </a:rPr>
              <a:t> </a:t>
            </a:r>
            <a:r>
              <a:rPr sz="1900" dirty="0">
                <a:latin typeface="Arial MT"/>
                <a:cs typeface="Arial MT"/>
              </a:rPr>
              <a:t>as</a:t>
            </a:r>
            <a:r>
              <a:rPr sz="1900" spc="-30" dirty="0">
                <a:latin typeface="Arial MT"/>
                <a:cs typeface="Arial MT"/>
              </a:rPr>
              <a:t> </a:t>
            </a:r>
            <a:r>
              <a:rPr sz="1900" dirty="0">
                <a:latin typeface="Arial MT"/>
                <a:cs typeface="Arial MT"/>
              </a:rPr>
              <a:t>a</a:t>
            </a:r>
            <a:r>
              <a:rPr sz="1900" spc="-40" dirty="0">
                <a:latin typeface="Arial MT"/>
                <a:cs typeface="Arial MT"/>
              </a:rPr>
              <a:t> </a:t>
            </a:r>
            <a:r>
              <a:rPr sz="1900" spc="-10" dirty="0">
                <a:latin typeface="Arial MT"/>
                <a:cs typeface="Arial MT"/>
              </a:rPr>
              <a:t>cluster</a:t>
            </a:r>
            <a:endParaRPr sz="1900" dirty="0">
              <a:latin typeface="Arial MT"/>
              <a:cs typeface="Arial MT"/>
            </a:endParaRPr>
          </a:p>
          <a:p>
            <a:pPr marL="850265" lvl="1" indent="-368300">
              <a:lnSpc>
                <a:spcPct val="100000"/>
              </a:lnSpc>
              <a:spcBef>
                <a:spcPts val="595"/>
              </a:spcBef>
              <a:buSzPct val="129411"/>
              <a:buChar char="•"/>
              <a:tabLst>
                <a:tab pos="850265" algn="l"/>
              </a:tabLst>
            </a:pPr>
            <a:r>
              <a:rPr sz="1700" dirty="0">
                <a:latin typeface="Arial MT"/>
                <a:cs typeface="Arial MT"/>
              </a:rPr>
              <a:t>Create</a:t>
            </a:r>
            <a:r>
              <a:rPr sz="1700" spc="-45" dirty="0">
                <a:latin typeface="Arial MT"/>
                <a:cs typeface="Arial MT"/>
              </a:rPr>
              <a:t> </a:t>
            </a:r>
            <a:r>
              <a:rPr sz="1700" dirty="0">
                <a:latin typeface="Arial MT"/>
                <a:cs typeface="Arial MT"/>
              </a:rPr>
              <a:t>a</a:t>
            </a:r>
            <a:r>
              <a:rPr sz="1700" spc="-55" dirty="0">
                <a:latin typeface="Arial MT"/>
                <a:cs typeface="Arial MT"/>
              </a:rPr>
              <a:t> </a:t>
            </a:r>
            <a:r>
              <a:rPr sz="1700" dirty="0">
                <a:latin typeface="Arial MT"/>
                <a:cs typeface="Arial MT"/>
              </a:rPr>
              <a:t>distributed</a:t>
            </a:r>
            <a:r>
              <a:rPr sz="1700" spc="-50" dirty="0">
                <a:latin typeface="Arial MT"/>
                <a:cs typeface="Arial MT"/>
              </a:rPr>
              <a:t> </a:t>
            </a:r>
            <a:r>
              <a:rPr sz="1700" dirty="0">
                <a:latin typeface="Arial MT"/>
                <a:cs typeface="Arial MT"/>
              </a:rPr>
              <a:t>data</a:t>
            </a:r>
            <a:r>
              <a:rPr sz="1700" spc="-40" dirty="0">
                <a:latin typeface="Arial MT"/>
                <a:cs typeface="Arial MT"/>
              </a:rPr>
              <a:t> </a:t>
            </a:r>
            <a:r>
              <a:rPr sz="1700" dirty="0">
                <a:latin typeface="Arial MT"/>
                <a:cs typeface="Arial MT"/>
              </a:rPr>
              <a:t>processing</a:t>
            </a:r>
            <a:r>
              <a:rPr sz="1700" spc="-50" dirty="0">
                <a:latin typeface="Arial MT"/>
                <a:cs typeface="Arial MT"/>
              </a:rPr>
              <a:t> </a:t>
            </a:r>
            <a:r>
              <a:rPr sz="1700" spc="-10" dirty="0">
                <a:latin typeface="Arial MT"/>
                <a:cs typeface="Arial MT"/>
              </a:rPr>
              <a:t>capability.</a:t>
            </a:r>
            <a:endParaRPr sz="1700" dirty="0">
              <a:latin typeface="Arial MT"/>
              <a:cs typeface="Arial MT"/>
            </a:endParaRPr>
          </a:p>
          <a:p>
            <a:pPr marL="850265" lvl="1" indent="-368300">
              <a:lnSpc>
                <a:spcPts val="1835"/>
              </a:lnSpc>
              <a:spcBef>
                <a:spcPts val="600"/>
              </a:spcBef>
              <a:buSzPct val="129411"/>
              <a:buChar char="•"/>
              <a:tabLst>
                <a:tab pos="850265" algn="l"/>
              </a:tabLst>
            </a:pPr>
            <a:r>
              <a:rPr sz="1700" dirty="0">
                <a:latin typeface="Arial MT"/>
                <a:cs typeface="Arial MT"/>
              </a:rPr>
              <a:t>Master</a:t>
            </a:r>
            <a:r>
              <a:rPr sz="1700" spc="-40" dirty="0">
                <a:latin typeface="Arial MT"/>
                <a:cs typeface="Arial MT"/>
              </a:rPr>
              <a:t> </a:t>
            </a:r>
            <a:r>
              <a:rPr sz="1700" dirty="0">
                <a:latin typeface="Arial MT"/>
                <a:cs typeface="Arial MT"/>
              </a:rPr>
              <a:t>node</a:t>
            </a:r>
            <a:r>
              <a:rPr sz="1700" spc="-30" dirty="0">
                <a:latin typeface="Arial MT"/>
                <a:cs typeface="Arial MT"/>
              </a:rPr>
              <a:t> </a:t>
            </a:r>
            <a:r>
              <a:rPr sz="1700" dirty="0">
                <a:latin typeface="Arial MT"/>
                <a:cs typeface="Arial MT"/>
              </a:rPr>
              <a:t>takes</a:t>
            </a:r>
            <a:r>
              <a:rPr sz="1700" spc="-30" dirty="0">
                <a:latin typeface="Arial MT"/>
                <a:cs typeface="Arial MT"/>
              </a:rPr>
              <a:t> </a:t>
            </a:r>
            <a:r>
              <a:rPr sz="1700" dirty="0">
                <a:latin typeface="Arial MT"/>
                <a:cs typeface="Arial MT"/>
              </a:rPr>
              <a:t>a</a:t>
            </a:r>
            <a:r>
              <a:rPr sz="1700" spc="-30" dirty="0">
                <a:latin typeface="Arial MT"/>
                <a:cs typeface="Arial MT"/>
              </a:rPr>
              <a:t> </a:t>
            </a:r>
            <a:r>
              <a:rPr sz="1700" dirty="0">
                <a:latin typeface="Arial MT"/>
                <a:cs typeface="Arial MT"/>
              </a:rPr>
              <a:t>dataset</a:t>
            </a:r>
            <a:r>
              <a:rPr sz="1700" spc="-25" dirty="0">
                <a:latin typeface="Arial MT"/>
                <a:cs typeface="Arial MT"/>
              </a:rPr>
              <a:t> </a:t>
            </a:r>
            <a:r>
              <a:rPr sz="1700" dirty="0">
                <a:latin typeface="Arial MT"/>
                <a:cs typeface="Arial MT"/>
              </a:rPr>
              <a:t>and</a:t>
            </a:r>
            <a:r>
              <a:rPr sz="1700" spc="-30" dirty="0">
                <a:latin typeface="Arial MT"/>
                <a:cs typeface="Arial MT"/>
              </a:rPr>
              <a:t> </a:t>
            </a:r>
            <a:r>
              <a:rPr sz="1700" dirty="0">
                <a:latin typeface="Arial MT"/>
                <a:cs typeface="Arial MT"/>
              </a:rPr>
              <a:t>distributes</a:t>
            </a:r>
            <a:r>
              <a:rPr sz="1700" spc="-40" dirty="0">
                <a:latin typeface="Arial MT"/>
                <a:cs typeface="Arial MT"/>
              </a:rPr>
              <a:t> </a:t>
            </a:r>
            <a:r>
              <a:rPr sz="1700" dirty="0">
                <a:latin typeface="Arial MT"/>
                <a:cs typeface="Arial MT"/>
              </a:rPr>
              <a:t>/</a:t>
            </a:r>
            <a:r>
              <a:rPr sz="1700" spc="-35" dirty="0">
                <a:latin typeface="Arial MT"/>
                <a:cs typeface="Arial MT"/>
              </a:rPr>
              <a:t> </a:t>
            </a:r>
            <a:r>
              <a:rPr sz="1700" dirty="0">
                <a:latin typeface="Arial MT"/>
                <a:cs typeface="Arial MT"/>
              </a:rPr>
              <a:t>partitions</a:t>
            </a:r>
            <a:r>
              <a:rPr sz="1700" spc="-30" dirty="0">
                <a:latin typeface="Arial MT"/>
                <a:cs typeface="Arial MT"/>
              </a:rPr>
              <a:t> </a:t>
            </a:r>
            <a:r>
              <a:rPr sz="1700" dirty="0">
                <a:latin typeface="Arial MT"/>
                <a:cs typeface="Arial MT"/>
              </a:rPr>
              <a:t>the</a:t>
            </a:r>
            <a:r>
              <a:rPr sz="1700" spc="-30" dirty="0">
                <a:latin typeface="Arial MT"/>
                <a:cs typeface="Arial MT"/>
              </a:rPr>
              <a:t> </a:t>
            </a:r>
            <a:r>
              <a:rPr sz="1700" dirty="0">
                <a:latin typeface="Arial MT"/>
                <a:cs typeface="Arial MT"/>
              </a:rPr>
              <a:t>data</a:t>
            </a:r>
            <a:r>
              <a:rPr sz="1700" spc="-25" dirty="0">
                <a:latin typeface="Arial MT"/>
                <a:cs typeface="Arial MT"/>
              </a:rPr>
              <a:t> </a:t>
            </a:r>
            <a:r>
              <a:rPr sz="1700" dirty="0">
                <a:latin typeface="Arial MT"/>
                <a:cs typeface="Arial MT"/>
              </a:rPr>
              <a:t>on</a:t>
            </a:r>
            <a:r>
              <a:rPr sz="1700" spc="-30" dirty="0">
                <a:latin typeface="Arial MT"/>
                <a:cs typeface="Arial MT"/>
              </a:rPr>
              <a:t> </a:t>
            </a:r>
            <a:r>
              <a:rPr sz="1700" dirty="0">
                <a:latin typeface="Arial MT"/>
                <a:cs typeface="Arial MT"/>
              </a:rPr>
              <a:t>multiple</a:t>
            </a:r>
            <a:r>
              <a:rPr sz="1700" spc="-55" dirty="0">
                <a:latin typeface="Arial MT"/>
                <a:cs typeface="Arial MT"/>
              </a:rPr>
              <a:t> </a:t>
            </a:r>
            <a:r>
              <a:rPr sz="1700" dirty="0">
                <a:latin typeface="Arial MT"/>
                <a:cs typeface="Arial MT"/>
              </a:rPr>
              <a:t>active</a:t>
            </a:r>
            <a:r>
              <a:rPr sz="1700" spc="-40" dirty="0">
                <a:latin typeface="Arial MT"/>
                <a:cs typeface="Arial MT"/>
              </a:rPr>
              <a:t> </a:t>
            </a:r>
            <a:r>
              <a:rPr sz="1700" dirty="0">
                <a:latin typeface="Arial MT"/>
                <a:cs typeface="Arial MT"/>
              </a:rPr>
              <a:t>slaves</a:t>
            </a:r>
            <a:r>
              <a:rPr sz="1700" spc="-35" dirty="0">
                <a:latin typeface="Arial MT"/>
                <a:cs typeface="Arial MT"/>
              </a:rPr>
              <a:t> </a:t>
            </a:r>
            <a:r>
              <a:rPr sz="1700" dirty="0">
                <a:latin typeface="Arial MT"/>
                <a:cs typeface="Arial MT"/>
              </a:rPr>
              <a:t>that</a:t>
            </a:r>
            <a:r>
              <a:rPr sz="1700" spc="-25" dirty="0">
                <a:latin typeface="Arial MT"/>
                <a:cs typeface="Arial MT"/>
              </a:rPr>
              <a:t> </a:t>
            </a:r>
            <a:r>
              <a:rPr sz="1700" spc="-20" dirty="0">
                <a:latin typeface="Arial MT"/>
                <a:cs typeface="Arial MT"/>
              </a:rPr>
              <a:t>have</a:t>
            </a:r>
            <a:endParaRPr sz="1700" dirty="0">
              <a:latin typeface="Arial MT"/>
              <a:cs typeface="Arial MT"/>
            </a:endParaRPr>
          </a:p>
          <a:p>
            <a:pPr marL="850900">
              <a:lnSpc>
                <a:spcPts val="1835"/>
              </a:lnSpc>
            </a:pPr>
            <a:r>
              <a:rPr sz="1700" dirty="0">
                <a:latin typeface="Arial MT"/>
                <a:cs typeface="Arial MT"/>
              </a:rPr>
              <a:t>enough</a:t>
            </a:r>
            <a:r>
              <a:rPr sz="1700" spc="-75" dirty="0">
                <a:latin typeface="Arial MT"/>
                <a:cs typeface="Arial MT"/>
              </a:rPr>
              <a:t> </a:t>
            </a:r>
            <a:r>
              <a:rPr sz="1700" spc="-10" dirty="0">
                <a:latin typeface="Arial MT"/>
                <a:cs typeface="Arial MT"/>
              </a:rPr>
              <a:t>resources.</a:t>
            </a:r>
            <a:endParaRPr sz="1700" dirty="0">
              <a:latin typeface="Arial MT"/>
              <a:cs typeface="Arial MT"/>
            </a:endParaRPr>
          </a:p>
          <a:p>
            <a:pPr marL="850900" marR="384810" lvl="1" indent="-368935">
              <a:lnSpc>
                <a:spcPts val="1630"/>
              </a:lnSpc>
              <a:spcBef>
                <a:spcPts val="985"/>
              </a:spcBef>
              <a:buSzPct val="129411"/>
              <a:buChar char="•"/>
              <a:tabLst>
                <a:tab pos="850900" algn="l"/>
              </a:tabLst>
            </a:pPr>
            <a:r>
              <a:rPr sz="1700" dirty="0">
                <a:latin typeface="Arial MT"/>
                <a:cs typeface="Arial MT"/>
              </a:rPr>
              <a:t>Slaves</a:t>
            </a:r>
            <a:r>
              <a:rPr sz="1700" spc="-25" dirty="0">
                <a:latin typeface="Arial MT"/>
                <a:cs typeface="Arial MT"/>
              </a:rPr>
              <a:t> </a:t>
            </a:r>
            <a:r>
              <a:rPr sz="1700" dirty="0">
                <a:latin typeface="Arial MT"/>
                <a:cs typeface="Arial MT"/>
              </a:rPr>
              <a:t>process</a:t>
            </a:r>
            <a:r>
              <a:rPr sz="1700" spc="-25" dirty="0">
                <a:latin typeface="Arial MT"/>
                <a:cs typeface="Arial MT"/>
              </a:rPr>
              <a:t> </a:t>
            </a:r>
            <a:r>
              <a:rPr sz="1700" dirty="0">
                <a:latin typeface="Arial MT"/>
                <a:cs typeface="Arial MT"/>
              </a:rPr>
              <a:t>the</a:t>
            </a:r>
            <a:r>
              <a:rPr sz="1700" spc="-10" dirty="0">
                <a:latin typeface="Arial MT"/>
                <a:cs typeface="Arial MT"/>
              </a:rPr>
              <a:t> </a:t>
            </a:r>
            <a:r>
              <a:rPr sz="1700" dirty="0">
                <a:latin typeface="Arial MT"/>
                <a:cs typeface="Arial MT"/>
              </a:rPr>
              <a:t>data</a:t>
            </a:r>
            <a:r>
              <a:rPr sz="1700" spc="-20" dirty="0">
                <a:latin typeface="Arial MT"/>
                <a:cs typeface="Arial MT"/>
              </a:rPr>
              <a:t> </a:t>
            </a:r>
            <a:r>
              <a:rPr sz="1700" dirty="0">
                <a:latin typeface="Arial MT"/>
                <a:cs typeface="Arial MT"/>
              </a:rPr>
              <a:t>and</a:t>
            </a:r>
            <a:r>
              <a:rPr sz="1700" spc="-20" dirty="0">
                <a:latin typeface="Arial MT"/>
                <a:cs typeface="Arial MT"/>
              </a:rPr>
              <a:t> </a:t>
            </a:r>
            <a:r>
              <a:rPr sz="1700" dirty="0">
                <a:latin typeface="Arial MT"/>
                <a:cs typeface="Arial MT"/>
              </a:rPr>
              <a:t>send</a:t>
            </a:r>
            <a:r>
              <a:rPr sz="1700" spc="-20" dirty="0">
                <a:latin typeface="Arial MT"/>
                <a:cs typeface="Arial MT"/>
              </a:rPr>
              <a:t> </a:t>
            </a:r>
            <a:r>
              <a:rPr sz="1700" dirty="0">
                <a:latin typeface="Arial MT"/>
                <a:cs typeface="Arial MT"/>
              </a:rPr>
              <a:t>results</a:t>
            </a:r>
            <a:r>
              <a:rPr sz="1700" spc="-20" dirty="0">
                <a:latin typeface="Arial MT"/>
                <a:cs typeface="Arial MT"/>
              </a:rPr>
              <a:t> </a:t>
            </a:r>
            <a:r>
              <a:rPr sz="1700" dirty="0">
                <a:latin typeface="Arial MT"/>
                <a:cs typeface="Arial MT"/>
              </a:rPr>
              <a:t>back</a:t>
            </a:r>
            <a:r>
              <a:rPr sz="1700" spc="-30" dirty="0">
                <a:latin typeface="Arial MT"/>
                <a:cs typeface="Arial MT"/>
              </a:rPr>
              <a:t> </a:t>
            </a:r>
            <a:r>
              <a:rPr sz="1700" dirty="0">
                <a:latin typeface="Arial MT"/>
                <a:cs typeface="Arial MT"/>
              </a:rPr>
              <a:t>to</a:t>
            </a:r>
            <a:r>
              <a:rPr sz="1700" spc="-20" dirty="0">
                <a:latin typeface="Arial MT"/>
                <a:cs typeface="Arial MT"/>
              </a:rPr>
              <a:t> </a:t>
            </a:r>
            <a:r>
              <a:rPr sz="1700" dirty="0">
                <a:latin typeface="Arial MT"/>
                <a:cs typeface="Arial MT"/>
              </a:rPr>
              <a:t>Master.</a:t>
            </a:r>
            <a:r>
              <a:rPr sz="1700" spc="-15" dirty="0">
                <a:latin typeface="Arial MT"/>
                <a:cs typeface="Arial MT"/>
              </a:rPr>
              <a:t> </a:t>
            </a:r>
            <a:r>
              <a:rPr sz="1700" dirty="0">
                <a:latin typeface="Arial MT"/>
                <a:cs typeface="Arial MT"/>
              </a:rPr>
              <a:t>Master</a:t>
            </a:r>
            <a:r>
              <a:rPr sz="1700" spc="-25" dirty="0">
                <a:latin typeface="Arial MT"/>
                <a:cs typeface="Arial MT"/>
              </a:rPr>
              <a:t> </a:t>
            </a:r>
            <a:r>
              <a:rPr sz="1700" dirty="0">
                <a:latin typeface="Arial MT"/>
                <a:cs typeface="Arial MT"/>
              </a:rPr>
              <a:t>merges</a:t>
            </a:r>
            <a:r>
              <a:rPr sz="1700" spc="-30" dirty="0">
                <a:latin typeface="Arial MT"/>
                <a:cs typeface="Arial MT"/>
              </a:rPr>
              <a:t> </a:t>
            </a:r>
            <a:r>
              <a:rPr sz="1700" dirty="0">
                <a:latin typeface="Arial MT"/>
                <a:cs typeface="Arial MT"/>
              </a:rPr>
              <a:t>/</a:t>
            </a:r>
            <a:r>
              <a:rPr sz="1700" spc="-15" dirty="0">
                <a:latin typeface="Arial MT"/>
                <a:cs typeface="Arial MT"/>
              </a:rPr>
              <a:t> </a:t>
            </a:r>
            <a:r>
              <a:rPr sz="1700" dirty="0">
                <a:latin typeface="Arial MT"/>
                <a:cs typeface="Arial MT"/>
              </a:rPr>
              <a:t>reduces</a:t>
            </a:r>
            <a:r>
              <a:rPr sz="1700" spc="-35" dirty="0">
                <a:latin typeface="Arial MT"/>
                <a:cs typeface="Arial MT"/>
              </a:rPr>
              <a:t> </a:t>
            </a:r>
            <a:r>
              <a:rPr sz="1700" dirty="0">
                <a:latin typeface="Arial MT"/>
                <a:cs typeface="Arial MT"/>
              </a:rPr>
              <a:t>the</a:t>
            </a:r>
            <a:r>
              <a:rPr sz="1700" spc="-5" dirty="0">
                <a:latin typeface="Arial MT"/>
                <a:cs typeface="Arial MT"/>
              </a:rPr>
              <a:t> </a:t>
            </a:r>
            <a:r>
              <a:rPr sz="1700" dirty="0">
                <a:latin typeface="Arial MT"/>
                <a:cs typeface="Arial MT"/>
              </a:rPr>
              <a:t>data</a:t>
            </a:r>
            <a:r>
              <a:rPr sz="1700" spc="-15" dirty="0">
                <a:latin typeface="Arial MT"/>
                <a:cs typeface="Arial MT"/>
              </a:rPr>
              <a:t> </a:t>
            </a:r>
            <a:r>
              <a:rPr sz="1700" spc="-25" dirty="0">
                <a:latin typeface="Arial MT"/>
                <a:cs typeface="Arial MT"/>
              </a:rPr>
              <a:t>and </a:t>
            </a:r>
            <a:r>
              <a:rPr sz="1700" dirty="0">
                <a:latin typeface="Arial MT"/>
                <a:cs typeface="Arial MT"/>
              </a:rPr>
              <a:t>reports</a:t>
            </a:r>
            <a:r>
              <a:rPr sz="1700" spc="-25" dirty="0">
                <a:latin typeface="Arial MT"/>
                <a:cs typeface="Arial MT"/>
              </a:rPr>
              <a:t> </a:t>
            </a:r>
            <a:r>
              <a:rPr sz="1700" dirty="0">
                <a:latin typeface="Arial MT"/>
                <a:cs typeface="Arial MT"/>
              </a:rPr>
              <a:t>back</a:t>
            </a:r>
            <a:r>
              <a:rPr sz="1700" spc="-20" dirty="0">
                <a:latin typeface="Arial MT"/>
                <a:cs typeface="Arial MT"/>
              </a:rPr>
              <a:t> </a:t>
            </a:r>
            <a:r>
              <a:rPr sz="1700" dirty="0">
                <a:latin typeface="Arial MT"/>
                <a:cs typeface="Arial MT"/>
              </a:rPr>
              <a:t>to</a:t>
            </a:r>
            <a:r>
              <a:rPr sz="1700" spc="-25" dirty="0">
                <a:latin typeface="Arial MT"/>
                <a:cs typeface="Arial MT"/>
              </a:rPr>
              <a:t> </a:t>
            </a:r>
            <a:r>
              <a:rPr sz="1700" dirty="0">
                <a:latin typeface="Arial MT"/>
                <a:cs typeface="Arial MT"/>
              </a:rPr>
              <a:t>the</a:t>
            </a:r>
            <a:r>
              <a:rPr sz="1700" spc="-10" dirty="0">
                <a:latin typeface="Arial MT"/>
                <a:cs typeface="Arial MT"/>
              </a:rPr>
              <a:t> user.</a:t>
            </a:r>
            <a:endParaRPr sz="1700" dirty="0">
              <a:latin typeface="Arial MT"/>
              <a:cs typeface="Arial MT"/>
            </a:endParaRPr>
          </a:p>
          <a:p>
            <a:pPr marL="850265" lvl="1" indent="-368300">
              <a:lnSpc>
                <a:spcPct val="100000"/>
              </a:lnSpc>
              <a:spcBef>
                <a:spcPts val="605"/>
              </a:spcBef>
              <a:buSzPct val="129411"/>
              <a:buChar char="•"/>
              <a:tabLst>
                <a:tab pos="850265" algn="l"/>
              </a:tabLst>
            </a:pPr>
            <a:r>
              <a:rPr sz="1700" dirty="0">
                <a:latin typeface="Arial MT"/>
                <a:cs typeface="Arial MT"/>
              </a:rPr>
              <a:t>Use</a:t>
            </a:r>
            <a:r>
              <a:rPr sz="1700" spc="-40" dirty="0">
                <a:latin typeface="Arial MT"/>
                <a:cs typeface="Arial MT"/>
              </a:rPr>
              <a:t> </a:t>
            </a:r>
            <a:r>
              <a:rPr sz="1700" dirty="0">
                <a:latin typeface="Arial MT"/>
                <a:cs typeface="Arial MT"/>
              </a:rPr>
              <a:t>blocking</a:t>
            </a:r>
            <a:r>
              <a:rPr sz="1700" spc="-50" dirty="0">
                <a:latin typeface="Arial MT"/>
                <a:cs typeface="Arial MT"/>
              </a:rPr>
              <a:t> </a:t>
            </a:r>
            <a:r>
              <a:rPr sz="1700" dirty="0">
                <a:latin typeface="Arial MT"/>
                <a:cs typeface="Arial MT"/>
              </a:rPr>
              <a:t>vs</a:t>
            </a:r>
            <a:r>
              <a:rPr sz="1700" spc="-35" dirty="0">
                <a:latin typeface="Arial MT"/>
                <a:cs typeface="Arial MT"/>
              </a:rPr>
              <a:t> </a:t>
            </a:r>
            <a:r>
              <a:rPr sz="1700" spc="-10" dirty="0">
                <a:latin typeface="Arial MT"/>
                <a:cs typeface="Arial MT"/>
              </a:rPr>
              <a:t>non-</a:t>
            </a:r>
            <a:r>
              <a:rPr sz="1700" dirty="0">
                <a:latin typeface="Arial MT"/>
                <a:cs typeface="Arial MT"/>
              </a:rPr>
              <a:t>blocking</a:t>
            </a:r>
            <a:r>
              <a:rPr sz="1700" spc="-35" dirty="0">
                <a:latin typeface="Arial MT"/>
                <a:cs typeface="Arial MT"/>
              </a:rPr>
              <a:t> </a:t>
            </a:r>
            <a:r>
              <a:rPr sz="1700" dirty="0">
                <a:latin typeface="Arial MT"/>
                <a:cs typeface="Arial MT"/>
              </a:rPr>
              <a:t>messages</a:t>
            </a:r>
            <a:r>
              <a:rPr sz="1700" spc="-25" dirty="0">
                <a:latin typeface="Arial MT"/>
                <a:cs typeface="Arial MT"/>
              </a:rPr>
              <a:t> </a:t>
            </a:r>
            <a:r>
              <a:rPr sz="1700" dirty="0">
                <a:latin typeface="Arial MT"/>
                <a:cs typeface="Arial MT"/>
              </a:rPr>
              <a:t>in</a:t>
            </a:r>
            <a:r>
              <a:rPr sz="1700" spc="-30" dirty="0">
                <a:latin typeface="Arial MT"/>
                <a:cs typeface="Arial MT"/>
              </a:rPr>
              <a:t> </a:t>
            </a:r>
            <a:r>
              <a:rPr sz="1700" spc="-10" dirty="0">
                <a:latin typeface="Arial MT"/>
                <a:cs typeface="Arial MT"/>
              </a:rPr>
              <a:t>OpenMPI.</a:t>
            </a:r>
            <a:endParaRPr sz="1700" dirty="0">
              <a:latin typeface="Arial MT"/>
              <a:cs typeface="Arial MT"/>
            </a:endParaRPr>
          </a:p>
          <a:p>
            <a:pPr marL="850265" lvl="1" indent="-368300">
              <a:lnSpc>
                <a:spcPct val="100000"/>
              </a:lnSpc>
              <a:spcBef>
                <a:spcPts val="600"/>
              </a:spcBef>
              <a:buSzPct val="129411"/>
              <a:buChar char="•"/>
              <a:tabLst>
                <a:tab pos="850265" algn="l"/>
              </a:tabLst>
            </a:pPr>
            <a:r>
              <a:rPr sz="1700" dirty="0">
                <a:latin typeface="Arial MT"/>
                <a:cs typeface="Arial MT"/>
              </a:rPr>
              <a:t>Status</a:t>
            </a:r>
            <a:r>
              <a:rPr sz="1700" spc="-10" dirty="0">
                <a:latin typeface="Arial MT"/>
                <a:cs typeface="Arial MT"/>
              </a:rPr>
              <a:t> </a:t>
            </a:r>
            <a:r>
              <a:rPr sz="1700" dirty="0">
                <a:latin typeface="Arial MT"/>
                <a:cs typeface="Arial MT"/>
              </a:rPr>
              <a:t>of</a:t>
            </a:r>
            <a:r>
              <a:rPr sz="1700" spc="-30" dirty="0">
                <a:latin typeface="Arial MT"/>
                <a:cs typeface="Arial MT"/>
              </a:rPr>
              <a:t> </a:t>
            </a:r>
            <a:r>
              <a:rPr sz="1700" dirty="0">
                <a:latin typeface="Arial MT"/>
                <a:cs typeface="Arial MT"/>
              </a:rPr>
              <a:t>the</a:t>
            </a:r>
            <a:r>
              <a:rPr sz="1700" spc="-10" dirty="0">
                <a:latin typeface="Arial MT"/>
                <a:cs typeface="Arial MT"/>
              </a:rPr>
              <a:t> </a:t>
            </a:r>
            <a:r>
              <a:rPr sz="1700" dirty="0">
                <a:latin typeface="Arial MT"/>
                <a:cs typeface="Arial MT"/>
              </a:rPr>
              <a:t>work</a:t>
            </a:r>
            <a:r>
              <a:rPr sz="1700" spc="-30" dirty="0">
                <a:latin typeface="Arial MT"/>
                <a:cs typeface="Arial MT"/>
              </a:rPr>
              <a:t> </a:t>
            </a:r>
            <a:r>
              <a:rPr sz="1700" dirty="0">
                <a:latin typeface="Arial MT"/>
                <a:cs typeface="Arial MT"/>
              </a:rPr>
              <a:t>at</a:t>
            </a:r>
            <a:r>
              <a:rPr sz="1700" spc="-30" dirty="0">
                <a:latin typeface="Arial MT"/>
                <a:cs typeface="Arial MT"/>
              </a:rPr>
              <a:t> </a:t>
            </a:r>
            <a:r>
              <a:rPr sz="1700" dirty="0">
                <a:latin typeface="Arial MT"/>
                <a:cs typeface="Arial MT"/>
              </a:rPr>
              <a:t>slaves</a:t>
            </a:r>
            <a:r>
              <a:rPr sz="1700" spc="-30" dirty="0">
                <a:latin typeface="Arial MT"/>
                <a:cs typeface="Arial MT"/>
              </a:rPr>
              <a:t> </a:t>
            </a:r>
            <a:r>
              <a:rPr sz="1700" dirty="0">
                <a:latin typeface="Arial MT"/>
                <a:cs typeface="Arial MT"/>
              </a:rPr>
              <a:t>is</a:t>
            </a:r>
            <a:r>
              <a:rPr sz="1700" spc="-25" dirty="0">
                <a:latin typeface="Arial MT"/>
                <a:cs typeface="Arial MT"/>
              </a:rPr>
              <a:t> </a:t>
            </a:r>
            <a:r>
              <a:rPr sz="1700" dirty="0">
                <a:latin typeface="Arial MT"/>
                <a:cs typeface="Arial MT"/>
              </a:rPr>
              <a:t>reported</a:t>
            </a:r>
            <a:r>
              <a:rPr sz="1700" spc="-15" dirty="0">
                <a:latin typeface="Arial MT"/>
                <a:cs typeface="Arial MT"/>
              </a:rPr>
              <a:t> </a:t>
            </a:r>
            <a:r>
              <a:rPr sz="1700" dirty="0">
                <a:latin typeface="Arial MT"/>
                <a:cs typeface="Arial MT"/>
              </a:rPr>
              <a:t>back</a:t>
            </a:r>
            <a:r>
              <a:rPr sz="1700" spc="-30" dirty="0">
                <a:latin typeface="Arial MT"/>
                <a:cs typeface="Arial MT"/>
              </a:rPr>
              <a:t> </a:t>
            </a:r>
            <a:r>
              <a:rPr sz="1700" dirty="0">
                <a:latin typeface="Arial MT"/>
                <a:cs typeface="Arial MT"/>
              </a:rPr>
              <a:t>to</a:t>
            </a:r>
            <a:r>
              <a:rPr sz="1700" spc="-25" dirty="0">
                <a:latin typeface="Arial MT"/>
                <a:cs typeface="Arial MT"/>
              </a:rPr>
              <a:t> </a:t>
            </a:r>
            <a:r>
              <a:rPr sz="1700" dirty="0">
                <a:latin typeface="Arial MT"/>
                <a:cs typeface="Arial MT"/>
              </a:rPr>
              <a:t>the</a:t>
            </a:r>
            <a:r>
              <a:rPr sz="1700" spc="-10" dirty="0">
                <a:latin typeface="Arial MT"/>
                <a:cs typeface="Arial MT"/>
              </a:rPr>
              <a:t> </a:t>
            </a:r>
            <a:r>
              <a:rPr sz="1700" dirty="0">
                <a:latin typeface="Arial MT"/>
                <a:cs typeface="Arial MT"/>
              </a:rPr>
              <a:t>master</a:t>
            </a:r>
            <a:r>
              <a:rPr sz="1700" spc="-25" dirty="0">
                <a:latin typeface="Arial MT"/>
                <a:cs typeface="Arial MT"/>
              </a:rPr>
              <a:t> </a:t>
            </a:r>
            <a:r>
              <a:rPr sz="1700" dirty="0">
                <a:latin typeface="Arial MT"/>
                <a:cs typeface="Arial MT"/>
              </a:rPr>
              <a:t>as</a:t>
            </a:r>
            <a:r>
              <a:rPr sz="1700" spc="-35" dirty="0">
                <a:latin typeface="Arial MT"/>
                <a:cs typeface="Arial MT"/>
              </a:rPr>
              <a:t> </a:t>
            </a:r>
            <a:r>
              <a:rPr sz="1700" dirty="0">
                <a:latin typeface="Arial MT"/>
                <a:cs typeface="Arial MT"/>
              </a:rPr>
              <a:t>work</a:t>
            </a:r>
            <a:r>
              <a:rPr sz="1700" spc="-15" dirty="0">
                <a:latin typeface="Arial MT"/>
                <a:cs typeface="Arial MT"/>
              </a:rPr>
              <a:t> </a:t>
            </a:r>
            <a:r>
              <a:rPr sz="1700" dirty="0">
                <a:latin typeface="Arial MT"/>
                <a:cs typeface="Arial MT"/>
              </a:rPr>
              <a:t>progresses</a:t>
            </a:r>
            <a:r>
              <a:rPr sz="1700" spc="-25" dirty="0">
                <a:latin typeface="Arial MT"/>
                <a:cs typeface="Arial MT"/>
              </a:rPr>
              <a:t> </a:t>
            </a:r>
            <a:r>
              <a:rPr sz="1700" dirty="0">
                <a:latin typeface="Arial MT"/>
                <a:cs typeface="Arial MT"/>
              </a:rPr>
              <a:t>and</a:t>
            </a:r>
            <a:r>
              <a:rPr sz="1700" spc="-20" dirty="0">
                <a:latin typeface="Arial MT"/>
                <a:cs typeface="Arial MT"/>
              </a:rPr>
              <a:t> </a:t>
            </a:r>
            <a:r>
              <a:rPr sz="1700" spc="-10" dirty="0">
                <a:latin typeface="Arial MT"/>
                <a:cs typeface="Arial MT"/>
              </a:rPr>
              <a:t>finishes.</a:t>
            </a:r>
            <a:endParaRPr sz="1700" dirty="0">
              <a:latin typeface="Arial MT"/>
              <a:cs typeface="Arial MT"/>
            </a:endParaRPr>
          </a:p>
          <a:p>
            <a:pPr marL="850265" lvl="1" indent="-368300">
              <a:lnSpc>
                <a:spcPct val="100000"/>
              </a:lnSpc>
              <a:spcBef>
                <a:spcPts val="590"/>
              </a:spcBef>
              <a:buSzPct val="129411"/>
              <a:buChar char="•"/>
              <a:tabLst>
                <a:tab pos="850265" algn="l"/>
              </a:tabLst>
            </a:pPr>
            <a:r>
              <a:rPr sz="1700" dirty="0">
                <a:latin typeface="Arial MT"/>
                <a:cs typeface="Arial MT"/>
              </a:rPr>
              <a:t>Master</a:t>
            </a:r>
            <a:r>
              <a:rPr sz="1700" spc="-30" dirty="0">
                <a:latin typeface="Arial MT"/>
                <a:cs typeface="Arial MT"/>
              </a:rPr>
              <a:t> </a:t>
            </a:r>
            <a:r>
              <a:rPr sz="1700" dirty="0">
                <a:latin typeface="Arial MT"/>
                <a:cs typeface="Arial MT"/>
              </a:rPr>
              <a:t>collects</a:t>
            </a:r>
            <a:r>
              <a:rPr sz="1700" spc="-45" dirty="0">
                <a:latin typeface="Arial MT"/>
                <a:cs typeface="Arial MT"/>
              </a:rPr>
              <a:t> </a:t>
            </a:r>
            <a:r>
              <a:rPr sz="1700" dirty="0">
                <a:latin typeface="Arial MT"/>
                <a:cs typeface="Arial MT"/>
              </a:rPr>
              <a:t>the</a:t>
            </a:r>
            <a:r>
              <a:rPr sz="1700" spc="-15" dirty="0">
                <a:latin typeface="Arial MT"/>
                <a:cs typeface="Arial MT"/>
              </a:rPr>
              <a:t> </a:t>
            </a:r>
            <a:r>
              <a:rPr sz="1700" dirty="0">
                <a:latin typeface="Arial MT"/>
                <a:cs typeface="Arial MT"/>
              </a:rPr>
              <a:t>performance</a:t>
            </a:r>
            <a:r>
              <a:rPr sz="1700" spc="-20" dirty="0">
                <a:latin typeface="Arial MT"/>
                <a:cs typeface="Arial MT"/>
              </a:rPr>
              <a:t> </a:t>
            </a:r>
            <a:r>
              <a:rPr sz="1700" dirty="0">
                <a:latin typeface="Arial MT"/>
                <a:cs typeface="Arial MT"/>
              </a:rPr>
              <a:t>data</a:t>
            </a:r>
            <a:r>
              <a:rPr sz="1700" spc="-20" dirty="0">
                <a:latin typeface="Arial MT"/>
                <a:cs typeface="Arial MT"/>
              </a:rPr>
              <a:t> </a:t>
            </a:r>
            <a:r>
              <a:rPr sz="1700" dirty="0">
                <a:latin typeface="Arial MT"/>
                <a:cs typeface="Arial MT"/>
              </a:rPr>
              <a:t>(CPU,</a:t>
            </a:r>
            <a:r>
              <a:rPr sz="1700" spc="-50" dirty="0">
                <a:latin typeface="Arial MT"/>
                <a:cs typeface="Arial MT"/>
              </a:rPr>
              <a:t> </a:t>
            </a:r>
            <a:r>
              <a:rPr sz="1700" dirty="0">
                <a:latin typeface="Arial MT"/>
                <a:cs typeface="Arial MT"/>
              </a:rPr>
              <a:t>mem,</a:t>
            </a:r>
            <a:r>
              <a:rPr sz="1700" spc="-25" dirty="0">
                <a:latin typeface="Arial MT"/>
                <a:cs typeface="Arial MT"/>
              </a:rPr>
              <a:t> </a:t>
            </a:r>
            <a:r>
              <a:rPr sz="1700" dirty="0">
                <a:latin typeface="Arial MT"/>
                <a:cs typeface="Arial MT"/>
              </a:rPr>
              <a:t>IO)</a:t>
            </a:r>
            <a:r>
              <a:rPr sz="1700" spc="-30" dirty="0">
                <a:latin typeface="Arial MT"/>
                <a:cs typeface="Arial MT"/>
              </a:rPr>
              <a:t> </a:t>
            </a:r>
            <a:r>
              <a:rPr sz="1700" dirty="0">
                <a:latin typeface="Arial MT"/>
                <a:cs typeface="Arial MT"/>
              </a:rPr>
              <a:t>and</a:t>
            </a:r>
            <a:r>
              <a:rPr sz="1700" spc="-20" dirty="0">
                <a:latin typeface="Arial MT"/>
                <a:cs typeface="Arial MT"/>
              </a:rPr>
              <a:t> </a:t>
            </a:r>
            <a:r>
              <a:rPr sz="1700" dirty="0">
                <a:latin typeface="Arial MT"/>
                <a:cs typeface="Arial MT"/>
              </a:rPr>
              <a:t>stores</a:t>
            </a:r>
            <a:r>
              <a:rPr sz="1700" spc="-25" dirty="0">
                <a:latin typeface="Arial MT"/>
                <a:cs typeface="Arial MT"/>
              </a:rPr>
              <a:t> </a:t>
            </a:r>
            <a:r>
              <a:rPr sz="1700" dirty="0">
                <a:latin typeface="Arial MT"/>
                <a:cs typeface="Arial MT"/>
              </a:rPr>
              <a:t>it</a:t>
            </a:r>
            <a:r>
              <a:rPr sz="1700" spc="-30" dirty="0">
                <a:latin typeface="Arial MT"/>
                <a:cs typeface="Arial MT"/>
              </a:rPr>
              <a:t> </a:t>
            </a:r>
            <a:r>
              <a:rPr sz="1700" dirty="0">
                <a:latin typeface="Arial MT"/>
                <a:cs typeface="Arial MT"/>
              </a:rPr>
              <a:t>for</a:t>
            </a:r>
            <a:r>
              <a:rPr sz="1700" spc="-25" dirty="0">
                <a:latin typeface="Arial MT"/>
                <a:cs typeface="Arial MT"/>
              </a:rPr>
              <a:t> </a:t>
            </a:r>
            <a:r>
              <a:rPr sz="1700" spc="-10" dirty="0">
                <a:latin typeface="Arial MT"/>
                <a:cs typeface="Arial MT"/>
              </a:rPr>
              <a:t>analysis.</a:t>
            </a:r>
            <a:endParaRPr sz="1700" dirty="0">
              <a:latin typeface="Arial MT"/>
              <a:cs typeface="Arial MT"/>
            </a:endParaRPr>
          </a:p>
          <a:p>
            <a:pPr marL="850265" lvl="1" indent="-368300">
              <a:lnSpc>
                <a:spcPct val="100000"/>
              </a:lnSpc>
              <a:spcBef>
                <a:spcPts val="590"/>
              </a:spcBef>
              <a:buSzPct val="129411"/>
              <a:buChar char="•"/>
              <a:tabLst>
                <a:tab pos="850265" algn="l"/>
              </a:tabLst>
            </a:pPr>
            <a:r>
              <a:rPr sz="1700" dirty="0">
                <a:latin typeface="Arial MT"/>
                <a:cs typeface="Arial MT"/>
              </a:rPr>
              <a:t>Any</a:t>
            </a:r>
            <a:r>
              <a:rPr sz="1700" spc="-30" dirty="0">
                <a:latin typeface="Arial MT"/>
                <a:cs typeface="Arial MT"/>
              </a:rPr>
              <a:t> </a:t>
            </a:r>
            <a:r>
              <a:rPr sz="1700" dirty="0">
                <a:latin typeface="Arial MT"/>
                <a:cs typeface="Arial MT"/>
              </a:rPr>
              <a:t>errors</a:t>
            </a:r>
            <a:r>
              <a:rPr sz="1700" spc="-25" dirty="0">
                <a:latin typeface="Arial MT"/>
                <a:cs typeface="Arial MT"/>
              </a:rPr>
              <a:t> </a:t>
            </a:r>
            <a:r>
              <a:rPr sz="1700" dirty="0">
                <a:latin typeface="Arial MT"/>
                <a:cs typeface="Arial MT"/>
              </a:rPr>
              <a:t>are</a:t>
            </a:r>
            <a:r>
              <a:rPr sz="1700" spc="-20" dirty="0">
                <a:latin typeface="Arial MT"/>
                <a:cs typeface="Arial MT"/>
              </a:rPr>
              <a:t> </a:t>
            </a:r>
            <a:r>
              <a:rPr sz="1700" dirty="0">
                <a:latin typeface="Arial MT"/>
                <a:cs typeface="Arial MT"/>
              </a:rPr>
              <a:t>also</a:t>
            </a:r>
            <a:r>
              <a:rPr sz="1700" spc="-30" dirty="0">
                <a:latin typeface="Arial MT"/>
                <a:cs typeface="Arial MT"/>
              </a:rPr>
              <a:t> </a:t>
            </a:r>
            <a:r>
              <a:rPr sz="1700" dirty="0">
                <a:latin typeface="Arial MT"/>
                <a:cs typeface="Arial MT"/>
              </a:rPr>
              <a:t>reported</a:t>
            </a:r>
            <a:r>
              <a:rPr sz="1700" spc="-20" dirty="0">
                <a:latin typeface="Arial MT"/>
                <a:cs typeface="Arial MT"/>
              </a:rPr>
              <a:t> </a:t>
            </a:r>
            <a:r>
              <a:rPr sz="1700" dirty="0">
                <a:latin typeface="Arial MT"/>
                <a:cs typeface="Arial MT"/>
              </a:rPr>
              <a:t>to</a:t>
            </a:r>
            <a:r>
              <a:rPr sz="1700" spc="-10" dirty="0">
                <a:latin typeface="Arial MT"/>
                <a:cs typeface="Arial MT"/>
              </a:rPr>
              <a:t> </a:t>
            </a:r>
            <a:r>
              <a:rPr sz="1700" dirty="0">
                <a:latin typeface="Arial MT"/>
                <a:cs typeface="Arial MT"/>
              </a:rPr>
              <a:t>the</a:t>
            </a:r>
            <a:r>
              <a:rPr sz="1700" spc="-20" dirty="0">
                <a:latin typeface="Arial MT"/>
                <a:cs typeface="Arial MT"/>
              </a:rPr>
              <a:t> </a:t>
            </a:r>
            <a:r>
              <a:rPr sz="1700" spc="-10" dirty="0">
                <a:latin typeface="Arial MT"/>
                <a:cs typeface="Arial MT"/>
              </a:rPr>
              <a:t>master.</a:t>
            </a:r>
            <a:endParaRPr sz="1700" dirty="0">
              <a:latin typeface="Arial MT"/>
              <a:cs typeface="Arial MT"/>
            </a:endParaRPr>
          </a:p>
          <a:p>
            <a:pPr marL="850265" lvl="1" indent="-368300">
              <a:lnSpc>
                <a:spcPts val="1835"/>
              </a:lnSpc>
              <a:spcBef>
                <a:spcPts val="600"/>
              </a:spcBef>
              <a:buSzPct val="129411"/>
              <a:buChar char="•"/>
              <a:tabLst>
                <a:tab pos="850265" algn="l"/>
              </a:tabLst>
            </a:pPr>
            <a:r>
              <a:rPr sz="1700" dirty="0">
                <a:latin typeface="Arial MT"/>
                <a:cs typeface="Arial MT"/>
              </a:rPr>
              <a:t>Use</a:t>
            </a:r>
            <a:r>
              <a:rPr sz="1700" spc="-40" dirty="0">
                <a:latin typeface="Arial MT"/>
                <a:cs typeface="Arial MT"/>
              </a:rPr>
              <a:t> </a:t>
            </a:r>
            <a:r>
              <a:rPr sz="1700" dirty="0">
                <a:latin typeface="Arial MT"/>
                <a:cs typeface="Arial MT"/>
              </a:rPr>
              <a:t>compression</a:t>
            </a:r>
            <a:r>
              <a:rPr sz="1700" spc="-55" dirty="0">
                <a:latin typeface="Arial MT"/>
                <a:cs typeface="Arial MT"/>
              </a:rPr>
              <a:t> </a:t>
            </a:r>
            <a:r>
              <a:rPr sz="1700" dirty="0">
                <a:latin typeface="Arial MT"/>
                <a:cs typeface="Arial MT"/>
              </a:rPr>
              <a:t>to</a:t>
            </a:r>
            <a:r>
              <a:rPr sz="1700" spc="-15" dirty="0">
                <a:latin typeface="Arial MT"/>
                <a:cs typeface="Arial MT"/>
              </a:rPr>
              <a:t> </a:t>
            </a:r>
            <a:r>
              <a:rPr sz="1700" dirty="0">
                <a:latin typeface="Arial MT"/>
                <a:cs typeface="Arial MT"/>
              </a:rPr>
              <a:t>transfer</a:t>
            </a:r>
            <a:r>
              <a:rPr sz="1700" spc="-20" dirty="0">
                <a:latin typeface="Arial MT"/>
                <a:cs typeface="Arial MT"/>
              </a:rPr>
              <a:t> </a:t>
            </a:r>
            <a:r>
              <a:rPr sz="1700" dirty="0">
                <a:latin typeface="Arial MT"/>
                <a:cs typeface="Arial MT"/>
              </a:rPr>
              <a:t>data.</a:t>
            </a:r>
            <a:r>
              <a:rPr sz="1700" spc="-30" dirty="0">
                <a:latin typeface="Arial MT"/>
                <a:cs typeface="Arial MT"/>
              </a:rPr>
              <a:t> </a:t>
            </a:r>
            <a:r>
              <a:rPr sz="1700" dirty="0">
                <a:latin typeface="Arial MT"/>
                <a:cs typeface="Arial MT"/>
              </a:rPr>
              <a:t>Quantify</a:t>
            </a:r>
            <a:r>
              <a:rPr sz="1700" spc="-20" dirty="0">
                <a:latin typeface="Arial MT"/>
                <a:cs typeface="Arial MT"/>
              </a:rPr>
              <a:t> </a:t>
            </a:r>
            <a:r>
              <a:rPr sz="1700" dirty="0">
                <a:latin typeface="Arial MT"/>
                <a:cs typeface="Arial MT"/>
              </a:rPr>
              <a:t>communication</a:t>
            </a:r>
            <a:r>
              <a:rPr sz="1700" spc="-55" dirty="0">
                <a:latin typeface="Arial MT"/>
                <a:cs typeface="Arial MT"/>
              </a:rPr>
              <a:t> </a:t>
            </a:r>
            <a:r>
              <a:rPr sz="1700" dirty="0">
                <a:latin typeface="Arial MT"/>
                <a:cs typeface="Arial MT"/>
              </a:rPr>
              <a:t>cost</a:t>
            </a:r>
            <a:r>
              <a:rPr sz="1700" spc="-15" dirty="0">
                <a:latin typeface="Arial MT"/>
                <a:cs typeface="Arial MT"/>
              </a:rPr>
              <a:t> </a:t>
            </a:r>
            <a:r>
              <a:rPr sz="1700" dirty="0">
                <a:latin typeface="Arial MT"/>
                <a:cs typeface="Arial MT"/>
              </a:rPr>
              <a:t>-</a:t>
            </a:r>
            <a:r>
              <a:rPr sz="1700" spc="-35" dirty="0">
                <a:latin typeface="Arial MT"/>
                <a:cs typeface="Arial MT"/>
              </a:rPr>
              <a:t> </a:t>
            </a:r>
            <a:r>
              <a:rPr sz="1700" dirty="0">
                <a:latin typeface="Arial MT"/>
                <a:cs typeface="Arial MT"/>
              </a:rPr>
              <a:t>bytes</a:t>
            </a:r>
            <a:r>
              <a:rPr sz="1700" spc="-5" dirty="0">
                <a:latin typeface="Arial MT"/>
                <a:cs typeface="Arial MT"/>
              </a:rPr>
              <a:t> </a:t>
            </a:r>
            <a:r>
              <a:rPr sz="1700" dirty="0">
                <a:latin typeface="Arial MT"/>
                <a:cs typeface="Arial MT"/>
              </a:rPr>
              <a:t>sent</a:t>
            </a:r>
            <a:r>
              <a:rPr sz="1700" spc="-35" dirty="0">
                <a:latin typeface="Arial MT"/>
                <a:cs typeface="Arial MT"/>
              </a:rPr>
              <a:t> </a:t>
            </a:r>
            <a:r>
              <a:rPr sz="1700" dirty="0">
                <a:latin typeface="Arial MT"/>
                <a:cs typeface="Arial MT"/>
              </a:rPr>
              <a:t>over</a:t>
            </a:r>
            <a:r>
              <a:rPr sz="1700" spc="-35" dirty="0">
                <a:latin typeface="Arial MT"/>
                <a:cs typeface="Arial MT"/>
              </a:rPr>
              <a:t> </a:t>
            </a:r>
            <a:r>
              <a:rPr sz="1700" dirty="0">
                <a:latin typeface="Arial MT"/>
                <a:cs typeface="Arial MT"/>
              </a:rPr>
              <a:t>the</a:t>
            </a:r>
            <a:r>
              <a:rPr sz="1700" spc="-25" dirty="0">
                <a:latin typeface="Arial MT"/>
                <a:cs typeface="Arial MT"/>
              </a:rPr>
              <a:t> </a:t>
            </a:r>
            <a:r>
              <a:rPr sz="1700" spc="-10" dirty="0">
                <a:latin typeface="Arial MT"/>
                <a:cs typeface="Arial MT"/>
              </a:rPr>
              <a:t>network,</a:t>
            </a:r>
            <a:endParaRPr sz="1700" dirty="0">
              <a:latin typeface="Arial MT"/>
              <a:cs typeface="Arial MT"/>
            </a:endParaRPr>
          </a:p>
          <a:p>
            <a:pPr marL="850900">
              <a:lnSpc>
                <a:spcPts val="1835"/>
              </a:lnSpc>
            </a:pPr>
            <a:r>
              <a:rPr sz="1700" dirty="0">
                <a:latin typeface="Arial MT"/>
                <a:cs typeface="Arial MT"/>
              </a:rPr>
              <a:t>latency</a:t>
            </a:r>
            <a:r>
              <a:rPr sz="1700" spc="-20" dirty="0">
                <a:latin typeface="Arial MT"/>
                <a:cs typeface="Arial MT"/>
              </a:rPr>
              <a:t> </a:t>
            </a:r>
            <a:r>
              <a:rPr sz="1700" dirty="0">
                <a:latin typeface="Arial MT"/>
                <a:cs typeface="Arial MT"/>
              </a:rPr>
              <a:t>of</a:t>
            </a:r>
            <a:r>
              <a:rPr sz="1700" spc="-20" dirty="0">
                <a:latin typeface="Arial MT"/>
                <a:cs typeface="Arial MT"/>
              </a:rPr>
              <a:t> </a:t>
            </a:r>
            <a:r>
              <a:rPr sz="1700" spc="-10" dirty="0">
                <a:latin typeface="Arial MT"/>
                <a:cs typeface="Arial MT"/>
              </a:rPr>
              <a:t>transfer.</a:t>
            </a:r>
            <a:endParaRPr sz="1700" dirty="0">
              <a:latin typeface="Arial MT"/>
              <a:cs typeface="Arial MT"/>
            </a:endParaRPr>
          </a:p>
          <a:p>
            <a:pPr marL="850265" lvl="1" indent="-368300">
              <a:lnSpc>
                <a:spcPct val="100000"/>
              </a:lnSpc>
              <a:spcBef>
                <a:spcPts val="590"/>
              </a:spcBef>
              <a:buSzPct val="129411"/>
              <a:buChar char="•"/>
              <a:tabLst>
                <a:tab pos="850265" algn="l"/>
              </a:tabLst>
            </a:pPr>
            <a:r>
              <a:rPr sz="1700" dirty="0">
                <a:latin typeface="Arial MT"/>
                <a:cs typeface="Arial MT"/>
              </a:rPr>
              <a:t>Use</a:t>
            </a:r>
            <a:r>
              <a:rPr sz="1700" spc="-55" dirty="0">
                <a:latin typeface="Arial MT"/>
                <a:cs typeface="Arial MT"/>
              </a:rPr>
              <a:t> </a:t>
            </a:r>
            <a:r>
              <a:rPr sz="1700" dirty="0">
                <a:latin typeface="Arial MT"/>
                <a:cs typeface="Arial MT"/>
              </a:rPr>
              <a:t>OpenMPI</a:t>
            </a:r>
            <a:r>
              <a:rPr sz="1700" spc="-45" dirty="0">
                <a:latin typeface="Arial MT"/>
                <a:cs typeface="Arial MT"/>
              </a:rPr>
              <a:t> </a:t>
            </a:r>
            <a:r>
              <a:rPr sz="1700" dirty="0">
                <a:latin typeface="Arial MT"/>
                <a:cs typeface="Arial MT"/>
              </a:rPr>
              <a:t>for</a:t>
            </a:r>
            <a:r>
              <a:rPr sz="1700" spc="-45" dirty="0">
                <a:latin typeface="Arial MT"/>
                <a:cs typeface="Arial MT"/>
              </a:rPr>
              <a:t> </a:t>
            </a:r>
            <a:r>
              <a:rPr sz="1700" dirty="0">
                <a:latin typeface="Arial MT"/>
                <a:cs typeface="Arial MT"/>
              </a:rPr>
              <a:t>communication</a:t>
            </a:r>
            <a:r>
              <a:rPr sz="1700" spc="-50" dirty="0">
                <a:latin typeface="Arial MT"/>
                <a:cs typeface="Arial MT"/>
              </a:rPr>
              <a:t> </a:t>
            </a:r>
            <a:r>
              <a:rPr sz="1700" dirty="0">
                <a:latin typeface="Arial MT"/>
                <a:cs typeface="Arial MT"/>
              </a:rPr>
              <a:t>between</a:t>
            </a:r>
            <a:r>
              <a:rPr sz="1700" spc="-20" dirty="0">
                <a:latin typeface="Arial MT"/>
                <a:cs typeface="Arial MT"/>
              </a:rPr>
              <a:t> </a:t>
            </a:r>
            <a:r>
              <a:rPr sz="1700" dirty="0">
                <a:latin typeface="Arial MT"/>
                <a:cs typeface="Arial MT"/>
              </a:rPr>
              <a:t>nodes,</a:t>
            </a:r>
            <a:r>
              <a:rPr sz="1700" spc="-60" dirty="0">
                <a:latin typeface="Arial MT"/>
                <a:cs typeface="Arial MT"/>
              </a:rPr>
              <a:t> </a:t>
            </a:r>
            <a:r>
              <a:rPr sz="1700" dirty="0">
                <a:latin typeface="Arial MT"/>
                <a:cs typeface="Arial MT"/>
              </a:rPr>
              <a:t>zlib</a:t>
            </a:r>
            <a:r>
              <a:rPr sz="1700" spc="-60" dirty="0">
                <a:latin typeface="Arial MT"/>
                <a:cs typeface="Arial MT"/>
              </a:rPr>
              <a:t> </a:t>
            </a:r>
            <a:r>
              <a:rPr sz="1700" dirty="0">
                <a:latin typeface="Arial MT"/>
                <a:cs typeface="Arial MT"/>
              </a:rPr>
              <a:t>etc.</a:t>
            </a:r>
            <a:r>
              <a:rPr sz="1700" spc="-35" dirty="0">
                <a:latin typeface="Arial MT"/>
                <a:cs typeface="Arial MT"/>
              </a:rPr>
              <a:t> </a:t>
            </a:r>
            <a:r>
              <a:rPr sz="1700" dirty="0">
                <a:latin typeface="Arial MT"/>
                <a:cs typeface="Arial MT"/>
              </a:rPr>
              <a:t>compression</a:t>
            </a:r>
            <a:r>
              <a:rPr sz="1700" spc="-45" dirty="0">
                <a:latin typeface="Arial MT"/>
                <a:cs typeface="Arial MT"/>
              </a:rPr>
              <a:t> </a:t>
            </a:r>
            <a:r>
              <a:rPr sz="1700" spc="-20" dirty="0">
                <a:latin typeface="Arial MT"/>
                <a:cs typeface="Arial MT"/>
              </a:rPr>
              <a:t>libs</a:t>
            </a:r>
            <a:endParaRPr sz="1700" dirty="0">
              <a:latin typeface="Arial MT"/>
              <a:cs typeface="Arial MT"/>
            </a:endParaRPr>
          </a:p>
          <a:p>
            <a:pPr marL="850900" marR="5080" lvl="1" indent="-368935">
              <a:lnSpc>
                <a:spcPct val="80000"/>
              </a:lnSpc>
              <a:spcBef>
                <a:spcPts val="994"/>
              </a:spcBef>
              <a:buSzPct val="129411"/>
              <a:buChar char="•"/>
              <a:tabLst>
                <a:tab pos="850900" algn="l"/>
              </a:tabLst>
            </a:pPr>
            <a:r>
              <a:rPr sz="1700" dirty="0">
                <a:latin typeface="Arial MT"/>
                <a:cs typeface="Arial MT"/>
              </a:rPr>
              <a:t>Handle</a:t>
            </a:r>
            <a:r>
              <a:rPr sz="1700" spc="-40" dirty="0">
                <a:latin typeface="Arial MT"/>
                <a:cs typeface="Arial MT"/>
              </a:rPr>
              <a:t> </a:t>
            </a:r>
            <a:r>
              <a:rPr sz="1700" dirty="0">
                <a:latin typeface="Arial MT"/>
                <a:cs typeface="Arial MT"/>
              </a:rPr>
              <a:t>a</a:t>
            </a:r>
            <a:r>
              <a:rPr sz="1700" spc="-35" dirty="0">
                <a:latin typeface="Arial MT"/>
                <a:cs typeface="Arial MT"/>
              </a:rPr>
              <a:t> </a:t>
            </a:r>
            <a:r>
              <a:rPr sz="1700" dirty="0">
                <a:latin typeface="Arial MT"/>
                <a:cs typeface="Arial MT"/>
              </a:rPr>
              <a:t>node</a:t>
            </a:r>
            <a:r>
              <a:rPr sz="1700" spc="-15" dirty="0">
                <a:latin typeface="Arial MT"/>
                <a:cs typeface="Arial MT"/>
              </a:rPr>
              <a:t> </a:t>
            </a:r>
            <a:r>
              <a:rPr sz="1700" dirty="0">
                <a:latin typeface="Arial MT"/>
                <a:cs typeface="Arial MT"/>
              </a:rPr>
              <a:t>crash</a:t>
            </a:r>
            <a:r>
              <a:rPr sz="1700" spc="-35" dirty="0">
                <a:latin typeface="Arial MT"/>
                <a:cs typeface="Arial MT"/>
              </a:rPr>
              <a:t> </a:t>
            </a:r>
            <a:r>
              <a:rPr sz="1700" dirty="0">
                <a:latin typeface="Arial MT"/>
                <a:cs typeface="Arial MT"/>
              </a:rPr>
              <a:t>-</a:t>
            </a:r>
            <a:r>
              <a:rPr sz="1700" spc="-30" dirty="0">
                <a:latin typeface="Arial MT"/>
                <a:cs typeface="Arial MT"/>
              </a:rPr>
              <a:t> </a:t>
            </a:r>
            <a:r>
              <a:rPr sz="1700" dirty="0">
                <a:latin typeface="Arial MT"/>
                <a:cs typeface="Arial MT"/>
              </a:rPr>
              <a:t>Master</a:t>
            </a:r>
            <a:r>
              <a:rPr sz="1700" spc="-40" dirty="0">
                <a:latin typeface="Arial MT"/>
                <a:cs typeface="Arial MT"/>
              </a:rPr>
              <a:t> </a:t>
            </a:r>
            <a:r>
              <a:rPr sz="1700" dirty="0">
                <a:latin typeface="Arial MT"/>
                <a:cs typeface="Arial MT"/>
              </a:rPr>
              <a:t>should</a:t>
            </a:r>
            <a:r>
              <a:rPr sz="1700" spc="-25" dirty="0">
                <a:latin typeface="Arial MT"/>
                <a:cs typeface="Arial MT"/>
              </a:rPr>
              <a:t> </a:t>
            </a:r>
            <a:r>
              <a:rPr sz="1700" dirty="0">
                <a:latin typeface="Arial MT"/>
                <a:cs typeface="Arial MT"/>
              </a:rPr>
              <a:t>get</a:t>
            </a:r>
            <a:r>
              <a:rPr sz="1700" spc="-30" dirty="0">
                <a:latin typeface="Arial MT"/>
                <a:cs typeface="Arial MT"/>
              </a:rPr>
              <a:t> </a:t>
            </a:r>
            <a:r>
              <a:rPr sz="1700" dirty="0">
                <a:latin typeface="Arial MT"/>
                <a:cs typeface="Arial MT"/>
              </a:rPr>
              <a:t>work</a:t>
            </a:r>
            <a:r>
              <a:rPr sz="1700" spc="-20" dirty="0">
                <a:latin typeface="Arial MT"/>
                <a:cs typeface="Arial MT"/>
              </a:rPr>
              <a:t> </a:t>
            </a:r>
            <a:r>
              <a:rPr sz="1700" dirty="0">
                <a:latin typeface="Arial MT"/>
                <a:cs typeface="Arial MT"/>
              </a:rPr>
              <a:t>done</a:t>
            </a:r>
            <a:r>
              <a:rPr sz="1700" spc="-25" dirty="0">
                <a:latin typeface="Arial MT"/>
                <a:cs typeface="Arial MT"/>
              </a:rPr>
              <a:t> </a:t>
            </a:r>
            <a:r>
              <a:rPr sz="1700" dirty="0">
                <a:latin typeface="Arial MT"/>
                <a:cs typeface="Arial MT"/>
              </a:rPr>
              <a:t>on</a:t>
            </a:r>
            <a:r>
              <a:rPr sz="1700" spc="-30" dirty="0">
                <a:latin typeface="Arial MT"/>
                <a:cs typeface="Arial MT"/>
              </a:rPr>
              <a:t> </a:t>
            </a:r>
            <a:r>
              <a:rPr sz="1700" dirty="0">
                <a:latin typeface="Arial MT"/>
                <a:cs typeface="Arial MT"/>
              </a:rPr>
              <a:t>remaining</a:t>
            </a:r>
            <a:r>
              <a:rPr sz="1700" spc="-50" dirty="0">
                <a:latin typeface="Arial MT"/>
                <a:cs typeface="Arial MT"/>
              </a:rPr>
              <a:t> </a:t>
            </a:r>
            <a:r>
              <a:rPr sz="1700" dirty="0">
                <a:latin typeface="Arial MT"/>
                <a:cs typeface="Arial MT"/>
              </a:rPr>
              <a:t>nodes.</a:t>
            </a:r>
            <a:r>
              <a:rPr sz="1700" spc="-15" dirty="0">
                <a:latin typeface="Arial MT"/>
                <a:cs typeface="Arial MT"/>
              </a:rPr>
              <a:t> </a:t>
            </a:r>
            <a:r>
              <a:rPr sz="1700" dirty="0">
                <a:latin typeface="Arial MT"/>
                <a:cs typeface="Arial MT"/>
              </a:rPr>
              <a:t>What</a:t>
            </a:r>
            <a:r>
              <a:rPr sz="1700" spc="-30" dirty="0">
                <a:latin typeface="Arial MT"/>
                <a:cs typeface="Arial MT"/>
              </a:rPr>
              <a:t> </a:t>
            </a:r>
            <a:r>
              <a:rPr sz="1700" dirty="0">
                <a:latin typeface="Arial MT"/>
                <a:cs typeface="Arial MT"/>
              </a:rPr>
              <a:t>are</a:t>
            </a:r>
            <a:r>
              <a:rPr sz="1700" spc="-30" dirty="0">
                <a:latin typeface="Arial MT"/>
                <a:cs typeface="Arial MT"/>
              </a:rPr>
              <a:t> </a:t>
            </a:r>
            <a:r>
              <a:rPr sz="1700" dirty="0">
                <a:latin typeface="Arial MT"/>
                <a:cs typeface="Arial MT"/>
              </a:rPr>
              <a:t>the</a:t>
            </a:r>
            <a:r>
              <a:rPr sz="1700" spc="-35" dirty="0">
                <a:latin typeface="Arial MT"/>
                <a:cs typeface="Arial MT"/>
              </a:rPr>
              <a:t> </a:t>
            </a:r>
            <a:r>
              <a:rPr sz="1700" dirty="0">
                <a:latin typeface="Arial MT"/>
                <a:cs typeface="Arial MT"/>
              </a:rPr>
              <a:t>options </a:t>
            </a:r>
            <a:r>
              <a:rPr sz="1700" spc="-50" dirty="0">
                <a:latin typeface="Arial MT"/>
                <a:cs typeface="Arial MT"/>
              </a:rPr>
              <a:t>- </a:t>
            </a:r>
            <a:r>
              <a:rPr sz="1700" dirty="0">
                <a:latin typeface="Arial MT"/>
                <a:cs typeface="Arial MT"/>
              </a:rPr>
              <a:t>should</a:t>
            </a:r>
            <a:r>
              <a:rPr sz="1700" spc="-35" dirty="0">
                <a:latin typeface="Arial MT"/>
                <a:cs typeface="Arial MT"/>
              </a:rPr>
              <a:t> </a:t>
            </a:r>
            <a:r>
              <a:rPr sz="1700" dirty="0">
                <a:latin typeface="Arial MT"/>
                <a:cs typeface="Arial MT"/>
              </a:rPr>
              <a:t>it</a:t>
            </a:r>
            <a:r>
              <a:rPr sz="1700" spc="-25" dirty="0">
                <a:latin typeface="Arial MT"/>
                <a:cs typeface="Arial MT"/>
              </a:rPr>
              <a:t> </a:t>
            </a:r>
            <a:r>
              <a:rPr sz="1700" dirty="0">
                <a:latin typeface="Arial MT"/>
                <a:cs typeface="Arial MT"/>
              </a:rPr>
              <a:t>restart</a:t>
            </a:r>
            <a:r>
              <a:rPr sz="1700" spc="-30" dirty="0">
                <a:latin typeface="Arial MT"/>
                <a:cs typeface="Arial MT"/>
              </a:rPr>
              <a:t> </a:t>
            </a:r>
            <a:r>
              <a:rPr sz="1700" dirty="0">
                <a:latin typeface="Arial MT"/>
                <a:cs typeface="Arial MT"/>
              </a:rPr>
              <a:t>the</a:t>
            </a:r>
            <a:r>
              <a:rPr sz="1700" spc="-10" dirty="0">
                <a:latin typeface="Arial MT"/>
                <a:cs typeface="Arial MT"/>
              </a:rPr>
              <a:t> </a:t>
            </a:r>
            <a:r>
              <a:rPr sz="1700" dirty="0">
                <a:latin typeface="Arial MT"/>
                <a:cs typeface="Arial MT"/>
              </a:rPr>
              <a:t>job</a:t>
            </a:r>
            <a:r>
              <a:rPr sz="1700" spc="-25" dirty="0">
                <a:latin typeface="Arial MT"/>
                <a:cs typeface="Arial MT"/>
              </a:rPr>
              <a:t> </a:t>
            </a:r>
            <a:r>
              <a:rPr sz="1700" dirty="0">
                <a:latin typeface="Arial MT"/>
                <a:cs typeface="Arial MT"/>
              </a:rPr>
              <a:t>or</a:t>
            </a:r>
            <a:r>
              <a:rPr sz="1700" spc="-30" dirty="0">
                <a:latin typeface="Arial MT"/>
                <a:cs typeface="Arial MT"/>
              </a:rPr>
              <a:t> </a:t>
            </a:r>
            <a:r>
              <a:rPr sz="1700" dirty="0">
                <a:latin typeface="Arial MT"/>
                <a:cs typeface="Arial MT"/>
              </a:rPr>
              <a:t>only</a:t>
            </a:r>
            <a:r>
              <a:rPr sz="1700" spc="-35" dirty="0">
                <a:latin typeface="Arial MT"/>
                <a:cs typeface="Arial MT"/>
              </a:rPr>
              <a:t> </a:t>
            </a:r>
            <a:r>
              <a:rPr sz="1700" dirty="0">
                <a:latin typeface="Arial MT"/>
                <a:cs typeface="Arial MT"/>
              </a:rPr>
              <a:t>shift</a:t>
            </a:r>
            <a:r>
              <a:rPr sz="1700" spc="-30" dirty="0">
                <a:latin typeface="Arial MT"/>
                <a:cs typeface="Arial MT"/>
              </a:rPr>
              <a:t> </a:t>
            </a:r>
            <a:r>
              <a:rPr sz="1700" dirty="0">
                <a:latin typeface="Arial MT"/>
                <a:cs typeface="Arial MT"/>
              </a:rPr>
              <a:t>part</a:t>
            </a:r>
            <a:r>
              <a:rPr sz="1700" spc="-30" dirty="0">
                <a:latin typeface="Arial MT"/>
                <a:cs typeface="Arial MT"/>
              </a:rPr>
              <a:t> </a:t>
            </a:r>
            <a:r>
              <a:rPr sz="1700" dirty="0">
                <a:latin typeface="Arial MT"/>
                <a:cs typeface="Arial MT"/>
              </a:rPr>
              <a:t>of</a:t>
            </a:r>
            <a:r>
              <a:rPr sz="1700" spc="-25" dirty="0">
                <a:latin typeface="Arial MT"/>
                <a:cs typeface="Arial MT"/>
              </a:rPr>
              <a:t> </a:t>
            </a:r>
            <a:r>
              <a:rPr sz="1700" dirty="0">
                <a:latin typeface="Arial MT"/>
                <a:cs typeface="Arial MT"/>
              </a:rPr>
              <a:t>the</a:t>
            </a:r>
            <a:r>
              <a:rPr sz="1700" spc="-10" dirty="0">
                <a:latin typeface="Arial MT"/>
                <a:cs typeface="Arial MT"/>
              </a:rPr>
              <a:t> </a:t>
            </a:r>
            <a:r>
              <a:rPr sz="1700" dirty="0">
                <a:latin typeface="Arial MT"/>
                <a:cs typeface="Arial MT"/>
              </a:rPr>
              <a:t>work</a:t>
            </a:r>
            <a:r>
              <a:rPr sz="1700" spc="-25" dirty="0">
                <a:latin typeface="Arial MT"/>
                <a:cs typeface="Arial MT"/>
              </a:rPr>
              <a:t> </a:t>
            </a:r>
            <a:r>
              <a:rPr sz="1700" dirty="0">
                <a:latin typeface="Arial MT"/>
                <a:cs typeface="Arial MT"/>
              </a:rPr>
              <a:t>to</a:t>
            </a:r>
            <a:r>
              <a:rPr sz="1700" spc="-15" dirty="0">
                <a:latin typeface="Arial MT"/>
                <a:cs typeface="Arial MT"/>
              </a:rPr>
              <a:t> </a:t>
            </a:r>
            <a:r>
              <a:rPr sz="1700" dirty="0">
                <a:latin typeface="Arial MT"/>
                <a:cs typeface="Arial MT"/>
              </a:rPr>
              <a:t>another</a:t>
            </a:r>
            <a:r>
              <a:rPr sz="1700" spc="-15" dirty="0">
                <a:latin typeface="Arial MT"/>
                <a:cs typeface="Arial MT"/>
              </a:rPr>
              <a:t> </a:t>
            </a:r>
            <a:r>
              <a:rPr sz="1700" dirty="0">
                <a:latin typeface="Arial MT"/>
                <a:cs typeface="Arial MT"/>
              </a:rPr>
              <a:t>node</a:t>
            </a:r>
            <a:r>
              <a:rPr sz="1700" spc="-20" dirty="0">
                <a:latin typeface="Arial MT"/>
                <a:cs typeface="Arial MT"/>
              </a:rPr>
              <a:t> </a:t>
            </a:r>
            <a:r>
              <a:rPr sz="1700" dirty="0">
                <a:latin typeface="Arial MT"/>
                <a:cs typeface="Arial MT"/>
              </a:rPr>
              <a:t>?</a:t>
            </a:r>
            <a:r>
              <a:rPr sz="1700" spc="-20" dirty="0">
                <a:latin typeface="Arial MT"/>
                <a:cs typeface="Arial MT"/>
              </a:rPr>
              <a:t> </a:t>
            </a:r>
            <a:r>
              <a:rPr sz="1700" dirty="0">
                <a:latin typeface="Arial MT"/>
                <a:cs typeface="Arial MT"/>
              </a:rPr>
              <a:t>How</a:t>
            </a:r>
            <a:r>
              <a:rPr sz="1700" spc="-40" dirty="0">
                <a:latin typeface="Arial MT"/>
                <a:cs typeface="Arial MT"/>
              </a:rPr>
              <a:t> </a:t>
            </a:r>
            <a:r>
              <a:rPr sz="1700" dirty="0">
                <a:latin typeface="Arial MT"/>
                <a:cs typeface="Arial MT"/>
              </a:rPr>
              <a:t>is</a:t>
            </a:r>
            <a:r>
              <a:rPr sz="1700" spc="-45" dirty="0">
                <a:latin typeface="Arial MT"/>
                <a:cs typeface="Arial MT"/>
              </a:rPr>
              <a:t> </a:t>
            </a:r>
            <a:r>
              <a:rPr sz="1700" dirty="0">
                <a:latin typeface="Arial MT"/>
                <a:cs typeface="Arial MT"/>
              </a:rPr>
              <a:t>a</a:t>
            </a:r>
            <a:r>
              <a:rPr sz="1700" spc="-20" dirty="0">
                <a:latin typeface="Arial MT"/>
                <a:cs typeface="Arial MT"/>
              </a:rPr>
              <a:t> </a:t>
            </a:r>
            <a:r>
              <a:rPr sz="1700" dirty="0">
                <a:latin typeface="Arial MT"/>
                <a:cs typeface="Arial MT"/>
              </a:rPr>
              <a:t>slave</a:t>
            </a:r>
            <a:r>
              <a:rPr sz="1700" spc="-30" dirty="0">
                <a:latin typeface="Arial MT"/>
                <a:cs typeface="Arial MT"/>
              </a:rPr>
              <a:t> </a:t>
            </a:r>
            <a:r>
              <a:rPr sz="1700" dirty="0">
                <a:latin typeface="Arial MT"/>
                <a:cs typeface="Arial MT"/>
              </a:rPr>
              <a:t>crash</a:t>
            </a:r>
            <a:r>
              <a:rPr sz="1700" spc="-25" dirty="0">
                <a:latin typeface="Arial MT"/>
                <a:cs typeface="Arial MT"/>
              </a:rPr>
              <a:t> </a:t>
            </a:r>
            <a:r>
              <a:rPr sz="1700" spc="-10" dirty="0">
                <a:latin typeface="Arial MT"/>
                <a:cs typeface="Arial MT"/>
              </a:rPr>
              <a:t>detected</a:t>
            </a:r>
            <a:endParaRPr sz="1700" dirty="0">
              <a:latin typeface="Arial MT"/>
              <a:cs typeface="Arial MT"/>
            </a:endParaRPr>
          </a:p>
          <a:p>
            <a:pPr marL="850900">
              <a:lnSpc>
                <a:spcPts val="1630"/>
              </a:lnSpc>
            </a:pPr>
            <a:r>
              <a:rPr sz="1700" dirty="0">
                <a:latin typeface="Arial MT"/>
                <a:cs typeface="Arial MT"/>
              </a:rPr>
              <a:t>?</a:t>
            </a:r>
            <a:r>
              <a:rPr sz="1700" spc="-35" dirty="0">
                <a:latin typeface="Arial MT"/>
                <a:cs typeface="Arial MT"/>
              </a:rPr>
              <a:t> </a:t>
            </a:r>
            <a:r>
              <a:rPr sz="1700" dirty="0">
                <a:latin typeface="Arial MT"/>
                <a:cs typeface="Arial MT"/>
              </a:rPr>
              <a:t>Use</a:t>
            </a:r>
            <a:r>
              <a:rPr sz="1700" spc="-55" dirty="0">
                <a:latin typeface="Arial MT"/>
                <a:cs typeface="Arial MT"/>
              </a:rPr>
              <a:t> </a:t>
            </a:r>
            <a:r>
              <a:rPr sz="1700" dirty="0">
                <a:latin typeface="Arial MT"/>
                <a:cs typeface="Arial MT"/>
              </a:rPr>
              <a:t>the</a:t>
            </a:r>
            <a:r>
              <a:rPr sz="1700" spc="-20" dirty="0">
                <a:latin typeface="Arial MT"/>
                <a:cs typeface="Arial MT"/>
              </a:rPr>
              <a:t> </a:t>
            </a:r>
            <a:r>
              <a:rPr sz="1700" dirty="0">
                <a:latin typeface="Arial MT"/>
                <a:cs typeface="Arial MT"/>
              </a:rPr>
              <a:t>heartbeat</a:t>
            </a:r>
            <a:r>
              <a:rPr sz="1700" spc="-15" dirty="0">
                <a:latin typeface="Arial MT"/>
                <a:cs typeface="Arial MT"/>
              </a:rPr>
              <a:t> </a:t>
            </a:r>
            <a:r>
              <a:rPr sz="1700" spc="-10" dirty="0">
                <a:latin typeface="Arial MT"/>
                <a:cs typeface="Arial MT"/>
              </a:rPr>
              <a:t>mechanism.</a:t>
            </a:r>
            <a:endParaRPr sz="1700" dirty="0">
              <a:latin typeface="Arial MT"/>
              <a:cs typeface="Arial MT"/>
            </a:endParaRPr>
          </a:p>
        </p:txBody>
      </p:sp>
      <p:sp>
        <p:nvSpPr>
          <p:cNvPr id="13" name="object 13"/>
          <p:cNvSpPr/>
          <p:nvPr/>
        </p:nvSpPr>
        <p:spPr>
          <a:xfrm>
            <a:off x="8706866" y="1864105"/>
            <a:ext cx="23495" cy="23495"/>
          </a:xfrm>
          <a:custGeom>
            <a:avLst/>
            <a:gdLst/>
            <a:ahLst/>
            <a:cxnLst/>
            <a:rect l="l" t="t" r="r" b="b"/>
            <a:pathLst>
              <a:path w="23495" h="23494">
                <a:moveTo>
                  <a:pt x="6849" y="7493"/>
                </a:moveTo>
                <a:lnTo>
                  <a:pt x="3936" y="10541"/>
                </a:lnTo>
                <a:lnTo>
                  <a:pt x="3835" y="10795"/>
                </a:lnTo>
                <a:lnTo>
                  <a:pt x="3555" y="11684"/>
                </a:lnTo>
                <a:lnTo>
                  <a:pt x="3400" y="11881"/>
                </a:lnTo>
                <a:lnTo>
                  <a:pt x="3124" y="12573"/>
                </a:lnTo>
                <a:lnTo>
                  <a:pt x="2857" y="12573"/>
                </a:lnTo>
                <a:lnTo>
                  <a:pt x="2158" y="13462"/>
                </a:lnTo>
                <a:lnTo>
                  <a:pt x="1524" y="14859"/>
                </a:lnTo>
                <a:lnTo>
                  <a:pt x="1269" y="16129"/>
                </a:lnTo>
                <a:lnTo>
                  <a:pt x="1142" y="16764"/>
                </a:lnTo>
                <a:lnTo>
                  <a:pt x="1015" y="17209"/>
                </a:lnTo>
                <a:lnTo>
                  <a:pt x="948" y="17399"/>
                </a:lnTo>
                <a:lnTo>
                  <a:pt x="507" y="19050"/>
                </a:lnTo>
                <a:lnTo>
                  <a:pt x="0" y="20574"/>
                </a:lnTo>
                <a:lnTo>
                  <a:pt x="761" y="22352"/>
                </a:lnTo>
                <a:lnTo>
                  <a:pt x="2412" y="22987"/>
                </a:lnTo>
                <a:lnTo>
                  <a:pt x="3936" y="23495"/>
                </a:lnTo>
                <a:lnTo>
                  <a:pt x="5359" y="22987"/>
                </a:lnTo>
                <a:lnTo>
                  <a:pt x="5651" y="22987"/>
                </a:lnTo>
                <a:lnTo>
                  <a:pt x="6476" y="21336"/>
                </a:lnTo>
                <a:lnTo>
                  <a:pt x="7365" y="19685"/>
                </a:lnTo>
                <a:lnTo>
                  <a:pt x="7492" y="19177"/>
                </a:lnTo>
                <a:lnTo>
                  <a:pt x="7960" y="17907"/>
                </a:lnTo>
                <a:lnTo>
                  <a:pt x="7619" y="17907"/>
                </a:lnTo>
                <a:lnTo>
                  <a:pt x="8381" y="16764"/>
                </a:lnTo>
                <a:lnTo>
                  <a:pt x="8599" y="16764"/>
                </a:lnTo>
                <a:lnTo>
                  <a:pt x="9143" y="16129"/>
                </a:lnTo>
                <a:lnTo>
                  <a:pt x="9651" y="15240"/>
                </a:lnTo>
                <a:lnTo>
                  <a:pt x="10012" y="14478"/>
                </a:lnTo>
                <a:lnTo>
                  <a:pt x="9398" y="14478"/>
                </a:lnTo>
                <a:lnTo>
                  <a:pt x="10794" y="12827"/>
                </a:lnTo>
                <a:lnTo>
                  <a:pt x="11853" y="12827"/>
                </a:lnTo>
                <a:lnTo>
                  <a:pt x="12191" y="12573"/>
                </a:lnTo>
                <a:lnTo>
                  <a:pt x="3111" y="12573"/>
                </a:lnTo>
                <a:lnTo>
                  <a:pt x="3457" y="11881"/>
                </a:lnTo>
                <a:lnTo>
                  <a:pt x="12735" y="11881"/>
                </a:lnTo>
                <a:lnTo>
                  <a:pt x="13588" y="10795"/>
                </a:lnTo>
                <a:lnTo>
                  <a:pt x="12826" y="10795"/>
                </a:lnTo>
                <a:lnTo>
                  <a:pt x="14477" y="9398"/>
                </a:lnTo>
                <a:lnTo>
                  <a:pt x="15748" y="9398"/>
                </a:lnTo>
                <a:lnTo>
                  <a:pt x="16636" y="8509"/>
                </a:lnTo>
                <a:lnTo>
                  <a:pt x="17032" y="8255"/>
                </a:lnTo>
                <a:lnTo>
                  <a:pt x="17342" y="8001"/>
                </a:lnTo>
                <a:lnTo>
                  <a:pt x="6476" y="8001"/>
                </a:lnTo>
                <a:lnTo>
                  <a:pt x="6849" y="7493"/>
                </a:lnTo>
                <a:close/>
              </a:path>
              <a:path w="23495" h="23494">
                <a:moveTo>
                  <a:pt x="8148" y="17399"/>
                </a:moveTo>
                <a:lnTo>
                  <a:pt x="7619" y="17907"/>
                </a:lnTo>
                <a:lnTo>
                  <a:pt x="7960" y="17907"/>
                </a:lnTo>
                <a:lnTo>
                  <a:pt x="8148" y="17399"/>
                </a:lnTo>
                <a:close/>
              </a:path>
              <a:path w="23495" h="23494">
                <a:moveTo>
                  <a:pt x="8381" y="16764"/>
                </a:moveTo>
                <a:lnTo>
                  <a:pt x="8085" y="17209"/>
                </a:lnTo>
                <a:lnTo>
                  <a:pt x="7958" y="17399"/>
                </a:lnTo>
                <a:lnTo>
                  <a:pt x="8217" y="17209"/>
                </a:lnTo>
                <a:lnTo>
                  <a:pt x="8381" y="16764"/>
                </a:lnTo>
                <a:close/>
              </a:path>
              <a:path w="23495" h="23494">
                <a:moveTo>
                  <a:pt x="8599" y="16764"/>
                </a:moveTo>
                <a:lnTo>
                  <a:pt x="8381" y="16764"/>
                </a:lnTo>
                <a:lnTo>
                  <a:pt x="8217" y="17209"/>
                </a:lnTo>
                <a:lnTo>
                  <a:pt x="8599" y="16764"/>
                </a:lnTo>
                <a:close/>
              </a:path>
              <a:path w="23495" h="23494">
                <a:moveTo>
                  <a:pt x="10794" y="12827"/>
                </a:moveTo>
                <a:lnTo>
                  <a:pt x="9398" y="14478"/>
                </a:lnTo>
                <a:lnTo>
                  <a:pt x="10282" y="13909"/>
                </a:lnTo>
                <a:lnTo>
                  <a:pt x="10794" y="12827"/>
                </a:lnTo>
                <a:close/>
              </a:path>
              <a:path w="23495" h="23494">
                <a:moveTo>
                  <a:pt x="10282" y="13909"/>
                </a:moveTo>
                <a:lnTo>
                  <a:pt x="9398" y="14478"/>
                </a:lnTo>
                <a:lnTo>
                  <a:pt x="10012" y="14478"/>
                </a:lnTo>
                <a:lnTo>
                  <a:pt x="10282" y="13909"/>
                </a:lnTo>
                <a:close/>
              </a:path>
              <a:path w="23495" h="23494">
                <a:moveTo>
                  <a:pt x="11853" y="12827"/>
                </a:moveTo>
                <a:lnTo>
                  <a:pt x="10794" y="12827"/>
                </a:lnTo>
                <a:lnTo>
                  <a:pt x="10282" y="13909"/>
                </a:lnTo>
                <a:lnTo>
                  <a:pt x="10978" y="13462"/>
                </a:lnTo>
                <a:lnTo>
                  <a:pt x="11853" y="12827"/>
                </a:lnTo>
                <a:close/>
              </a:path>
              <a:path w="23495" h="23494">
                <a:moveTo>
                  <a:pt x="14477" y="9398"/>
                </a:moveTo>
                <a:lnTo>
                  <a:pt x="12826" y="10795"/>
                </a:lnTo>
                <a:lnTo>
                  <a:pt x="13419" y="10541"/>
                </a:lnTo>
                <a:lnTo>
                  <a:pt x="13842" y="10541"/>
                </a:lnTo>
                <a:lnTo>
                  <a:pt x="14477" y="9398"/>
                </a:lnTo>
                <a:close/>
              </a:path>
              <a:path w="23495" h="23494">
                <a:moveTo>
                  <a:pt x="13842" y="10541"/>
                </a:moveTo>
                <a:lnTo>
                  <a:pt x="13419" y="10541"/>
                </a:lnTo>
                <a:lnTo>
                  <a:pt x="12826" y="10795"/>
                </a:lnTo>
                <a:lnTo>
                  <a:pt x="13588" y="10795"/>
                </a:lnTo>
                <a:lnTo>
                  <a:pt x="13842" y="10541"/>
                </a:lnTo>
                <a:close/>
              </a:path>
              <a:path w="23495" h="23494">
                <a:moveTo>
                  <a:pt x="15663" y="9398"/>
                </a:moveTo>
                <a:lnTo>
                  <a:pt x="14477" y="9398"/>
                </a:lnTo>
                <a:lnTo>
                  <a:pt x="13842" y="10541"/>
                </a:lnTo>
                <a:lnTo>
                  <a:pt x="13419" y="10541"/>
                </a:lnTo>
                <a:lnTo>
                  <a:pt x="14604" y="10033"/>
                </a:lnTo>
                <a:lnTo>
                  <a:pt x="15663" y="9398"/>
                </a:lnTo>
                <a:close/>
              </a:path>
              <a:path w="23495" h="23494">
                <a:moveTo>
                  <a:pt x="19092" y="6731"/>
                </a:moveTo>
                <a:lnTo>
                  <a:pt x="18690" y="6731"/>
                </a:lnTo>
                <a:lnTo>
                  <a:pt x="18372" y="7112"/>
                </a:lnTo>
                <a:lnTo>
                  <a:pt x="7365" y="7112"/>
                </a:lnTo>
                <a:lnTo>
                  <a:pt x="6476" y="8001"/>
                </a:lnTo>
                <a:lnTo>
                  <a:pt x="17342" y="8001"/>
                </a:lnTo>
                <a:lnTo>
                  <a:pt x="17991" y="7493"/>
                </a:lnTo>
                <a:lnTo>
                  <a:pt x="17652" y="7493"/>
                </a:lnTo>
                <a:lnTo>
                  <a:pt x="18142" y="7112"/>
                </a:lnTo>
                <a:lnTo>
                  <a:pt x="19092" y="6731"/>
                </a:lnTo>
                <a:close/>
              </a:path>
              <a:path w="23495" h="23494">
                <a:moveTo>
                  <a:pt x="7365" y="7112"/>
                </a:moveTo>
                <a:lnTo>
                  <a:pt x="6849" y="7493"/>
                </a:lnTo>
                <a:lnTo>
                  <a:pt x="6663" y="7747"/>
                </a:lnTo>
                <a:lnTo>
                  <a:pt x="6984" y="7493"/>
                </a:lnTo>
                <a:lnTo>
                  <a:pt x="7365" y="7112"/>
                </a:lnTo>
                <a:close/>
              </a:path>
              <a:path w="23495" h="23494">
                <a:moveTo>
                  <a:pt x="23113" y="3175"/>
                </a:moveTo>
                <a:lnTo>
                  <a:pt x="11937" y="3175"/>
                </a:lnTo>
                <a:lnTo>
                  <a:pt x="10667" y="3937"/>
                </a:lnTo>
                <a:lnTo>
                  <a:pt x="10159" y="3937"/>
                </a:lnTo>
                <a:lnTo>
                  <a:pt x="8381" y="5334"/>
                </a:lnTo>
                <a:lnTo>
                  <a:pt x="7874" y="6096"/>
                </a:lnTo>
                <a:lnTo>
                  <a:pt x="6849" y="7493"/>
                </a:lnTo>
                <a:lnTo>
                  <a:pt x="7365" y="7112"/>
                </a:lnTo>
                <a:lnTo>
                  <a:pt x="18142" y="7112"/>
                </a:lnTo>
                <a:lnTo>
                  <a:pt x="18632" y="6731"/>
                </a:lnTo>
                <a:lnTo>
                  <a:pt x="21738" y="6731"/>
                </a:lnTo>
                <a:lnTo>
                  <a:pt x="23113" y="5080"/>
                </a:lnTo>
                <a:lnTo>
                  <a:pt x="23113" y="3937"/>
                </a:lnTo>
                <a:lnTo>
                  <a:pt x="10667" y="3937"/>
                </a:lnTo>
                <a:lnTo>
                  <a:pt x="11726" y="3302"/>
                </a:lnTo>
                <a:lnTo>
                  <a:pt x="23113" y="3302"/>
                </a:lnTo>
                <a:lnTo>
                  <a:pt x="23113" y="3175"/>
                </a:lnTo>
                <a:close/>
              </a:path>
              <a:path w="23495" h="23494">
                <a:moveTo>
                  <a:pt x="19176" y="6731"/>
                </a:moveTo>
                <a:lnTo>
                  <a:pt x="18142" y="7112"/>
                </a:lnTo>
                <a:lnTo>
                  <a:pt x="17652" y="7493"/>
                </a:lnTo>
                <a:lnTo>
                  <a:pt x="18415" y="7112"/>
                </a:lnTo>
                <a:lnTo>
                  <a:pt x="18690" y="6731"/>
                </a:lnTo>
                <a:lnTo>
                  <a:pt x="19176" y="6731"/>
                </a:lnTo>
                <a:close/>
              </a:path>
              <a:path w="23495" h="23494">
                <a:moveTo>
                  <a:pt x="18372" y="7112"/>
                </a:moveTo>
                <a:lnTo>
                  <a:pt x="17652" y="7493"/>
                </a:lnTo>
                <a:lnTo>
                  <a:pt x="18055" y="7493"/>
                </a:lnTo>
                <a:lnTo>
                  <a:pt x="18372" y="7112"/>
                </a:lnTo>
                <a:close/>
              </a:path>
              <a:path w="23495" h="23494">
                <a:moveTo>
                  <a:pt x="20192" y="6731"/>
                </a:moveTo>
                <a:lnTo>
                  <a:pt x="19176" y="6731"/>
                </a:lnTo>
                <a:lnTo>
                  <a:pt x="18415" y="7112"/>
                </a:lnTo>
                <a:lnTo>
                  <a:pt x="17525" y="7112"/>
                </a:lnTo>
                <a:lnTo>
                  <a:pt x="20192" y="6731"/>
                </a:lnTo>
                <a:close/>
              </a:path>
              <a:path w="23495" h="23494">
                <a:moveTo>
                  <a:pt x="20192" y="0"/>
                </a:moveTo>
                <a:lnTo>
                  <a:pt x="16763" y="0"/>
                </a:lnTo>
                <a:lnTo>
                  <a:pt x="14985" y="635"/>
                </a:lnTo>
                <a:lnTo>
                  <a:pt x="13715" y="1397"/>
                </a:lnTo>
                <a:lnTo>
                  <a:pt x="13207" y="1905"/>
                </a:lnTo>
                <a:lnTo>
                  <a:pt x="11810" y="2921"/>
                </a:lnTo>
                <a:lnTo>
                  <a:pt x="11556" y="3175"/>
                </a:lnTo>
                <a:lnTo>
                  <a:pt x="11429" y="3302"/>
                </a:lnTo>
                <a:lnTo>
                  <a:pt x="10667" y="3937"/>
                </a:lnTo>
                <a:lnTo>
                  <a:pt x="10159" y="3937"/>
                </a:lnTo>
                <a:lnTo>
                  <a:pt x="11937" y="3175"/>
                </a:lnTo>
                <a:lnTo>
                  <a:pt x="23113" y="3175"/>
                </a:lnTo>
                <a:lnTo>
                  <a:pt x="23113" y="1651"/>
                </a:lnTo>
                <a:lnTo>
                  <a:pt x="21843" y="254"/>
                </a:lnTo>
                <a:lnTo>
                  <a:pt x="20192" y="0"/>
                </a:lnTo>
                <a:close/>
              </a:path>
            </a:pathLst>
          </a:custGeom>
          <a:solidFill>
            <a:srgbClr val="FF0000"/>
          </a:solidFill>
        </p:spPr>
        <p:txBody>
          <a:bodyPr wrap="square" lIns="0" tIns="0" rIns="0" bIns="0" rtlCol="0"/>
          <a:lstStyle/>
          <a:p>
            <a:endParaRPr/>
          </a:p>
        </p:txBody>
      </p:sp>
      <p:sp>
        <p:nvSpPr>
          <p:cNvPr id="14" name="object 14"/>
          <p:cNvSpPr/>
          <p:nvPr/>
        </p:nvSpPr>
        <p:spPr>
          <a:xfrm>
            <a:off x="9781413" y="3473069"/>
            <a:ext cx="57150" cy="29845"/>
          </a:xfrm>
          <a:custGeom>
            <a:avLst/>
            <a:gdLst/>
            <a:ahLst/>
            <a:cxnLst/>
            <a:rect l="l" t="t" r="r" b="b"/>
            <a:pathLst>
              <a:path w="57150" h="29845">
                <a:moveTo>
                  <a:pt x="53593" y="0"/>
                </a:moveTo>
                <a:lnTo>
                  <a:pt x="2539" y="22732"/>
                </a:lnTo>
                <a:lnTo>
                  <a:pt x="0" y="25653"/>
                </a:lnTo>
                <a:lnTo>
                  <a:pt x="888" y="27431"/>
                </a:lnTo>
                <a:lnTo>
                  <a:pt x="1650" y="29082"/>
                </a:lnTo>
                <a:lnTo>
                  <a:pt x="3682" y="29844"/>
                </a:lnTo>
                <a:lnTo>
                  <a:pt x="5460" y="29082"/>
                </a:lnTo>
                <a:lnTo>
                  <a:pt x="54609" y="6476"/>
                </a:lnTo>
                <a:lnTo>
                  <a:pt x="56260" y="5841"/>
                </a:lnTo>
                <a:lnTo>
                  <a:pt x="56895" y="3936"/>
                </a:lnTo>
                <a:lnTo>
                  <a:pt x="56260" y="2285"/>
                </a:lnTo>
                <a:lnTo>
                  <a:pt x="55498" y="761"/>
                </a:lnTo>
                <a:lnTo>
                  <a:pt x="53593" y="0"/>
                </a:lnTo>
                <a:close/>
              </a:path>
            </a:pathLst>
          </a:custGeom>
          <a:solidFill>
            <a:srgbClr val="FF0000"/>
          </a:solidFill>
        </p:spPr>
        <p:txBody>
          <a:bodyPr wrap="square" lIns="0" tIns="0" rIns="0" bIns="0" rtlCol="0"/>
          <a:lstStyle/>
          <a:p>
            <a:endParaRPr/>
          </a:p>
        </p:txBody>
      </p:sp>
      <p:sp>
        <p:nvSpPr>
          <p:cNvPr id="15" name="object 15"/>
          <p:cNvSpPr/>
          <p:nvPr/>
        </p:nvSpPr>
        <p:spPr>
          <a:xfrm>
            <a:off x="10000488" y="3447288"/>
            <a:ext cx="23495" cy="10795"/>
          </a:xfrm>
          <a:custGeom>
            <a:avLst/>
            <a:gdLst/>
            <a:ahLst/>
            <a:cxnLst/>
            <a:rect l="l" t="t" r="r" b="b"/>
            <a:pathLst>
              <a:path w="23495" h="10795">
                <a:moveTo>
                  <a:pt x="20700" y="0"/>
                </a:moveTo>
                <a:lnTo>
                  <a:pt x="1015" y="4317"/>
                </a:lnTo>
                <a:lnTo>
                  <a:pt x="0" y="6096"/>
                </a:lnTo>
                <a:lnTo>
                  <a:pt x="761" y="9398"/>
                </a:lnTo>
                <a:lnTo>
                  <a:pt x="2412" y="10540"/>
                </a:lnTo>
                <a:lnTo>
                  <a:pt x="4063" y="10160"/>
                </a:lnTo>
                <a:lnTo>
                  <a:pt x="21970" y="6223"/>
                </a:lnTo>
                <a:lnTo>
                  <a:pt x="23113" y="4445"/>
                </a:lnTo>
                <a:lnTo>
                  <a:pt x="22351" y="1142"/>
                </a:lnTo>
                <a:lnTo>
                  <a:pt x="20700" y="0"/>
                </a:lnTo>
                <a:close/>
              </a:path>
            </a:pathLst>
          </a:custGeom>
          <a:solidFill>
            <a:srgbClr val="FF0000"/>
          </a:solidFill>
        </p:spPr>
        <p:txBody>
          <a:bodyPr wrap="square" lIns="0" tIns="0" rIns="0" bIns="0" rtlCol="0"/>
          <a:lstStyle/>
          <a:p>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ject 5"/>
          <p:cNvPicPr/>
          <p:nvPr/>
        </p:nvPicPr>
        <p:blipFill>
          <a:blip r:embed="rId2" cstate="print"/>
          <a:stretch>
            <a:fillRect/>
          </a:stretch>
        </p:blipFill>
        <p:spPr>
          <a:xfrm>
            <a:off x="11135099" y="231647"/>
            <a:ext cx="825252" cy="829055"/>
          </a:xfrm>
          <a:prstGeom prst="rect">
            <a:avLst/>
          </a:prstGeom>
        </p:spPr>
      </p:pic>
      <p:sp>
        <p:nvSpPr>
          <p:cNvPr id="6" name="object 6"/>
          <p:cNvSpPr txBox="1">
            <a:spLocks noGrp="1"/>
          </p:cNvSpPr>
          <p:nvPr>
            <p:ph type="title"/>
          </p:nvPr>
        </p:nvSpPr>
        <p:spPr>
          <a:xfrm>
            <a:off x="485343" y="280797"/>
            <a:ext cx="11221313" cy="382156"/>
          </a:xfrm>
          <a:prstGeom prst="rect">
            <a:avLst/>
          </a:prstGeom>
        </p:spPr>
        <p:txBody>
          <a:bodyPr vert="horz" wrap="square" lIns="0" tIns="12700" rIns="0" bIns="0"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Busy-Wait Loop in Action</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8" name="Rectangle 1">
            <a:extLst>
              <a:ext uri="{FF2B5EF4-FFF2-40B4-BE49-F238E27FC236}">
                <a16:creationId xmlns:a16="http://schemas.microsoft.com/office/drawing/2014/main" id="{11AA2F83-6ADB-006D-92EF-66D7C594F5C4}"/>
              </a:ext>
            </a:extLst>
          </p:cNvPr>
          <p:cNvSpPr>
            <a:spLocks noChangeArrowheads="1"/>
          </p:cNvSpPr>
          <p:nvPr/>
        </p:nvSpPr>
        <p:spPr bwMode="auto">
          <a:xfrm>
            <a:off x="685800" y="1905000"/>
            <a:ext cx="7611954"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Suppose the main thread initializes </a:t>
            </a:r>
            <a:r>
              <a:rPr kumimoji="0" lang="en-US" altLang="en-US" sz="1600" b="0" i="0" u="none" strike="noStrike" cap="none" normalizeH="0" baseline="0" dirty="0">
                <a:ln>
                  <a:noFill/>
                </a:ln>
                <a:solidFill>
                  <a:schemeClr val="tx1"/>
                </a:solidFill>
                <a:effectLst/>
                <a:latin typeface="Arial Unicode MS"/>
              </a:rPr>
              <a:t>flag</a:t>
            </a:r>
            <a:r>
              <a:rPr kumimoji="0" lang="en-US" altLang="en-US" sz="1600" b="0" i="0" u="none" strike="noStrike" cap="none" normalizeH="0" baseline="0" dirty="0">
                <a:ln>
                  <a:noFill/>
                </a:ln>
                <a:solidFill>
                  <a:schemeClr val="tx1"/>
                </a:solidFill>
                <a:effectLst/>
              </a:rPr>
              <a:t> to </a:t>
            </a:r>
            <a:r>
              <a:rPr kumimoji="0" lang="en-US" altLang="en-US" sz="1600" b="0" i="0" u="none" strike="noStrike" cap="none" normalizeH="0" baseline="0" dirty="0">
                <a:ln>
                  <a:noFill/>
                </a:ln>
                <a:solidFill>
                  <a:schemeClr val="tx1"/>
                </a:solidFill>
                <a:effectLst/>
                <a:latin typeface="Arial Unicode MS"/>
              </a:rPr>
              <a:t>0</a:t>
            </a:r>
            <a:r>
              <a:rPr kumimoji="0" lang="en-US" altLang="en-US" sz="1600" b="0" i="0" u="none" strike="noStrike" cap="none" normalizeH="0" baseline="0" dirty="0">
                <a:ln>
                  <a:noFill/>
                </a:ln>
                <a:solidFill>
                  <a:schemeClr val="tx1"/>
                </a:solidFill>
                <a:effectLst/>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If thread 1 completes its computation (</a:t>
            </a:r>
            <a:r>
              <a:rPr kumimoji="0" lang="en-US" altLang="en-US" sz="1600" b="0" i="0" u="none" strike="noStrike" cap="none" normalizeH="0" baseline="0" dirty="0">
                <a:ln>
                  <a:noFill/>
                </a:ln>
                <a:solidFill>
                  <a:schemeClr val="tx1"/>
                </a:solidFill>
                <a:effectLst/>
                <a:latin typeface="Arial Unicode MS"/>
              </a:rPr>
              <a:t>y = Compute(</a:t>
            </a:r>
            <a:r>
              <a:rPr kumimoji="0" lang="en-US" altLang="en-US" sz="1600" b="0" i="0" u="none" strike="noStrike" cap="none" normalizeH="0" baseline="0" dirty="0" err="1">
                <a:ln>
                  <a:noFill/>
                </a:ln>
                <a:solidFill>
                  <a:schemeClr val="tx1"/>
                </a:solidFill>
                <a:effectLst/>
                <a:latin typeface="Arial Unicode MS"/>
              </a:rPr>
              <a:t>my_rank</a:t>
            </a:r>
            <a:r>
              <a:rPr kumimoji="0" lang="en-US" altLang="en-US" sz="1600" b="0" i="0" u="none" strike="noStrike" cap="none" normalizeH="0" baseline="0" dirty="0">
                <a:ln>
                  <a:noFill/>
                </a:ln>
                <a:solidFill>
                  <a:schemeClr val="tx1"/>
                </a:solidFill>
                <a:effectLst/>
                <a:latin typeface="Arial Unicode MS"/>
              </a:rPr>
              <a:t>);</a:t>
            </a:r>
            <a:r>
              <a:rPr kumimoji="0" lang="en-US" altLang="en-US" sz="1600" b="0" i="0" u="none" strike="noStrike" cap="none" normalizeH="0" baseline="0" dirty="0">
                <a:ln>
                  <a:noFill/>
                </a:ln>
                <a:solidFill>
                  <a:schemeClr val="tx1"/>
                </a:solidFill>
                <a:effectLst/>
              </a:rPr>
              <a:t>) before thread 0, it will encounter the while loop and keep checking </a:t>
            </a:r>
            <a:r>
              <a:rPr kumimoji="0" lang="en-US" altLang="en-US" sz="1600" b="0" i="0" u="none" strike="noStrike" cap="none" normalizeH="0" baseline="0" dirty="0">
                <a:ln>
                  <a:noFill/>
                </a:ln>
                <a:solidFill>
                  <a:schemeClr val="tx1"/>
                </a:solidFill>
                <a:effectLst/>
                <a:latin typeface="Arial Unicode MS"/>
              </a:rPr>
              <a:t>while (flag != </a:t>
            </a:r>
            <a:r>
              <a:rPr kumimoji="0" lang="en-US" altLang="en-US" sz="1600" b="0" i="0" u="none" strike="noStrike" cap="none" normalizeH="0" baseline="0" dirty="0" err="1">
                <a:ln>
                  <a:noFill/>
                </a:ln>
                <a:solidFill>
                  <a:schemeClr val="tx1"/>
                </a:solidFill>
                <a:effectLst/>
                <a:latin typeface="Arial Unicode MS"/>
              </a:rPr>
              <a:t>my_rank</a:t>
            </a:r>
            <a:r>
              <a:rPr kumimoji="0" lang="en-US" altLang="en-US" sz="1600" b="0" i="0" u="none" strike="noStrike" cap="none" normalizeH="0" baseline="0" dirty="0">
                <a:ln>
                  <a:noFill/>
                </a:ln>
                <a:solidFill>
                  <a:schemeClr val="tx1"/>
                </a:solidFill>
                <a:effectLst/>
                <a:latin typeface="Arial Unicode MS"/>
              </a:rPr>
              <a:t>);</a:t>
            </a:r>
            <a:r>
              <a:rPr kumimoji="0" lang="en-US" altLang="en-US" sz="1600" b="0" i="0" u="none" strike="noStrike" cap="none" normalizeH="0" baseline="0" dirty="0">
                <a:ln>
                  <a:noFill/>
                </a:ln>
                <a:solidFill>
                  <a:schemeClr val="tx1"/>
                </a:solidFill>
                <a:effectLst/>
              </a:rPr>
              <a:t> until </a:t>
            </a:r>
            <a:r>
              <a:rPr kumimoji="0" lang="en-US" altLang="en-US" sz="1600" b="0" i="0" u="none" strike="noStrike" cap="none" normalizeH="0" baseline="0" dirty="0">
                <a:ln>
                  <a:noFill/>
                </a:ln>
                <a:solidFill>
                  <a:schemeClr val="tx1"/>
                </a:solidFill>
                <a:effectLst/>
                <a:latin typeface="Arial Unicode MS"/>
              </a:rPr>
              <a:t>flag</a:t>
            </a:r>
            <a:r>
              <a:rPr kumimoji="0" lang="en-US" altLang="en-US" sz="1600" b="0" i="0" u="none" strike="noStrike" cap="none" normalizeH="0" baseline="0" dirty="0">
                <a:ln>
                  <a:noFill/>
                </a:ln>
                <a:solidFill>
                  <a:schemeClr val="tx1"/>
                </a:solidFill>
                <a:effectLst/>
              </a:rPr>
              <a:t> becomes </a:t>
            </a:r>
            <a:r>
              <a:rPr kumimoji="0" lang="en-US" altLang="en-US" sz="1600" b="0" i="0" u="none" strike="noStrike" cap="none" normalizeH="0" baseline="0" dirty="0">
                <a:ln>
                  <a:noFill/>
                </a:ln>
                <a:solidFill>
                  <a:schemeClr val="tx1"/>
                </a:solidFill>
                <a:effectLst/>
                <a:latin typeface="Arial Unicode MS"/>
              </a:rPr>
              <a:t>1</a:t>
            </a:r>
            <a:r>
              <a:rPr kumimoji="0" lang="en-US" altLang="en-US" sz="1600" b="0" i="0" u="none" strike="noStrike" cap="none" normalizeH="0" baseline="0" dirty="0">
                <a:ln>
                  <a:noFill/>
                </a:ln>
                <a:solidFill>
                  <a:schemeClr val="tx1"/>
                </a:solidFill>
                <a:effectLst/>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Thread 0, on the other hand, will pass the while loop because </a:t>
            </a:r>
            <a:r>
              <a:rPr kumimoji="0" lang="en-US" altLang="en-US" sz="1600" b="0" i="0" u="none" strike="noStrike" cap="none" normalizeH="0" baseline="0" dirty="0">
                <a:ln>
                  <a:noFill/>
                </a:ln>
                <a:solidFill>
                  <a:schemeClr val="tx1"/>
                </a:solidFill>
                <a:effectLst/>
                <a:latin typeface="Arial Unicode MS"/>
              </a:rPr>
              <a:t>flag</a:t>
            </a:r>
            <a:r>
              <a:rPr kumimoji="0" lang="en-US" altLang="en-US" sz="1600" b="0" i="0" u="none" strike="noStrike" cap="none" normalizeH="0" baseline="0" dirty="0">
                <a:ln>
                  <a:noFill/>
                </a:ln>
                <a:solidFill>
                  <a:schemeClr val="tx1"/>
                </a:solidFill>
                <a:effectLst/>
              </a:rPr>
              <a:t> is initially </a:t>
            </a:r>
            <a:r>
              <a:rPr kumimoji="0" lang="en-US" altLang="en-US" sz="1600" b="0" i="0" u="none" strike="noStrike" cap="none" normalizeH="0" baseline="0" dirty="0">
                <a:ln>
                  <a:noFill/>
                </a:ln>
                <a:solidFill>
                  <a:schemeClr val="tx1"/>
                </a:solidFill>
                <a:effectLst/>
                <a:latin typeface="Arial Unicode MS"/>
              </a:rPr>
              <a:t>0</a:t>
            </a:r>
            <a:r>
              <a:rPr kumimoji="0" lang="en-US" altLang="en-US" sz="1600" b="0" i="0" u="none" strike="noStrike" cap="none" normalizeH="0" baseline="0" dirty="0">
                <a:ln>
                  <a:noFill/>
                </a:ln>
                <a:solidFill>
                  <a:schemeClr val="tx1"/>
                </a:solidFill>
                <a:effectLst/>
              </a:rPr>
              <a:t>, and it proceeds to the critical section </a:t>
            </a:r>
            <a:r>
              <a:rPr kumimoji="0" lang="en-US" altLang="en-US" sz="1600" b="0" i="0" u="none" strike="noStrike" cap="none" normalizeH="0" baseline="0" dirty="0">
                <a:ln>
                  <a:noFill/>
                </a:ln>
                <a:solidFill>
                  <a:schemeClr val="tx1"/>
                </a:solidFill>
                <a:effectLst/>
                <a:latin typeface="Arial Unicode MS"/>
              </a:rPr>
              <a:t>x = x + y;</a:t>
            </a:r>
            <a:r>
              <a:rPr kumimoji="0" lang="en-US" altLang="en-US" sz="1600" b="0" i="0" u="none" strike="noStrike" cap="none" normalizeH="0" baseline="0" dirty="0">
                <a:ln>
                  <a:noFill/>
                </a:ln>
                <a:solidFill>
                  <a:schemeClr val="tx1"/>
                </a:solidFill>
                <a:effectLst/>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After thread 0 finishes its critical section, it increments </a:t>
            </a:r>
            <a:r>
              <a:rPr kumimoji="0" lang="en-US" altLang="en-US" sz="1600" b="0" i="0" u="none" strike="noStrike" cap="none" normalizeH="0" baseline="0" dirty="0">
                <a:ln>
                  <a:noFill/>
                </a:ln>
                <a:solidFill>
                  <a:schemeClr val="tx1"/>
                </a:solidFill>
                <a:effectLst/>
                <a:latin typeface="Arial Unicode MS"/>
              </a:rPr>
              <a:t>flag++</a:t>
            </a:r>
            <a:r>
              <a:rPr kumimoji="0" lang="en-US" altLang="en-US" sz="1600" b="0" i="0" u="none" strike="noStrike" cap="none" normalizeH="0" baseline="0" dirty="0">
                <a:ln>
                  <a:noFill/>
                </a:ln>
                <a:solidFill>
                  <a:schemeClr val="tx1"/>
                </a:solidFill>
                <a:effectLst/>
              </a:rPr>
              <a:t> (so now </a:t>
            </a:r>
            <a:r>
              <a:rPr kumimoji="0" lang="en-US" altLang="en-US" sz="1600" b="0" i="0" u="none" strike="noStrike" cap="none" normalizeH="0" baseline="0" dirty="0">
                <a:ln>
                  <a:noFill/>
                </a:ln>
                <a:solidFill>
                  <a:schemeClr val="tx1"/>
                </a:solidFill>
                <a:effectLst/>
                <a:latin typeface="Arial Unicode MS"/>
              </a:rPr>
              <a:t>flag</a:t>
            </a:r>
            <a:r>
              <a:rPr kumimoji="0" lang="en-US" altLang="en-US" sz="1600" b="0" i="0" u="none" strike="noStrike" cap="none" normalizeH="0" baseline="0" dirty="0">
                <a:ln>
                  <a:noFill/>
                </a:ln>
                <a:solidFill>
                  <a:schemeClr val="tx1"/>
                </a:solidFill>
                <a:effectLst/>
              </a:rPr>
              <a:t> becomes </a:t>
            </a:r>
            <a:r>
              <a:rPr kumimoji="0" lang="en-US" altLang="en-US" sz="1600" b="0" i="0" u="none" strike="noStrike" cap="none" normalizeH="0" baseline="0" dirty="0">
                <a:ln>
                  <a:noFill/>
                </a:ln>
                <a:solidFill>
                  <a:schemeClr val="tx1"/>
                </a:solidFill>
                <a:effectLst/>
                <a:latin typeface="Arial Unicode MS"/>
              </a:rPr>
              <a:t>1</a:t>
            </a:r>
            <a:r>
              <a:rPr kumimoji="0" lang="en-US" altLang="en-US" sz="1600" b="0" i="0" u="none" strike="noStrike" cap="none" normalizeH="0" baseline="0" dirty="0">
                <a:ln>
                  <a:noFill/>
                </a:ln>
                <a:solidFill>
                  <a:schemeClr val="tx1"/>
                </a:solidFill>
                <a:effectLst/>
              </a:rPr>
              <a:t>), allowing thread 1 to proceed.</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ject 8"/>
          <p:cNvPicPr/>
          <p:nvPr/>
        </p:nvPicPr>
        <p:blipFill>
          <a:blip r:embed="rId2" cstate="print"/>
          <a:stretch>
            <a:fillRect/>
          </a:stretch>
        </p:blipFill>
        <p:spPr>
          <a:xfrm>
            <a:off x="11135099" y="231647"/>
            <a:ext cx="825252" cy="829055"/>
          </a:xfrm>
          <a:prstGeom prst="rect">
            <a:avLst/>
          </a:prstGeom>
        </p:spPr>
      </p:pic>
      <p:sp>
        <p:nvSpPr>
          <p:cNvPr id="9" name="object 9"/>
          <p:cNvSpPr txBox="1">
            <a:spLocks noGrp="1"/>
          </p:cNvSpPr>
          <p:nvPr>
            <p:ph type="title"/>
          </p:nvPr>
        </p:nvSpPr>
        <p:spPr>
          <a:xfrm>
            <a:off x="485343" y="280797"/>
            <a:ext cx="11221313" cy="382156"/>
          </a:xfrm>
          <a:prstGeom prst="rect">
            <a:avLst/>
          </a:prstGeom>
        </p:spPr>
        <p:txBody>
          <a:bodyPr vert="horz" wrap="square" lIns="0" tIns="12700" rIns="0" bIns="0" rtlCol="0">
            <a:spAutoFit/>
          </a:bodyPr>
          <a:lstStyle/>
          <a:p>
            <a:pPr marL="12700">
              <a:lnSpc>
                <a:spcPct val="100000"/>
              </a:lnSpc>
              <a:spcBef>
                <a:spcPts val="100"/>
              </a:spcBef>
            </a:pPr>
            <a:r>
              <a:rPr lang="en-US" sz="2400" dirty="0"/>
              <a:t>Key Points – Busy Waiting</a:t>
            </a:r>
            <a:endParaRPr sz="2400" dirty="0"/>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11" name="Rectangle 1">
            <a:extLst>
              <a:ext uri="{FF2B5EF4-FFF2-40B4-BE49-F238E27FC236}">
                <a16:creationId xmlns:a16="http://schemas.microsoft.com/office/drawing/2014/main" id="{52D38FAA-C694-B0D2-8BC4-7832EF2385E5}"/>
              </a:ext>
            </a:extLst>
          </p:cNvPr>
          <p:cNvSpPr>
            <a:spLocks noChangeArrowheads="1"/>
          </p:cNvSpPr>
          <p:nvPr/>
        </p:nvSpPr>
        <p:spPr bwMode="auto">
          <a:xfrm>
            <a:off x="480346" y="1648810"/>
            <a:ext cx="10492454" cy="2262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Busy-Waiting</a:t>
            </a:r>
            <a:r>
              <a:rPr kumimoji="0" lang="en-US" altLang="en-US" sz="1600" b="0" i="0" u="none" strike="noStrike" cap="none" normalizeH="0" baseline="0" dirty="0">
                <a:ln>
                  <a:noFill/>
                </a:ln>
                <a:solidFill>
                  <a:schemeClr val="tx1"/>
                </a:solidFill>
                <a:effectLst/>
                <a:latin typeface="Arial" panose="020B0604020202020204" pitchFamily="34" charset="0"/>
              </a:rPr>
              <a:t>: While thread 1 waits for </a:t>
            </a:r>
            <a:r>
              <a:rPr kumimoji="0" lang="en-US" altLang="en-US" sz="1600" b="0" i="0" u="none" strike="noStrike" cap="none" normalizeH="0" baseline="0" dirty="0">
                <a:ln>
                  <a:noFill/>
                </a:ln>
                <a:solidFill>
                  <a:schemeClr val="tx1"/>
                </a:solidFill>
                <a:effectLst/>
                <a:latin typeface="Arial Unicode MS"/>
              </a:rPr>
              <a:t>flag</a:t>
            </a:r>
            <a:r>
              <a:rPr kumimoji="0" lang="en-US" altLang="en-US" sz="1600" b="0" i="0" u="none" strike="noStrike" cap="none" normalizeH="0" baseline="0" dirty="0">
                <a:ln>
                  <a:noFill/>
                </a:ln>
                <a:solidFill>
                  <a:schemeClr val="tx1"/>
                </a:solidFill>
                <a:effectLst/>
              </a:rPr>
              <a:t> to become </a:t>
            </a:r>
            <a:r>
              <a:rPr kumimoji="0" lang="en-US" altLang="en-US" sz="1600" b="0" i="0" u="none" strike="noStrike" cap="none" normalizeH="0" baseline="0" dirty="0">
                <a:ln>
                  <a:noFill/>
                </a:ln>
                <a:solidFill>
                  <a:schemeClr val="tx1"/>
                </a:solidFill>
                <a:effectLst/>
                <a:latin typeface="Arial Unicode MS"/>
              </a:rPr>
              <a:t>1</a:t>
            </a:r>
            <a:r>
              <a:rPr kumimoji="0" lang="en-US" altLang="en-US" sz="1600" b="0" i="0" u="none" strike="noStrike" cap="none" normalizeH="0" baseline="0" dirty="0">
                <a:ln>
                  <a:noFill/>
                </a:ln>
                <a:solidFill>
                  <a:schemeClr val="tx1"/>
                </a:solidFill>
                <a:effectLst/>
              </a:rPr>
              <a:t>, it constantly checks the condition, using CPU resources inefficiently.</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Compiler Optimization</a:t>
            </a:r>
            <a:r>
              <a:rPr kumimoji="0" lang="en-US" altLang="en-US" sz="1600" b="0" i="0" u="none" strike="noStrike" cap="none" normalizeH="0" baseline="0" dirty="0">
                <a:ln>
                  <a:noFill/>
                </a:ln>
                <a:solidFill>
                  <a:schemeClr val="tx1"/>
                </a:solidFill>
                <a:effectLst/>
                <a:latin typeface="Arial" panose="020B0604020202020204" pitchFamily="34" charset="0"/>
              </a:rPr>
              <a:t>: The busy-wait solution assumes that statements are executed as written. If compiler optimizations are enabled, the order of statements might change, leading to incorrect results.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Performance</a:t>
            </a:r>
            <a:r>
              <a:rPr kumimoji="0" lang="en-US" altLang="en-US" sz="1600" b="0" i="0" u="none" strike="noStrike" cap="none" normalizeH="0" baseline="0" dirty="0">
                <a:ln>
                  <a:noFill/>
                </a:ln>
                <a:solidFill>
                  <a:schemeClr val="tx1"/>
                </a:solidFill>
                <a:effectLst/>
                <a:latin typeface="Arial" panose="020B0604020202020204" pitchFamily="34" charset="0"/>
              </a:rPr>
              <a:t>: Busy-waiting, also known as a spinlock, can degrade performance, especially if one thread is delayed or preempted by the operating system.</a:t>
            </a:r>
          </a:p>
        </p:txBody>
      </p:sp>
      <p:sp>
        <p:nvSpPr>
          <p:cNvPr id="13" name="TextBox 12">
            <a:extLst>
              <a:ext uri="{FF2B5EF4-FFF2-40B4-BE49-F238E27FC236}">
                <a16:creationId xmlns:a16="http://schemas.microsoft.com/office/drawing/2014/main" id="{A4626683-DBA9-8939-2E5E-1CA29E150239}"/>
              </a:ext>
            </a:extLst>
          </p:cNvPr>
          <p:cNvSpPr txBox="1"/>
          <p:nvPr/>
        </p:nvSpPr>
        <p:spPr>
          <a:xfrm>
            <a:off x="480345" y="4297173"/>
            <a:ext cx="10654753" cy="1200329"/>
          </a:xfrm>
          <a:prstGeom prst="rect">
            <a:avLst/>
          </a:prstGeom>
          <a:noFill/>
        </p:spPr>
        <p:txBody>
          <a:bodyPr wrap="square">
            <a:spAutoFit/>
          </a:bodyPr>
          <a:lstStyle/>
          <a:p>
            <a:r>
              <a:rPr lang="en-IN" dirty="0"/>
              <a:t>Busy-waiting ensures exclusive access to critical sections, but it's not an ideal solution due to its inefficiency and potential for performance degradation. There are better synchronization mechanisms, such as mutexes and semaphores, that avoid busy-waiting and provide more efficient ways to manage access to shared resources.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DA2AF-4CCB-B83B-C010-2147810FDD01}"/>
              </a:ext>
            </a:extLst>
          </p:cNvPr>
          <p:cNvSpPr>
            <a:spLocks noGrp="1"/>
          </p:cNvSpPr>
          <p:nvPr>
            <p:ph type="title"/>
          </p:nvPr>
        </p:nvSpPr>
        <p:spPr>
          <a:xfrm>
            <a:off x="5143500" y="2667000"/>
            <a:ext cx="1905000" cy="1015663"/>
          </a:xfrm>
        </p:spPr>
        <p:txBody>
          <a:bodyPr/>
          <a:lstStyle/>
          <a:p>
            <a:r>
              <a:rPr lang="en-US" sz="6600" dirty="0"/>
              <a:t>CS6</a:t>
            </a:r>
            <a:endParaRPr lang="en-IN" sz="6600" dirty="0"/>
          </a:p>
        </p:txBody>
      </p:sp>
    </p:spTree>
    <p:extLst>
      <p:ext uri="{BB962C8B-B14F-4D97-AF65-F5344CB8AC3E}">
        <p14:creationId xmlns:p14="http://schemas.microsoft.com/office/powerpoint/2010/main" val="10011371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1519809"/>
            <a:ext cx="10211435" cy="1917064"/>
          </a:xfrm>
          <a:prstGeom prst="rect">
            <a:avLst/>
          </a:prstGeom>
        </p:spPr>
        <p:txBody>
          <a:bodyPr vert="horz" wrap="square" lIns="0" tIns="12700" rIns="0" bIns="0" rtlCol="0">
            <a:spAutoFit/>
          </a:bodyPr>
          <a:lstStyle/>
          <a:p>
            <a:pPr marL="354965" marR="5080" indent="-342900">
              <a:lnSpc>
                <a:spcPct val="100000"/>
              </a:lnSpc>
              <a:spcBef>
                <a:spcPts val="100"/>
              </a:spcBef>
              <a:buFont typeface="Arial MT"/>
              <a:buChar char="•"/>
              <a:tabLst>
                <a:tab pos="354965" algn="l"/>
              </a:tabLst>
            </a:pPr>
            <a:r>
              <a:rPr sz="2400" dirty="0">
                <a:latin typeface="Arial MT"/>
                <a:cs typeface="Arial MT"/>
              </a:rPr>
              <a:t>A</a:t>
            </a:r>
            <a:r>
              <a:rPr sz="2400" spc="-55" dirty="0">
                <a:latin typeface="Arial MT"/>
                <a:cs typeface="Arial MT"/>
              </a:rPr>
              <a:t> </a:t>
            </a:r>
            <a:r>
              <a:rPr sz="2400" dirty="0">
                <a:latin typeface="Arial MT"/>
                <a:cs typeface="Arial MT"/>
              </a:rPr>
              <a:t>thread</a:t>
            </a:r>
            <a:r>
              <a:rPr sz="2400" spc="-65" dirty="0">
                <a:latin typeface="Arial MT"/>
                <a:cs typeface="Arial MT"/>
              </a:rPr>
              <a:t> </a:t>
            </a:r>
            <a:r>
              <a:rPr sz="2400" dirty="0">
                <a:latin typeface="Arial MT"/>
                <a:cs typeface="Arial MT"/>
              </a:rPr>
              <a:t>that</a:t>
            </a:r>
            <a:r>
              <a:rPr sz="2400" spc="-55" dirty="0">
                <a:latin typeface="Arial MT"/>
                <a:cs typeface="Arial MT"/>
              </a:rPr>
              <a:t> </a:t>
            </a:r>
            <a:r>
              <a:rPr sz="2400" dirty="0">
                <a:latin typeface="Arial MT"/>
                <a:cs typeface="Arial MT"/>
              </a:rPr>
              <a:t>is</a:t>
            </a:r>
            <a:r>
              <a:rPr sz="2400" spc="-55" dirty="0">
                <a:latin typeface="Arial MT"/>
                <a:cs typeface="Arial MT"/>
              </a:rPr>
              <a:t> </a:t>
            </a:r>
            <a:r>
              <a:rPr sz="2400" spc="-20" dirty="0">
                <a:latin typeface="Arial MT"/>
                <a:cs typeface="Arial MT"/>
              </a:rPr>
              <a:t>busy-</a:t>
            </a:r>
            <a:r>
              <a:rPr sz="2400" dirty="0">
                <a:latin typeface="Arial MT"/>
                <a:cs typeface="Arial MT"/>
              </a:rPr>
              <a:t>waiting</a:t>
            </a:r>
            <a:r>
              <a:rPr sz="2400" spc="-25" dirty="0">
                <a:latin typeface="Arial MT"/>
                <a:cs typeface="Arial MT"/>
              </a:rPr>
              <a:t> </a:t>
            </a:r>
            <a:r>
              <a:rPr sz="2400" dirty="0">
                <a:latin typeface="Arial MT"/>
                <a:cs typeface="Arial MT"/>
              </a:rPr>
              <a:t>may</a:t>
            </a:r>
            <a:r>
              <a:rPr sz="2400" spc="-55" dirty="0">
                <a:latin typeface="Arial MT"/>
                <a:cs typeface="Arial MT"/>
              </a:rPr>
              <a:t> </a:t>
            </a:r>
            <a:r>
              <a:rPr sz="2400" dirty="0">
                <a:latin typeface="Arial MT"/>
                <a:cs typeface="Arial MT"/>
              </a:rPr>
              <a:t>continually</a:t>
            </a:r>
            <a:r>
              <a:rPr sz="2400" spc="-25" dirty="0">
                <a:latin typeface="Arial MT"/>
                <a:cs typeface="Arial MT"/>
              </a:rPr>
              <a:t> </a:t>
            </a:r>
            <a:r>
              <a:rPr sz="2400" dirty="0">
                <a:latin typeface="Arial MT"/>
                <a:cs typeface="Arial MT"/>
              </a:rPr>
              <a:t>use</a:t>
            </a:r>
            <a:r>
              <a:rPr sz="2400" spc="-55" dirty="0">
                <a:latin typeface="Arial MT"/>
                <a:cs typeface="Arial MT"/>
              </a:rPr>
              <a:t> </a:t>
            </a:r>
            <a:r>
              <a:rPr sz="2400" dirty="0">
                <a:latin typeface="Arial MT"/>
                <a:cs typeface="Arial MT"/>
              </a:rPr>
              <a:t>the</a:t>
            </a:r>
            <a:r>
              <a:rPr sz="2400" spc="-55" dirty="0">
                <a:latin typeface="Arial MT"/>
                <a:cs typeface="Arial MT"/>
              </a:rPr>
              <a:t> </a:t>
            </a:r>
            <a:r>
              <a:rPr sz="2400" dirty="0">
                <a:latin typeface="Arial MT"/>
                <a:cs typeface="Arial MT"/>
              </a:rPr>
              <a:t>CPU</a:t>
            </a:r>
            <a:r>
              <a:rPr sz="2400" spc="-50" dirty="0">
                <a:latin typeface="Arial MT"/>
                <a:cs typeface="Arial MT"/>
              </a:rPr>
              <a:t> </a:t>
            </a:r>
            <a:r>
              <a:rPr sz="2400" spc="-10" dirty="0">
                <a:latin typeface="Arial MT"/>
                <a:cs typeface="Arial MT"/>
              </a:rPr>
              <a:t>accomplishing nothing.</a:t>
            </a:r>
            <a:endParaRPr sz="2400">
              <a:latin typeface="Arial MT"/>
              <a:cs typeface="Arial MT"/>
            </a:endParaRPr>
          </a:p>
          <a:p>
            <a:pPr>
              <a:lnSpc>
                <a:spcPct val="100000"/>
              </a:lnSpc>
              <a:spcBef>
                <a:spcPts val="610"/>
              </a:spcBef>
              <a:buFont typeface="Arial MT"/>
              <a:buChar char="•"/>
            </a:pPr>
            <a:endParaRPr sz="2400">
              <a:latin typeface="Arial MT"/>
              <a:cs typeface="Arial MT"/>
            </a:endParaRPr>
          </a:p>
          <a:p>
            <a:pPr marL="354965" indent="-342265">
              <a:lnSpc>
                <a:spcPct val="100000"/>
              </a:lnSpc>
              <a:buChar char="•"/>
              <a:tabLst>
                <a:tab pos="354965" algn="l"/>
              </a:tabLst>
            </a:pPr>
            <a:r>
              <a:rPr sz="2400" dirty="0">
                <a:latin typeface="Arial MT"/>
                <a:cs typeface="Arial MT"/>
              </a:rPr>
              <a:t>Mutex</a:t>
            </a:r>
            <a:r>
              <a:rPr sz="2400" spc="-70" dirty="0">
                <a:latin typeface="Arial MT"/>
                <a:cs typeface="Arial MT"/>
              </a:rPr>
              <a:t> </a:t>
            </a:r>
            <a:r>
              <a:rPr sz="2400" dirty="0">
                <a:latin typeface="Arial MT"/>
                <a:cs typeface="Arial MT"/>
              </a:rPr>
              <a:t>(mutual</a:t>
            </a:r>
            <a:r>
              <a:rPr sz="2400" spc="-60" dirty="0">
                <a:latin typeface="Arial MT"/>
                <a:cs typeface="Arial MT"/>
              </a:rPr>
              <a:t> </a:t>
            </a:r>
            <a:r>
              <a:rPr sz="2400" dirty="0">
                <a:latin typeface="Arial MT"/>
                <a:cs typeface="Arial MT"/>
              </a:rPr>
              <a:t>exclusion)</a:t>
            </a:r>
            <a:r>
              <a:rPr sz="2400" spc="-20" dirty="0">
                <a:latin typeface="Arial MT"/>
                <a:cs typeface="Arial MT"/>
              </a:rPr>
              <a:t> </a:t>
            </a:r>
            <a:r>
              <a:rPr sz="2400" dirty="0">
                <a:latin typeface="Arial MT"/>
                <a:cs typeface="Arial MT"/>
              </a:rPr>
              <a:t>is</a:t>
            </a:r>
            <a:r>
              <a:rPr sz="2400" spc="-50" dirty="0">
                <a:latin typeface="Arial MT"/>
                <a:cs typeface="Arial MT"/>
              </a:rPr>
              <a:t> </a:t>
            </a:r>
            <a:r>
              <a:rPr sz="2400" dirty="0">
                <a:latin typeface="Arial MT"/>
                <a:cs typeface="Arial MT"/>
              </a:rPr>
              <a:t>a</a:t>
            </a:r>
            <a:r>
              <a:rPr sz="2400" spc="-55" dirty="0">
                <a:latin typeface="Arial MT"/>
                <a:cs typeface="Arial MT"/>
              </a:rPr>
              <a:t> </a:t>
            </a:r>
            <a:r>
              <a:rPr sz="2400" dirty="0">
                <a:latin typeface="Arial MT"/>
                <a:cs typeface="Arial MT"/>
              </a:rPr>
              <a:t>special</a:t>
            </a:r>
            <a:r>
              <a:rPr sz="2400" spc="-35" dirty="0">
                <a:latin typeface="Arial MT"/>
                <a:cs typeface="Arial MT"/>
              </a:rPr>
              <a:t> </a:t>
            </a:r>
            <a:r>
              <a:rPr sz="2400" dirty="0">
                <a:latin typeface="Arial MT"/>
                <a:cs typeface="Arial MT"/>
              </a:rPr>
              <a:t>type</a:t>
            </a:r>
            <a:r>
              <a:rPr sz="2400" spc="-70" dirty="0">
                <a:latin typeface="Arial MT"/>
                <a:cs typeface="Arial MT"/>
              </a:rPr>
              <a:t> </a:t>
            </a:r>
            <a:r>
              <a:rPr sz="2400" dirty="0">
                <a:latin typeface="Arial MT"/>
                <a:cs typeface="Arial MT"/>
              </a:rPr>
              <a:t>of</a:t>
            </a:r>
            <a:r>
              <a:rPr sz="2400" spc="-60" dirty="0">
                <a:latin typeface="Arial MT"/>
                <a:cs typeface="Arial MT"/>
              </a:rPr>
              <a:t> </a:t>
            </a:r>
            <a:r>
              <a:rPr sz="2400" dirty="0">
                <a:latin typeface="Arial MT"/>
                <a:cs typeface="Arial MT"/>
              </a:rPr>
              <a:t>variable</a:t>
            </a:r>
            <a:r>
              <a:rPr sz="2400" spc="-25" dirty="0">
                <a:latin typeface="Arial MT"/>
                <a:cs typeface="Arial MT"/>
              </a:rPr>
              <a:t> </a:t>
            </a:r>
            <a:r>
              <a:rPr sz="2400" dirty="0">
                <a:latin typeface="Arial MT"/>
                <a:cs typeface="Arial MT"/>
              </a:rPr>
              <a:t>that</a:t>
            </a:r>
            <a:r>
              <a:rPr sz="2400" spc="-70" dirty="0">
                <a:latin typeface="Arial MT"/>
                <a:cs typeface="Arial MT"/>
              </a:rPr>
              <a:t> </a:t>
            </a:r>
            <a:r>
              <a:rPr sz="2400" dirty="0">
                <a:latin typeface="Arial MT"/>
                <a:cs typeface="Arial MT"/>
              </a:rPr>
              <a:t>can</a:t>
            </a:r>
            <a:r>
              <a:rPr sz="2400" spc="-60" dirty="0">
                <a:latin typeface="Arial MT"/>
                <a:cs typeface="Arial MT"/>
              </a:rPr>
              <a:t> </a:t>
            </a:r>
            <a:r>
              <a:rPr sz="2400" dirty="0">
                <a:latin typeface="Arial MT"/>
                <a:cs typeface="Arial MT"/>
              </a:rPr>
              <a:t>be</a:t>
            </a:r>
            <a:r>
              <a:rPr sz="2400" spc="-50" dirty="0">
                <a:latin typeface="Arial MT"/>
                <a:cs typeface="Arial MT"/>
              </a:rPr>
              <a:t> </a:t>
            </a:r>
            <a:r>
              <a:rPr sz="2400" dirty="0">
                <a:latin typeface="Arial MT"/>
                <a:cs typeface="Arial MT"/>
              </a:rPr>
              <a:t>used</a:t>
            </a:r>
            <a:r>
              <a:rPr sz="2400" spc="-45" dirty="0">
                <a:latin typeface="Arial MT"/>
                <a:cs typeface="Arial MT"/>
              </a:rPr>
              <a:t> </a:t>
            </a:r>
            <a:r>
              <a:rPr sz="2400" spc="-25" dirty="0">
                <a:latin typeface="Arial MT"/>
                <a:cs typeface="Arial MT"/>
              </a:rPr>
              <a:t>to</a:t>
            </a:r>
            <a:endParaRPr sz="2400">
              <a:latin typeface="Arial MT"/>
              <a:cs typeface="Arial MT"/>
            </a:endParaRPr>
          </a:p>
          <a:p>
            <a:pPr marL="354965">
              <a:lnSpc>
                <a:spcPct val="100000"/>
              </a:lnSpc>
              <a:spcBef>
                <a:spcPts val="5"/>
              </a:spcBef>
            </a:pPr>
            <a:r>
              <a:rPr sz="2400" dirty="0">
                <a:latin typeface="Arial MT"/>
                <a:cs typeface="Arial MT"/>
              </a:rPr>
              <a:t>restrict</a:t>
            </a:r>
            <a:r>
              <a:rPr sz="2400" spc="-60" dirty="0">
                <a:latin typeface="Arial MT"/>
                <a:cs typeface="Arial MT"/>
              </a:rPr>
              <a:t> </a:t>
            </a:r>
            <a:r>
              <a:rPr sz="2400" dirty="0">
                <a:latin typeface="Arial MT"/>
                <a:cs typeface="Arial MT"/>
              </a:rPr>
              <a:t>access</a:t>
            </a:r>
            <a:r>
              <a:rPr sz="2400" spc="-40" dirty="0">
                <a:latin typeface="Arial MT"/>
                <a:cs typeface="Arial MT"/>
              </a:rPr>
              <a:t> </a:t>
            </a:r>
            <a:r>
              <a:rPr sz="2400" dirty="0">
                <a:latin typeface="Arial MT"/>
                <a:cs typeface="Arial MT"/>
              </a:rPr>
              <a:t>to</a:t>
            </a:r>
            <a:r>
              <a:rPr sz="2400" spc="-45" dirty="0">
                <a:latin typeface="Arial MT"/>
                <a:cs typeface="Arial MT"/>
              </a:rPr>
              <a:t> </a:t>
            </a:r>
            <a:r>
              <a:rPr sz="2400" dirty="0">
                <a:latin typeface="Arial MT"/>
                <a:cs typeface="Arial MT"/>
              </a:rPr>
              <a:t>a</a:t>
            </a:r>
            <a:r>
              <a:rPr sz="2400" spc="-40" dirty="0">
                <a:latin typeface="Arial MT"/>
                <a:cs typeface="Arial MT"/>
              </a:rPr>
              <a:t> </a:t>
            </a:r>
            <a:r>
              <a:rPr sz="2400" dirty="0">
                <a:latin typeface="Arial MT"/>
                <a:cs typeface="Arial MT"/>
              </a:rPr>
              <a:t>critical</a:t>
            </a:r>
            <a:r>
              <a:rPr sz="2400" spc="-40" dirty="0">
                <a:latin typeface="Arial MT"/>
                <a:cs typeface="Arial MT"/>
              </a:rPr>
              <a:t> </a:t>
            </a:r>
            <a:r>
              <a:rPr sz="2400" dirty="0">
                <a:latin typeface="Arial MT"/>
                <a:cs typeface="Arial MT"/>
              </a:rPr>
              <a:t>section</a:t>
            </a:r>
            <a:r>
              <a:rPr sz="2400" spc="-45" dirty="0">
                <a:latin typeface="Arial MT"/>
                <a:cs typeface="Arial MT"/>
              </a:rPr>
              <a:t> </a:t>
            </a:r>
            <a:r>
              <a:rPr sz="2400" dirty="0">
                <a:latin typeface="Arial MT"/>
                <a:cs typeface="Arial MT"/>
              </a:rPr>
              <a:t>to</a:t>
            </a:r>
            <a:r>
              <a:rPr sz="2400" spc="-40" dirty="0">
                <a:latin typeface="Arial MT"/>
                <a:cs typeface="Arial MT"/>
              </a:rPr>
              <a:t> </a:t>
            </a:r>
            <a:r>
              <a:rPr sz="2400" dirty="0">
                <a:latin typeface="Arial MT"/>
                <a:cs typeface="Arial MT"/>
              </a:rPr>
              <a:t>a</a:t>
            </a:r>
            <a:r>
              <a:rPr sz="2400" spc="-55" dirty="0">
                <a:latin typeface="Arial MT"/>
                <a:cs typeface="Arial MT"/>
              </a:rPr>
              <a:t> </a:t>
            </a:r>
            <a:r>
              <a:rPr sz="2400" dirty="0">
                <a:latin typeface="Arial MT"/>
                <a:cs typeface="Arial MT"/>
              </a:rPr>
              <a:t>single</a:t>
            </a:r>
            <a:r>
              <a:rPr sz="2400" spc="-20" dirty="0">
                <a:latin typeface="Arial MT"/>
                <a:cs typeface="Arial MT"/>
              </a:rPr>
              <a:t> </a:t>
            </a:r>
            <a:r>
              <a:rPr sz="2400" dirty="0">
                <a:latin typeface="Arial MT"/>
                <a:cs typeface="Arial MT"/>
              </a:rPr>
              <a:t>thread</a:t>
            </a:r>
            <a:r>
              <a:rPr sz="2400" spc="-55" dirty="0">
                <a:latin typeface="Arial MT"/>
                <a:cs typeface="Arial MT"/>
              </a:rPr>
              <a:t> </a:t>
            </a:r>
            <a:r>
              <a:rPr sz="2400" dirty="0">
                <a:latin typeface="Arial MT"/>
                <a:cs typeface="Arial MT"/>
              </a:rPr>
              <a:t>at</a:t>
            </a:r>
            <a:r>
              <a:rPr sz="2400" spc="-35" dirty="0">
                <a:latin typeface="Arial MT"/>
                <a:cs typeface="Arial MT"/>
              </a:rPr>
              <a:t> </a:t>
            </a:r>
            <a:r>
              <a:rPr sz="2400" dirty="0">
                <a:latin typeface="Arial MT"/>
                <a:cs typeface="Arial MT"/>
              </a:rPr>
              <a:t>a</a:t>
            </a:r>
            <a:r>
              <a:rPr sz="2400" spc="-50" dirty="0">
                <a:latin typeface="Arial MT"/>
                <a:cs typeface="Arial MT"/>
              </a:rPr>
              <a:t> </a:t>
            </a:r>
            <a:r>
              <a:rPr sz="2400" spc="-10" dirty="0">
                <a:latin typeface="Arial MT"/>
                <a:cs typeface="Arial MT"/>
              </a:rPr>
              <a:t>time.</a:t>
            </a:r>
            <a:endParaRPr sz="2400">
              <a:latin typeface="Arial MT"/>
              <a:cs typeface="Arial MT"/>
            </a:endParaRP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10" dirty="0"/>
              <a:t>Mutexes</a:t>
            </a:r>
          </a:p>
        </p:txBody>
      </p:sp>
      <p:pic>
        <p:nvPicPr>
          <p:cNvPr id="4" name="object 4"/>
          <p:cNvPicPr/>
          <p:nvPr/>
        </p:nvPicPr>
        <p:blipFill>
          <a:blip r:embed="rId2" cstate="print"/>
          <a:stretch>
            <a:fillRect/>
          </a:stretch>
        </p:blipFill>
        <p:spPr>
          <a:xfrm>
            <a:off x="2917063" y="1903857"/>
            <a:ext cx="1950974" cy="154939"/>
          </a:xfrm>
          <a:prstGeom prst="rect">
            <a:avLst/>
          </a:prstGeom>
        </p:spPr>
      </p:pic>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pic>
        <p:nvPicPr>
          <p:cNvPr id="8" name="Picture 7">
            <a:extLst>
              <a:ext uri="{FF2B5EF4-FFF2-40B4-BE49-F238E27FC236}">
                <a16:creationId xmlns:a16="http://schemas.microsoft.com/office/drawing/2014/main" id="{9E61801C-75EB-7F7E-182F-91435DD4A832}"/>
              </a:ext>
            </a:extLst>
          </p:cNvPr>
          <p:cNvPicPr>
            <a:picLocks noChangeAspect="1"/>
          </p:cNvPicPr>
          <p:nvPr/>
        </p:nvPicPr>
        <p:blipFill>
          <a:blip r:embed="rId3"/>
          <a:stretch>
            <a:fillRect/>
          </a:stretch>
        </p:blipFill>
        <p:spPr>
          <a:xfrm>
            <a:off x="3352800" y="4013403"/>
            <a:ext cx="3963123" cy="2272968"/>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592FE-A669-0D0B-15C3-7EA12AC6FC8E}"/>
              </a:ext>
            </a:extLst>
          </p:cNvPr>
          <p:cNvSpPr>
            <a:spLocks noGrp="1"/>
          </p:cNvSpPr>
          <p:nvPr>
            <p:ph type="title"/>
          </p:nvPr>
        </p:nvSpPr>
        <p:spPr>
          <a:xfrm>
            <a:off x="485343" y="381000"/>
            <a:ext cx="11221313" cy="635000"/>
          </a:xfrm>
        </p:spPr>
        <p:txBody>
          <a:bodyPr/>
          <a:lstStyle/>
          <a:p>
            <a:r>
              <a:rPr lang="en-US" dirty="0"/>
              <a:t>Example: Bank</a:t>
            </a:r>
            <a:endParaRPr lang="en-IN" dirty="0"/>
          </a:p>
        </p:txBody>
      </p:sp>
      <p:sp>
        <p:nvSpPr>
          <p:cNvPr id="4" name="Rectangle 1">
            <a:extLst>
              <a:ext uri="{FF2B5EF4-FFF2-40B4-BE49-F238E27FC236}">
                <a16:creationId xmlns:a16="http://schemas.microsoft.com/office/drawing/2014/main" id="{A365958C-208F-6FB7-6EC5-518ABFA20AA0}"/>
              </a:ext>
            </a:extLst>
          </p:cNvPr>
          <p:cNvSpPr>
            <a:spLocks noGrp="1" noChangeArrowheads="1"/>
          </p:cNvSpPr>
          <p:nvPr>
            <p:ph type="body" idx="1"/>
          </p:nvPr>
        </p:nvSpPr>
        <p:spPr bwMode="auto">
          <a:xfrm>
            <a:off x="485343" y="1848653"/>
            <a:ext cx="11221313"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Scenario</a:t>
            </a:r>
            <a:r>
              <a:rPr kumimoji="0" lang="en-US" altLang="en-US" sz="1600" b="0" i="0" u="none" strike="noStrike" cap="none" normalizeH="0" baseline="0" dirty="0">
                <a:ln>
                  <a:noFill/>
                </a:ln>
                <a:solidFill>
                  <a:schemeClr val="tx1"/>
                </a:solidFill>
                <a:effectLst/>
                <a:latin typeface="Arial" panose="020B0604020202020204" pitchFamily="34" charset="0"/>
              </a:rPr>
              <a:t>: Two threads (one deposits $50, another withdraws $30) share a </a:t>
            </a:r>
            <a:r>
              <a:rPr kumimoji="0" lang="en-US" altLang="en-US" sz="1600" b="0" i="0" u="none" strike="noStrike" cap="none" normalizeH="0" baseline="0" dirty="0">
                <a:ln>
                  <a:noFill/>
                </a:ln>
                <a:solidFill>
                  <a:schemeClr val="tx1"/>
                </a:solidFill>
                <a:effectLst/>
                <a:latin typeface="Arial Unicode MS"/>
              </a:rPr>
              <a:t>balance</a:t>
            </a:r>
            <a:r>
              <a:rPr kumimoji="0" lang="en-US" altLang="en-US" sz="1600" b="0" i="0" u="none" strike="noStrike" cap="none" normalizeH="0" baseline="0" dirty="0">
                <a:ln>
                  <a:noFill/>
                </a:ln>
                <a:solidFill>
                  <a:schemeClr val="tx1"/>
                </a:solidFill>
                <a:effectLst/>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Problem</a:t>
            </a:r>
            <a:r>
              <a:rPr kumimoji="0" lang="en-US" altLang="en-US" sz="1600" b="0" i="0" u="none" strike="noStrike" cap="none" normalizeH="0" baseline="0" dirty="0">
                <a:ln>
                  <a:noFill/>
                </a:ln>
                <a:solidFill>
                  <a:schemeClr val="tx1"/>
                </a:solidFill>
                <a:effectLst/>
                <a:latin typeface="Arial" panose="020B0604020202020204" pitchFamily="34" charset="0"/>
              </a:rPr>
              <a:t>: If both threads read and write </a:t>
            </a:r>
            <a:r>
              <a:rPr kumimoji="0" lang="en-US" altLang="en-US" sz="1600" b="0" i="0" u="none" strike="noStrike" cap="none" normalizeH="0" baseline="0" dirty="0">
                <a:ln>
                  <a:noFill/>
                </a:ln>
                <a:solidFill>
                  <a:schemeClr val="tx1"/>
                </a:solidFill>
                <a:effectLst/>
                <a:latin typeface="Arial Unicode MS"/>
              </a:rPr>
              <a:t>balance</a:t>
            </a:r>
            <a:r>
              <a:rPr kumimoji="0" lang="en-US" altLang="en-US" sz="1600" b="0" i="0" u="none" strike="noStrike" cap="none" normalizeH="0" baseline="0" dirty="0">
                <a:ln>
                  <a:noFill/>
                </a:ln>
                <a:solidFill>
                  <a:schemeClr val="tx1"/>
                </a:solidFill>
                <a:effectLst/>
              </a:rPr>
              <a:t> at the same time (no lock), the final outcome might be wrong (e.g., $70 or $150 instead of $120). This is a </a:t>
            </a:r>
            <a:r>
              <a:rPr kumimoji="0" lang="en-US" altLang="en-US" sz="1600" b="1" i="0" u="none" strike="noStrike" cap="none" normalizeH="0" baseline="0" dirty="0">
                <a:ln>
                  <a:noFill/>
                </a:ln>
                <a:solidFill>
                  <a:schemeClr val="tx1"/>
                </a:solidFill>
                <a:effectLst/>
                <a:latin typeface="Arial" panose="020B0604020202020204" pitchFamily="34" charset="0"/>
              </a:rPr>
              <a:t>race condition</a:t>
            </a:r>
            <a:r>
              <a:rPr kumimoji="0" lang="en-US" altLang="en-US" sz="16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Real-Time Analogy</a:t>
            </a:r>
            <a:r>
              <a:rPr kumimoji="0" lang="en-US" altLang="en-US" sz="16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Imagine two bank tellers updating your account at the same moment. One teller sees $100, adds $50 (should be $150).</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Meanwhile, the other teller also sees $100, subtracts $30 (should be $70).</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Whichever teller writes last overwrites the other’s transaction.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Solution (Mutex)</a:t>
            </a:r>
            <a:r>
              <a:rPr kumimoji="0" lang="en-US" altLang="en-US" sz="16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A </a:t>
            </a:r>
            <a:r>
              <a:rPr kumimoji="0" lang="en-US" altLang="en-US" sz="1600" b="1" i="0" u="none" strike="noStrike" cap="none" normalizeH="0" baseline="0" dirty="0">
                <a:ln>
                  <a:noFill/>
                </a:ln>
                <a:solidFill>
                  <a:schemeClr val="tx1"/>
                </a:solidFill>
                <a:effectLst/>
                <a:latin typeface="Arial" panose="020B0604020202020204" pitchFamily="34" charset="0"/>
              </a:rPr>
              <a:t>mutex</a:t>
            </a:r>
            <a:r>
              <a:rPr kumimoji="0" lang="en-US" altLang="en-US" sz="1600" b="0" i="0" u="none" strike="noStrike" cap="none" normalizeH="0" baseline="0" dirty="0">
                <a:ln>
                  <a:noFill/>
                </a:ln>
                <a:solidFill>
                  <a:schemeClr val="tx1"/>
                </a:solidFill>
                <a:effectLst/>
                <a:latin typeface="Arial" panose="020B0604020202020204" pitchFamily="34" charset="0"/>
              </a:rPr>
              <a:t> acts like a single “teller window”—only one thread can update </a:t>
            </a:r>
            <a:r>
              <a:rPr kumimoji="0" lang="en-US" altLang="en-US" sz="1600" b="0" i="0" u="none" strike="noStrike" cap="none" normalizeH="0" baseline="0" dirty="0">
                <a:ln>
                  <a:noFill/>
                </a:ln>
                <a:solidFill>
                  <a:schemeClr val="tx1"/>
                </a:solidFill>
                <a:effectLst/>
                <a:latin typeface="Arial Unicode MS"/>
              </a:rPr>
              <a:t>balance</a:t>
            </a:r>
            <a:r>
              <a:rPr kumimoji="0" lang="en-US" altLang="en-US" sz="1600" b="0" i="0" u="none" strike="noStrike" cap="none" normalizeH="0" baseline="0" dirty="0">
                <a:ln>
                  <a:noFill/>
                </a:ln>
                <a:solidFill>
                  <a:schemeClr val="tx1"/>
                </a:solidFill>
                <a:effectLst/>
              </a:rPr>
              <a:t> at a time.</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Each thread </a:t>
            </a:r>
            <a:r>
              <a:rPr kumimoji="0" lang="en-US" altLang="en-US" sz="1600" b="1" i="0" u="none" strike="noStrike" cap="none" normalizeH="0" baseline="0" dirty="0">
                <a:ln>
                  <a:noFill/>
                </a:ln>
                <a:solidFill>
                  <a:schemeClr val="tx1"/>
                </a:solidFill>
                <a:effectLst/>
                <a:latin typeface="Arial" panose="020B0604020202020204" pitchFamily="34" charset="0"/>
              </a:rPr>
              <a:t>locks</a:t>
            </a:r>
            <a:r>
              <a:rPr kumimoji="0" lang="en-US" altLang="en-US" sz="1600" b="0" i="0" u="none" strike="noStrike" cap="none" normalizeH="0" baseline="0" dirty="0">
                <a:ln>
                  <a:noFill/>
                </a:ln>
                <a:solidFill>
                  <a:schemeClr val="tx1"/>
                </a:solidFill>
                <a:effectLst/>
                <a:latin typeface="Arial" panose="020B0604020202020204" pitchFamily="34" charset="0"/>
              </a:rPr>
              <a:t> the shared resource, does the deposit or withdrawal, then </a:t>
            </a:r>
            <a:r>
              <a:rPr kumimoji="0" lang="en-US" altLang="en-US" sz="1600" b="1" i="0" u="none" strike="noStrike" cap="none" normalizeH="0" baseline="0" dirty="0">
                <a:ln>
                  <a:noFill/>
                </a:ln>
                <a:solidFill>
                  <a:schemeClr val="tx1"/>
                </a:solidFill>
                <a:effectLst/>
                <a:latin typeface="Arial" panose="020B0604020202020204" pitchFamily="34" charset="0"/>
              </a:rPr>
              <a:t>unlocks</a:t>
            </a:r>
            <a:r>
              <a:rPr kumimoji="0" lang="en-US" altLang="en-US" sz="1600" b="0" i="0" u="none" strike="noStrike" cap="none" normalizeH="0" baseline="0" dirty="0">
                <a:ln>
                  <a:noFill/>
                </a:ln>
                <a:solidFill>
                  <a:schemeClr val="tx1"/>
                </a:solidFill>
                <a:effectLst/>
                <a:latin typeface="Arial" panose="020B0604020202020204" pitchFamily="34" charset="0"/>
              </a:rPr>
              <a:t> for the next thread.</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This guarantees a correct final balance of $120 every time.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524679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1519809"/>
            <a:ext cx="9792970" cy="1917064"/>
          </a:xfrm>
          <a:prstGeom prst="rect">
            <a:avLst/>
          </a:prstGeom>
        </p:spPr>
        <p:txBody>
          <a:bodyPr vert="horz" wrap="square" lIns="0" tIns="12700" rIns="0" bIns="0" rtlCol="0">
            <a:spAutoFit/>
          </a:bodyPr>
          <a:lstStyle/>
          <a:p>
            <a:pPr marL="354965" marR="5080" indent="-342900">
              <a:lnSpc>
                <a:spcPct val="100000"/>
              </a:lnSpc>
              <a:spcBef>
                <a:spcPts val="100"/>
              </a:spcBef>
              <a:buFont typeface="Arial MT"/>
              <a:buChar char="•"/>
              <a:tabLst>
                <a:tab pos="354965" algn="l"/>
              </a:tabLst>
            </a:pPr>
            <a:r>
              <a:rPr sz="2400" dirty="0">
                <a:latin typeface="Arial MT"/>
                <a:cs typeface="Arial MT"/>
              </a:rPr>
              <a:t>Used</a:t>
            </a:r>
            <a:r>
              <a:rPr sz="2400" spc="-70" dirty="0">
                <a:latin typeface="Arial MT"/>
                <a:cs typeface="Arial MT"/>
              </a:rPr>
              <a:t> </a:t>
            </a:r>
            <a:r>
              <a:rPr sz="2400" dirty="0">
                <a:latin typeface="Arial MT"/>
                <a:cs typeface="Arial MT"/>
              </a:rPr>
              <a:t>to</a:t>
            </a:r>
            <a:r>
              <a:rPr sz="2400" spc="-70" dirty="0">
                <a:latin typeface="Arial MT"/>
                <a:cs typeface="Arial MT"/>
              </a:rPr>
              <a:t> </a:t>
            </a:r>
            <a:r>
              <a:rPr sz="2400" dirty="0">
                <a:latin typeface="Arial MT"/>
                <a:cs typeface="Arial MT"/>
              </a:rPr>
              <a:t>guarantee</a:t>
            </a:r>
            <a:r>
              <a:rPr sz="2400" spc="-65" dirty="0">
                <a:latin typeface="Arial MT"/>
                <a:cs typeface="Arial MT"/>
              </a:rPr>
              <a:t> </a:t>
            </a:r>
            <a:r>
              <a:rPr sz="2400" dirty="0">
                <a:latin typeface="Arial MT"/>
                <a:cs typeface="Arial MT"/>
              </a:rPr>
              <a:t>that</a:t>
            </a:r>
            <a:r>
              <a:rPr sz="2400" spc="-65" dirty="0">
                <a:latin typeface="Arial MT"/>
                <a:cs typeface="Arial MT"/>
              </a:rPr>
              <a:t> </a:t>
            </a:r>
            <a:r>
              <a:rPr sz="2400" dirty="0">
                <a:latin typeface="Arial MT"/>
                <a:cs typeface="Arial MT"/>
              </a:rPr>
              <a:t>one</a:t>
            </a:r>
            <a:r>
              <a:rPr sz="2400" spc="-80" dirty="0">
                <a:latin typeface="Arial MT"/>
                <a:cs typeface="Arial MT"/>
              </a:rPr>
              <a:t> </a:t>
            </a:r>
            <a:r>
              <a:rPr sz="2400" dirty="0">
                <a:latin typeface="Arial MT"/>
                <a:cs typeface="Arial MT"/>
              </a:rPr>
              <a:t>thread</a:t>
            </a:r>
            <a:r>
              <a:rPr sz="2400" spc="-65" dirty="0">
                <a:latin typeface="Arial MT"/>
                <a:cs typeface="Arial MT"/>
              </a:rPr>
              <a:t> </a:t>
            </a:r>
            <a:r>
              <a:rPr sz="2400" dirty="0">
                <a:latin typeface="Arial MT"/>
                <a:cs typeface="Arial MT"/>
              </a:rPr>
              <a:t>“excludes”</a:t>
            </a:r>
            <a:r>
              <a:rPr sz="2400" spc="-45" dirty="0">
                <a:latin typeface="Arial MT"/>
                <a:cs typeface="Arial MT"/>
              </a:rPr>
              <a:t> </a:t>
            </a:r>
            <a:r>
              <a:rPr sz="2400" dirty="0">
                <a:latin typeface="Arial MT"/>
                <a:cs typeface="Arial MT"/>
              </a:rPr>
              <a:t>all</a:t>
            </a:r>
            <a:r>
              <a:rPr sz="2400" spc="-50" dirty="0">
                <a:latin typeface="Arial MT"/>
                <a:cs typeface="Arial MT"/>
              </a:rPr>
              <a:t> </a:t>
            </a:r>
            <a:r>
              <a:rPr sz="2400" dirty="0">
                <a:latin typeface="Arial MT"/>
                <a:cs typeface="Arial MT"/>
              </a:rPr>
              <a:t>other</a:t>
            </a:r>
            <a:r>
              <a:rPr sz="2400" spc="-70" dirty="0">
                <a:latin typeface="Arial MT"/>
                <a:cs typeface="Arial MT"/>
              </a:rPr>
              <a:t> </a:t>
            </a:r>
            <a:r>
              <a:rPr sz="2400" dirty="0">
                <a:latin typeface="Arial MT"/>
                <a:cs typeface="Arial MT"/>
              </a:rPr>
              <a:t>threads</a:t>
            </a:r>
            <a:r>
              <a:rPr sz="2400" spc="-70" dirty="0">
                <a:latin typeface="Arial MT"/>
                <a:cs typeface="Arial MT"/>
              </a:rPr>
              <a:t> </a:t>
            </a:r>
            <a:r>
              <a:rPr sz="2400" dirty="0">
                <a:latin typeface="Arial MT"/>
                <a:cs typeface="Arial MT"/>
              </a:rPr>
              <a:t>while</a:t>
            </a:r>
            <a:r>
              <a:rPr sz="2400" spc="-55" dirty="0">
                <a:latin typeface="Arial MT"/>
                <a:cs typeface="Arial MT"/>
              </a:rPr>
              <a:t> </a:t>
            </a:r>
            <a:r>
              <a:rPr sz="2400" spc="-25" dirty="0">
                <a:latin typeface="Arial MT"/>
                <a:cs typeface="Arial MT"/>
              </a:rPr>
              <a:t>it </a:t>
            </a:r>
            <a:r>
              <a:rPr sz="2400" dirty="0">
                <a:latin typeface="Arial MT"/>
                <a:cs typeface="Arial MT"/>
              </a:rPr>
              <a:t>executes</a:t>
            </a:r>
            <a:r>
              <a:rPr sz="2400" spc="-75" dirty="0">
                <a:latin typeface="Arial MT"/>
                <a:cs typeface="Arial MT"/>
              </a:rPr>
              <a:t> </a:t>
            </a:r>
            <a:r>
              <a:rPr sz="2400" dirty="0">
                <a:latin typeface="Arial MT"/>
                <a:cs typeface="Arial MT"/>
              </a:rPr>
              <a:t>the</a:t>
            </a:r>
            <a:r>
              <a:rPr sz="2400" spc="-80" dirty="0">
                <a:latin typeface="Arial MT"/>
                <a:cs typeface="Arial MT"/>
              </a:rPr>
              <a:t> </a:t>
            </a:r>
            <a:r>
              <a:rPr sz="2400" dirty="0">
                <a:latin typeface="Arial MT"/>
                <a:cs typeface="Arial MT"/>
              </a:rPr>
              <a:t>critical</a:t>
            </a:r>
            <a:r>
              <a:rPr sz="2400" spc="-80" dirty="0">
                <a:latin typeface="Arial MT"/>
                <a:cs typeface="Arial MT"/>
              </a:rPr>
              <a:t> </a:t>
            </a:r>
            <a:r>
              <a:rPr sz="2400" spc="-10" dirty="0">
                <a:latin typeface="Arial MT"/>
                <a:cs typeface="Arial MT"/>
              </a:rPr>
              <a:t>section.</a:t>
            </a:r>
            <a:endParaRPr sz="2400">
              <a:latin typeface="Arial MT"/>
              <a:cs typeface="Arial MT"/>
            </a:endParaRPr>
          </a:p>
          <a:p>
            <a:pPr>
              <a:lnSpc>
                <a:spcPct val="100000"/>
              </a:lnSpc>
              <a:spcBef>
                <a:spcPts val="610"/>
              </a:spcBef>
              <a:buFont typeface="Arial MT"/>
              <a:buChar char="•"/>
            </a:pPr>
            <a:endParaRPr sz="2400">
              <a:latin typeface="Arial MT"/>
              <a:cs typeface="Arial MT"/>
            </a:endParaRPr>
          </a:p>
          <a:p>
            <a:pPr marL="354965" indent="-342265">
              <a:lnSpc>
                <a:spcPct val="100000"/>
              </a:lnSpc>
              <a:buChar char="•"/>
              <a:tabLst>
                <a:tab pos="354965" algn="l"/>
              </a:tabLst>
            </a:pPr>
            <a:r>
              <a:rPr sz="2400" dirty="0">
                <a:latin typeface="Arial MT"/>
                <a:cs typeface="Arial MT"/>
              </a:rPr>
              <a:t>The</a:t>
            </a:r>
            <a:r>
              <a:rPr sz="2400" spc="-55" dirty="0">
                <a:latin typeface="Arial MT"/>
                <a:cs typeface="Arial MT"/>
              </a:rPr>
              <a:t> </a:t>
            </a:r>
            <a:r>
              <a:rPr sz="2400" dirty="0">
                <a:latin typeface="Arial MT"/>
                <a:cs typeface="Arial MT"/>
              </a:rPr>
              <a:t>Pthreads</a:t>
            </a:r>
            <a:r>
              <a:rPr sz="2400" spc="-65" dirty="0">
                <a:latin typeface="Arial MT"/>
                <a:cs typeface="Arial MT"/>
              </a:rPr>
              <a:t> </a:t>
            </a:r>
            <a:r>
              <a:rPr sz="2400" dirty="0">
                <a:latin typeface="Arial MT"/>
                <a:cs typeface="Arial MT"/>
              </a:rPr>
              <a:t>standard</a:t>
            </a:r>
            <a:r>
              <a:rPr sz="2400" spc="-45" dirty="0">
                <a:latin typeface="Arial MT"/>
                <a:cs typeface="Arial MT"/>
              </a:rPr>
              <a:t> </a:t>
            </a:r>
            <a:r>
              <a:rPr sz="2400" dirty="0">
                <a:latin typeface="Arial MT"/>
                <a:cs typeface="Arial MT"/>
              </a:rPr>
              <a:t>includes</a:t>
            </a:r>
            <a:r>
              <a:rPr sz="2400" spc="-30" dirty="0">
                <a:latin typeface="Arial MT"/>
                <a:cs typeface="Arial MT"/>
              </a:rPr>
              <a:t> </a:t>
            </a:r>
            <a:r>
              <a:rPr sz="2400" dirty="0">
                <a:latin typeface="Arial MT"/>
                <a:cs typeface="Arial MT"/>
              </a:rPr>
              <a:t>a</a:t>
            </a:r>
            <a:r>
              <a:rPr sz="2400" spc="-50" dirty="0">
                <a:latin typeface="Arial MT"/>
                <a:cs typeface="Arial MT"/>
              </a:rPr>
              <a:t> </a:t>
            </a:r>
            <a:r>
              <a:rPr sz="2400" dirty="0">
                <a:latin typeface="Arial MT"/>
                <a:cs typeface="Arial MT"/>
              </a:rPr>
              <a:t>special</a:t>
            </a:r>
            <a:r>
              <a:rPr sz="2400" spc="-40" dirty="0">
                <a:latin typeface="Arial MT"/>
                <a:cs typeface="Arial MT"/>
              </a:rPr>
              <a:t> </a:t>
            </a:r>
            <a:r>
              <a:rPr sz="2400" dirty="0">
                <a:latin typeface="Arial MT"/>
                <a:cs typeface="Arial MT"/>
              </a:rPr>
              <a:t>type</a:t>
            </a:r>
            <a:r>
              <a:rPr sz="2400" spc="-70" dirty="0">
                <a:latin typeface="Arial MT"/>
                <a:cs typeface="Arial MT"/>
              </a:rPr>
              <a:t> </a:t>
            </a:r>
            <a:r>
              <a:rPr sz="2400" dirty="0">
                <a:latin typeface="Arial MT"/>
                <a:cs typeface="Arial MT"/>
              </a:rPr>
              <a:t>for</a:t>
            </a:r>
            <a:r>
              <a:rPr sz="2400" spc="-50" dirty="0">
                <a:latin typeface="Arial MT"/>
                <a:cs typeface="Arial MT"/>
              </a:rPr>
              <a:t> </a:t>
            </a:r>
            <a:r>
              <a:rPr sz="2400" spc="-10" dirty="0">
                <a:latin typeface="Arial MT"/>
                <a:cs typeface="Arial MT"/>
              </a:rPr>
              <a:t>mutexes:</a:t>
            </a:r>
            <a:endParaRPr sz="2400">
              <a:latin typeface="Arial MT"/>
              <a:cs typeface="Arial MT"/>
            </a:endParaRPr>
          </a:p>
          <a:p>
            <a:pPr marL="354965">
              <a:lnSpc>
                <a:spcPct val="100000"/>
              </a:lnSpc>
              <a:spcBef>
                <a:spcPts val="5"/>
              </a:spcBef>
            </a:pPr>
            <a:r>
              <a:rPr sz="2400" spc="-10" dirty="0">
                <a:solidFill>
                  <a:srgbClr val="0066FF"/>
                </a:solidFill>
                <a:latin typeface="Arial MT"/>
                <a:cs typeface="Arial MT"/>
              </a:rPr>
              <a:t>pthread_mutex_t</a:t>
            </a:r>
            <a:r>
              <a:rPr sz="2400" spc="-10" dirty="0">
                <a:latin typeface="Arial MT"/>
                <a:cs typeface="Arial MT"/>
              </a:rPr>
              <a:t>.</a:t>
            </a:r>
            <a:endParaRPr sz="2400">
              <a:latin typeface="Arial MT"/>
              <a:cs typeface="Arial MT"/>
            </a:endParaRP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10" dirty="0"/>
              <a:t>Mutexes</a:t>
            </a:r>
          </a:p>
        </p:txBody>
      </p:sp>
      <p:pic>
        <p:nvPicPr>
          <p:cNvPr id="4" name="object 4"/>
          <p:cNvPicPr/>
          <p:nvPr/>
        </p:nvPicPr>
        <p:blipFill>
          <a:blip r:embed="rId2" cstate="print"/>
          <a:stretch>
            <a:fillRect/>
          </a:stretch>
        </p:blipFill>
        <p:spPr>
          <a:xfrm>
            <a:off x="8904731" y="260604"/>
            <a:ext cx="1475231" cy="1400556"/>
          </a:xfrm>
          <a:prstGeom prst="rect">
            <a:avLst/>
          </a:prstGeom>
        </p:spPr>
      </p:pic>
      <p:pic>
        <p:nvPicPr>
          <p:cNvPr id="5" name="object 5"/>
          <p:cNvPicPr/>
          <p:nvPr/>
        </p:nvPicPr>
        <p:blipFill>
          <a:blip r:embed="rId3" cstate="print"/>
          <a:stretch>
            <a:fillRect/>
          </a:stretch>
        </p:blipFill>
        <p:spPr>
          <a:xfrm>
            <a:off x="2249412" y="4695444"/>
            <a:ext cx="7533530" cy="504825"/>
          </a:xfrm>
          <a:prstGeom prst="rect">
            <a:avLst/>
          </a:prstGeom>
        </p:spPr>
      </p:pic>
      <p:pic>
        <p:nvPicPr>
          <p:cNvPr id="6" name="object 6"/>
          <p:cNvPicPr/>
          <p:nvPr/>
        </p:nvPicPr>
        <p:blipFill>
          <a:blip r:embed="rId4" cstate="print"/>
          <a:stretch>
            <a:fillRect/>
          </a:stretch>
        </p:blipFill>
        <p:spPr>
          <a:xfrm>
            <a:off x="3075419" y="5333898"/>
            <a:ext cx="6914033" cy="210108"/>
          </a:xfrm>
          <a:prstGeom prst="rect">
            <a:avLst/>
          </a:prstGeom>
        </p:spPr>
      </p:pic>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1519809"/>
            <a:ext cx="8891905" cy="1551305"/>
          </a:xfrm>
          <a:prstGeom prst="rect">
            <a:avLst/>
          </a:prstGeom>
        </p:spPr>
        <p:txBody>
          <a:bodyPr vert="horz" wrap="square" lIns="0" tIns="12700" rIns="0" bIns="0" rtlCol="0">
            <a:spAutoFit/>
          </a:bodyPr>
          <a:lstStyle/>
          <a:p>
            <a:pPr marL="354965" indent="-342265">
              <a:lnSpc>
                <a:spcPct val="100000"/>
              </a:lnSpc>
              <a:spcBef>
                <a:spcPts val="100"/>
              </a:spcBef>
              <a:buFont typeface="Arial MT"/>
              <a:buChar char="•"/>
              <a:tabLst>
                <a:tab pos="354965" algn="l"/>
              </a:tabLst>
            </a:pPr>
            <a:r>
              <a:rPr sz="2400" dirty="0">
                <a:latin typeface="Arial MT"/>
                <a:cs typeface="Arial MT"/>
              </a:rPr>
              <a:t>When</a:t>
            </a:r>
            <a:r>
              <a:rPr sz="2400" spc="-70" dirty="0">
                <a:latin typeface="Arial MT"/>
                <a:cs typeface="Arial MT"/>
              </a:rPr>
              <a:t> </a:t>
            </a:r>
            <a:r>
              <a:rPr sz="2400" dirty="0">
                <a:latin typeface="Arial MT"/>
                <a:cs typeface="Arial MT"/>
              </a:rPr>
              <a:t>a</a:t>
            </a:r>
            <a:r>
              <a:rPr sz="2400" spc="-65" dirty="0">
                <a:latin typeface="Arial MT"/>
                <a:cs typeface="Arial MT"/>
              </a:rPr>
              <a:t> </a:t>
            </a:r>
            <a:r>
              <a:rPr sz="2400" dirty="0">
                <a:latin typeface="Arial MT"/>
                <a:cs typeface="Arial MT"/>
              </a:rPr>
              <a:t>Pthreads</a:t>
            </a:r>
            <a:r>
              <a:rPr sz="2400" spc="-70" dirty="0">
                <a:latin typeface="Arial MT"/>
                <a:cs typeface="Arial MT"/>
              </a:rPr>
              <a:t> </a:t>
            </a:r>
            <a:r>
              <a:rPr sz="2400" dirty="0">
                <a:latin typeface="Arial MT"/>
                <a:cs typeface="Arial MT"/>
              </a:rPr>
              <a:t>program</a:t>
            </a:r>
            <a:r>
              <a:rPr sz="2400" spc="-60" dirty="0">
                <a:latin typeface="Arial MT"/>
                <a:cs typeface="Arial MT"/>
              </a:rPr>
              <a:t> </a:t>
            </a:r>
            <a:r>
              <a:rPr sz="2400" dirty="0">
                <a:latin typeface="Arial MT"/>
                <a:cs typeface="Arial MT"/>
              </a:rPr>
              <a:t>finishes</a:t>
            </a:r>
            <a:r>
              <a:rPr sz="2400" spc="-60" dirty="0">
                <a:latin typeface="Arial MT"/>
                <a:cs typeface="Arial MT"/>
              </a:rPr>
              <a:t> </a:t>
            </a:r>
            <a:r>
              <a:rPr sz="2400" dirty="0">
                <a:latin typeface="Arial MT"/>
                <a:cs typeface="Arial MT"/>
              </a:rPr>
              <a:t>using</a:t>
            </a:r>
            <a:r>
              <a:rPr sz="2400" spc="-45" dirty="0">
                <a:latin typeface="Arial MT"/>
                <a:cs typeface="Arial MT"/>
              </a:rPr>
              <a:t> </a:t>
            </a:r>
            <a:r>
              <a:rPr sz="2400" dirty="0">
                <a:latin typeface="Arial MT"/>
                <a:cs typeface="Arial MT"/>
              </a:rPr>
              <a:t>a</a:t>
            </a:r>
            <a:r>
              <a:rPr sz="2400" spc="-70" dirty="0">
                <a:latin typeface="Arial MT"/>
                <a:cs typeface="Arial MT"/>
              </a:rPr>
              <a:t> </a:t>
            </a:r>
            <a:r>
              <a:rPr sz="2400" dirty="0">
                <a:latin typeface="Arial MT"/>
                <a:cs typeface="Arial MT"/>
              </a:rPr>
              <a:t>mutex,</a:t>
            </a:r>
            <a:r>
              <a:rPr sz="2400" spc="-65" dirty="0">
                <a:latin typeface="Arial MT"/>
                <a:cs typeface="Arial MT"/>
              </a:rPr>
              <a:t> </a:t>
            </a:r>
            <a:r>
              <a:rPr sz="2400" dirty="0">
                <a:latin typeface="Arial MT"/>
                <a:cs typeface="Arial MT"/>
              </a:rPr>
              <a:t>it</a:t>
            </a:r>
            <a:r>
              <a:rPr sz="2400" spc="-70" dirty="0">
                <a:latin typeface="Arial MT"/>
                <a:cs typeface="Arial MT"/>
              </a:rPr>
              <a:t> </a:t>
            </a:r>
            <a:r>
              <a:rPr sz="2400" dirty="0">
                <a:latin typeface="Arial MT"/>
                <a:cs typeface="Arial MT"/>
              </a:rPr>
              <a:t>should</a:t>
            </a:r>
            <a:r>
              <a:rPr sz="2400" spc="-50" dirty="0">
                <a:latin typeface="Arial MT"/>
                <a:cs typeface="Arial MT"/>
              </a:rPr>
              <a:t> </a:t>
            </a:r>
            <a:r>
              <a:rPr sz="2400" spc="-20" dirty="0">
                <a:latin typeface="Arial MT"/>
                <a:cs typeface="Arial MT"/>
              </a:rPr>
              <a:t>call</a:t>
            </a:r>
            <a:endParaRPr sz="2400">
              <a:latin typeface="Arial MT"/>
              <a:cs typeface="Arial MT"/>
            </a:endParaRPr>
          </a:p>
          <a:p>
            <a:pPr>
              <a:lnSpc>
                <a:spcPct val="100000"/>
              </a:lnSpc>
              <a:buFont typeface="Arial MT"/>
              <a:buChar char="•"/>
            </a:pPr>
            <a:endParaRPr sz="2400">
              <a:latin typeface="Arial MT"/>
              <a:cs typeface="Arial MT"/>
            </a:endParaRPr>
          </a:p>
          <a:p>
            <a:pPr>
              <a:lnSpc>
                <a:spcPct val="100000"/>
              </a:lnSpc>
              <a:spcBef>
                <a:spcPts val="730"/>
              </a:spcBef>
              <a:buFont typeface="Arial MT"/>
              <a:buChar char="•"/>
            </a:pPr>
            <a:endParaRPr sz="2400">
              <a:latin typeface="Arial MT"/>
              <a:cs typeface="Arial MT"/>
            </a:endParaRPr>
          </a:p>
          <a:p>
            <a:pPr marL="354965" indent="-342265">
              <a:lnSpc>
                <a:spcPct val="100000"/>
              </a:lnSpc>
              <a:buChar char="•"/>
              <a:tabLst>
                <a:tab pos="354965" algn="l"/>
              </a:tabLst>
            </a:pPr>
            <a:r>
              <a:rPr sz="2400" dirty="0">
                <a:latin typeface="Arial MT"/>
                <a:cs typeface="Arial MT"/>
              </a:rPr>
              <a:t>In</a:t>
            </a:r>
            <a:r>
              <a:rPr sz="2400" spc="-50" dirty="0">
                <a:latin typeface="Arial MT"/>
                <a:cs typeface="Arial MT"/>
              </a:rPr>
              <a:t> </a:t>
            </a:r>
            <a:r>
              <a:rPr sz="2400" dirty="0">
                <a:latin typeface="Arial MT"/>
                <a:cs typeface="Arial MT"/>
              </a:rPr>
              <a:t>order</a:t>
            </a:r>
            <a:r>
              <a:rPr sz="2400" spc="-40" dirty="0">
                <a:latin typeface="Arial MT"/>
                <a:cs typeface="Arial MT"/>
              </a:rPr>
              <a:t> </a:t>
            </a:r>
            <a:r>
              <a:rPr sz="2400" dirty="0">
                <a:latin typeface="Arial MT"/>
                <a:cs typeface="Arial MT"/>
              </a:rPr>
              <a:t>to</a:t>
            </a:r>
            <a:r>
              <a:rPr sz="2400" spc="-40" dirty="0">
                <a:latin typeface="Arial MT"/>
                <a:cs typeface="Arial MT"/>
              </a:rPr>
              <a:t> </a:t>
            </a:r>
            <a:r>
              <a:rPr sz="2400" dirty="0">
                <a:latin typeface="Arial MT"/>
                <a:cs typeface="Arial MT"/>
              </a:rPr>
              <a:t>gain</a:t>
            </a:r>
            <a:r>
              <a:rPr sz="2400" spc="-30" dirty="0">
                <a:latin typeface="Arial MT"/>
                <a:cs typeface="Arial MT"/>
              </a:rPr>
              <a:t> </a:t>
            </a:r>
            <a:r>
              <a:rPr sz="2400" dirty="0">
                <a:latin typeface="Arial MT"/>
                <a:cs typeface="Arial MT"/>
              </a:rPr>
              <a:t>access</a:t>
            </a:r>
            <a:r>
              <a:rPr sz="2400" spc="-40" dirty="0">
                <a:latin typeface="Arial MT"/>
                <a:cs typeface="Arial MT"/>
              </a:rPr>
              <a:t> </a:t>
            </a:r>
            <a:r>
              <a:rPr sz="2400" dirty="0">
                <a:latin typeface="Arial MT"/>
                <a:cs typeface="Arial MT"/>
              </a:rPr>
              <a:t>to</a:t>
            </a:r>
            <a:r>
              <a:rPr sz="2400" spc="-40" dirty="0">
                <a:latin typeface="Arial MT"/>
                <a:cs typeface="Arial MT"/>
              </a:rPr>
              <a:t> </a:t>
            </a:r>
            <a:r>
              <a:rPr sz="2400" dirty="0">
                <a:latin typeface="Arial MT"/>
                <a:cs typeface="Arial MT"/>
              </a:rPr>
              <a:t>a</a:t>
            </a:r>
            <a:r>
              <a:rPr sz="2400" spc="-50" dirty="0">
                <a:latin typeface="Arial MT"/>
                <a:cs typeface="Arial MT"/>
              </a:rPr>
              <a:t> </a:t>
            </a:r>
            <a:r>
              <a:rPr sz="2400" dirty="0">
                <a:latin typeface="Arial MT"/>
                <a:cs typeface="Arial MT"/>
              </a:rPr>
              <a:t>critical</a:t>
            </a:r>
            <a:r>
              <a:rPr sz="2400" spc="-35" dirty="0">
                <a:latin typeface="Arial MT"/>
                <a:cs typeface="Arial MT"/>
              </a:rPr>
              <a:t> </a:t>
            </a:r>
            <a:r>
              <a:rPr sz="2400" dirty="0">
                <a:latin typeface="Arial MT"/>
                <a:cs typeface="Arial MT"/>
              </a:rPr>
              <a:t>section</a:t>
            </a:r>
            <a:r>
              <a:rPr sz="2400" spc="-50" dirty="0">
                <a:latin typeface="Arial MT"/>
                <a:cs typeface="Arial MT"/>
              </a:rPr>
              <a:t> </a:t>
            </a:r>
            <a:r>
              <a:rPr sz="2400" dirty="0">
                <a:latin typeface="Arial MT"/>
                <a:cs typeface="Arial MT"/>
              </a:rPr>
              <a:t>a</a:t>
            </a:r>
            <a:r>
              <a:rPr sz="2400" spc="-40" dirty="0">
                <a:latin typeface="Arial MT"/>
                <a:cs typeface="Arial MT"/>
              </a:rPr>
              <a:t> </a:t>
            </a:r>
            <a:r>
              <a:rPr sz="2400" dirty="0">
                <a:latin typeface="Arial MT"/>
                <a:cs typeface="Arial MT"/>
              </a:rPr>
              <a:t>thread</a:t>
            </a:r>
            <a:r>
              <a:rPr sz="2400" spc="-50" dirty="0">
                <a:latin typeface="Arial MT"/>
                <a:cs typeface="Arial MT"/>
              </a:rPr>
              <a:t> </a:t>
            </a:r>
            <a:r>
              <a:rPr sz="2400" spc="-10" dirty="0">
                <a:latin typeface="Arial MT"/>
                <a:cs typeface="Arial MT"/>
              </a:rPr>
              <a:t>calls</a:t>
            </a:r>
            <a:endParaRPr sz="2400">
              <a:latin typeface="Arial MT"/>
              <a:cs typeface="Arial MT"/>
            </a:endParaRP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10" dirty="0"/>
              <a:t>Mutexes</a:t>
            </a:r>
          </a:p>
        </p:txBody>
      </p:sp>
      <p:pic>
        <p:nvPicPr>
          <p:cNvPr id="4" name="object 4"/>
          <p:cNvPicPr/>
          <p:nvPr/>
        </p:nvPicPr>
        <p:blipFill>
          <a:blip r:embed="rId2" cstate="print"/>
          <a:stretch>
            <a:fillRect/>
          </a:stretch>
        </p:blipFill>
        <p:spPr>
          <a:xfrm>
            <a:off x="1923249" y="2256074"/>
            <a:ext cx="8135506" cy="182879"/>
          </a:xfrm>
          <a:prstGeom prst="rect">
            <a:avLst/>
          </a:prstGeom>
        </p:spPr>
      </p:pic>
      <p:pic>
        <p:nvPicPr>
          <p:cNvPr id="5" name="object 5"/>
          <p:cNvPicPr/>
          <p:nvPr/>
        </p:nvPicPr>
        <p:blipFill>
          <a:blip r:embed="rId3" cstate="print"/>
          <a:stretch>
            <a:fillRect/>
          </a:stretch>
        </p:blipFill>
        <p:spPr>
          <a:xfrm>
            <a:off x="1610636" y="3600450"/>
            <a:ext cx="8409416" cy="197815"/>
          </a:xfrm>
          <a:prstGeom prst="rect">
            <a:avLst/>
          </a:prstGeom>
        </p:spPr>
      </p:pic>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1519809"/>
            <a:ext cx="10330815" cy="756920"/>
          </a:xfrm>
          <a:prstGeom prst="rect">
            <a:avLst/>
          </a:prstGeom>
        </p:spPr>
        <p:txBody>
          <a:bodyPr vert="horz" wrap="square" lIns="0" tIns="12700" rIns="0" bIns="0" rtlCol="0">
            <a:spAutoFit/>
          </a:bodyPr>
          <a:lstStyle/>
          <a:p>
            <a:pPr marL="354965" marR="5080" indent="-342900">
              <a:lnSpc>
                <a:spcPct val="100000"/>
              </a:lnSpc>
              <a:spcBef>
                <a:spcPts val="100"/>
              </a:spcBef>
              <a:buFont typeface="Arial MT"/>
              <a:buChar char="•"/>
              <a:tabLst>
                <a:tab pos="354965" algn="l"/>
              </a:tabLst>
            </a:pPr>
            <a:r>
              <a:rPr sz="2400" dirty="0">
                <a:latin typeface="Arial MT"/>
                <a:cs typeface="Arial MT"/>
              </a:rPr>
              <a:t>When</a:t>
            </a:r>
            <a:r>
              <a:rPr sz="2400" spc="-60" dirty="0">
                <a:latin typeface="Arial MT"/>
                <a:cs typeface="Arial MT"/>
              </a:rPr>
              <a:t> </a:t>
            </a:r>
            <a:r>
              <a:rPr sz="2400" dirty="0">
                <a:latin typeface="Arial MT"/>
                <a:cs typeface="Arial MT"/>
              </a:rPr>
              <a:t>a</a:t>
            </a:r>
            <a:r>
              <a:rPr sz="2400" spc="-60" dirty="0">
                <a:latin typeface="Arial MT"/>
                <a:cs typeface="Arial MT"/>
              </a:rPr>
              <a:t> </a:t>
            </a:r>
            <a:r>
              <a:rPr sz="2400" dirty="0">
                <a:latin typeface="Arial MT"/>
                <a:cs typeface="Arial MT"/>
              </a:rPr>
              <a:t>thread</a:t>
            </a:r>
            <a:r>
              <a:rPr sz="2400" spc="-60" dirty="0">
                <a:latin typeface="Arial MT"/>
                <a:cs typeface="Arial MT"/>
              </a:rPr>
              <a:t> </a:t>
            </a:r>
            <a:r>
              <a:rPr sz="2400" dirty="0">
                <a:latin typeface="Arial MT"/>
                <a:cs typeface="Arial MT"/>
              </a:rPr>
              <a:t>is</a:t>
            </a:r>
            <a:r>
              <a:rPr sz="2400" spc="-60" dirty="0">
                <a:latin typeface="Arial MT"/>
                <a:cs typeface="Arial MT"/>
              </a:rPr>
              <a:t> </a:t>
            </a:r>
            <a:r>
              <a:rPr sz="2400" dirty="0">
                <a:latin typeface="Arial MT"/>
                <a:cs typeface="Arial MT"/>
              </a:rPr>
              <a:t>finished</a:t>
            </a:r>
            <a:r>
              <a:rPr sz="2400" spc="-50" dirty="0">
                <a:latin typeface="Arial MT"/>
                <a:cs typeface="Arial MT"/>
              </a:rPr>
              <a:t> </a:t>
            </a:r>
            <a:r>
              <a:rPr sz="2400" dirty="0">
                <a:latin typeface="Arial MT"/>
                <a:cs typeface="Arial MT"/>
              </a:rPr>
              <a:t>executing</a:t>
            </a:r>
            <a:r>
              <a:rPr sz="2400" spc="-45" dirty="0">
                <a:latin typeface="Arial MT"/>
                <a:cs typeface="Arial MT"/>
              </a:rPr>
              <a:t> </a:t>
            </a:r>
            <a:r>
              <a:rPr sz="2400" dirty="0">
                <a:latin typeface="Arial MT"/>
                <a:cs typeface="Arial MT"/>
              </a:rPr>
              <a:t>the</a:t>
            </a:r>
            <a:r>
              <a:rPr sz="2400" spc="-60" dirty="0">
                <a:latin typeface="Arial MT"/>
                <a:cs typeface="Arial MT"/>
              </a:rPr>
              <a:t> </a:t>
            </a:r>
            <a:r>
              <a:rPr sz="2400" dirty="0">
                <a:latin typeface="Arial MT"/>
                <a:cs typeface="Arial MT"/>
              </a:rPr>
              <a:t>code</a:t>
            </a:r>
            <a:r>
              <a:rPr sz="2400" spc="-55" dirty="0">
                <a:latin typeface="Arial MT"/>
                <a:cs typeface="Arial MT"/>
              </a:rPr>
              <a:t> </a:t>
            </a:r>
            <a:r>
              <a:rPr sz="2400" dirty="0">
                <a:latin typeface="Arial MT"/>
                <a:cs typeface="Arial MT"/>
              </a:rPr>
              <a:t>in</a:t>
            </a:r>
            <a:r>
              <a:rPr sz="2400" spc="-70" dirty="0">
                <a:latin typeface="Arial MT"/>
                <a:cs typeface="Arial MT"/>
              </a:rPr>
              <a:t> </a:t>
            </a:r>
            <a:r>
              <a:rPr sz="2400" dirty="0">
                <a:latin typeface="Arial MT"/>
                <a:cs typeface="Arial MT"/>
              </a:rPr>
              <a:t>a</a:t>
            </a:r>
            <a:r>
              <a:rPr sz="2400" spc="-60" dirty="0">
                <a:latin typeface="Arial MT"/>
                <a:cs typeface="Arial MT"/>
              </a:rPr>
              <a:t> </a:t>
            </a:r>
            <a:r>
              <a:rPr sz="2400" dirty="0">
                <a:latin typeface="Arial MT"/>
                <a:cs typeface="Arial MT"/>
              </a:rPr>
              <a:t>critical</a:t>
            </a:r>
            <a:r>
              <a:rPr sz="2400" spc="-55" dirty="0">
                <a:latin typeface="Arial MT"/>
                <a:cs typeface="Arial MT"/>
              </a:rPr>
              <a:t> </a:t>
            </a:r>
            <a:r>
              <a:rPr sz="2400" dirty="0">
                <a:latin typeface="Arial MT"/>
                <a:cs typeface="Arial MT"/>
              </a:rPr>
              <a:t>section,</a:t>
            </a:r>
            <a:r>
              <a:rPr sz="2400" spc="-60" dirty="0">
                <a:latin typeface="Arial MT"/>
                <a:cs typeface="Arial MT"/>
              </a:rPr>
              <a:t> </a:t>
            </a:r>
            <a:r>
              <a:rPr sz="2400" dirty="0">
                <a:latin typeface="Arial MT"/>
                <a:cs typeface="Arial MT"/>
              </a:rPr>
              <a:t>it</a:t>
            </a:r>
            <a:r>
              <a:rPr sz="2400" spc="-60" dirty="0">
                <a:latin typeface="Arial MT"/>
                <a:cs typeface="Arial MT"/>
              </a:rPr>
              <a:t> </a:t>
            </a:r>
            <a:r>
              <a:rPr sz="2400" spc="-10" dirty="0">
                <a:latin typeface="Arial MT"/>
                <a:cs typeface="Arial MT"/>
              </a:rPr>
              <a:t>should </a:t>
            </a:r>
            <a:r>
              <a:rPr sz="2400" spc="-20" dirty="0">
                <a:latin typeface="Arial MT"/>
                <a:cs typeface="Arial MT"/>
              </a:rPr>
              <a:t>call</a:t>
            </a:r>
            <a:endParaRPr sz="2400">
              <a:latin typeface="Arial MT"/>
              <a:cs typeface="Arial MT"/>
            </a:endParaRP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10" dirty="0"/>
              <a:t>Mutexes</a:t>
            </a:r>
          </a:p>
        </p:txBody>
      </p:sp>
      <p:pic>
        <p:nvPicPr>
          <p:cNvPr id="4" name="object 4"/>
          <p:cNvPicPr/>
          <p:nvPr/>
        </p:nvPicPr>
        <p:blipFill>
          <a:blip r:embed="rId2" cstate="print"/>
          <a:stretch>
            <a:fillRect/>
          </a:stretch>
        </p:blipFill>
        <p:spPr>
          <a:xfrm>
            <a:off x="2168725" y="2835020"/>
            <a:ext cx="8135442" cy="186080"/>
          </a:xfrm>
          <a:prstGeom prst="rect">
            <a:avLst/>
          </a:prstGeom>
        </p:spPr>
      </p:pic>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135099" y="231647"/>
            <a:ext cx="825252" cy="829055"/>
          </a:xfrm>
          <a:prstGeom prst="rect">
            <a:avLst/>
          </a:prstGeom>
        </p:spPr>
      </p:pic>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3200" dirty="0"/>
              <a:t>Global</a:t>
            </a:r>
            <a:r>
              <a:rPr sz="3200" spc="-40" dirty="0"/>
              <a:t> </a:t>
            </a:r>
            <a:r>
              <a:rPr sz="3200" dirty="0"/>
              <a:t>sum</a:t>
            </a:r>
            <a:r>
              <a:rPr sz="3200" spc="-45" dirty="0"/>
              <a:t> </a:t>
            </a:r>
            <a:r>
              <a:rPr sz="3200" dirty="0"/>
              <a:t>function</a:t>
            </a:r>
            <a:r>
              <a:rPr sz="3200" spc="-45" dirty="0"/>
              <a:t> </a:t>
            </a:r>
            <a:r>
              <a:rPr sz="3200" dirty="0"/>
              <a:t>that</a:t>
            </a:r>
            <a:r>
              <a:rPr sz="3200" spc="-25" dirty="0"/>
              <a:t> </a:t>
            </a:r>
            <a:r>
              <a:rPr sz="3200" dirty="0"/>
              <a:t>uses</a:t>
            </a:r>
            <a:r>
              <a:rPr sz="3200" spc="-40" dirty="0"/>
              <a:t> </a:t>
            </a:r>
            <a:r>
              <a:rPr sz="3200" dirty="0"/>
              <a:t>a</a:t>
            </a:r>
            <a:r>
              <a:rPr sz="3200" spc="-25" dirty="0"/>
              <a:t> </a:t>
            </a:r>
            <a:r>
              <a:rPr sz="3200" dirty="0"/>
              <a:t>mutex</a:t>
            </a:r>
            <a:r>
              <a:rPr sz="3200" spc="-20" dirty="0"/>
              <a:t> </a:t>
            </a:r>
            <a:r>
              <a:rPr sz="3200" spc="-25" dirty="0"/>
              <a:t>(1)</a:t>
            </a:r>
            <a:endParaRPr sz="3200"/>
          </a:p>
        </p:txBody>
      </p:sp>
      <p:pic>
        <p:nvPicPr>
          <p:cNvPr id="4" name="object 4"/>
          <p:cNvPicPr/>
          <p:nvPr/>
        </p:nvPicPr>
        <p:blipFill>
          <a:blip r:embed="rId3" cstate="print"/>
          <a:stretch>
            <a:fillRect/>
          </a:stretch>
        </p:blipFill>
        <p:spPr>
          <a:xfrm>
            <a:off x="2303457" y="1920106"/>
            <a:ext cx="6596744" cy="4087403"/>
          </a:xfrm>
          <a:prstGeom prst="rect">
            <a:avLst/>
          </a:prstGeom>
        </p:spPr>
      </p:pic>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135099" y="231647"/>
            <a:ext cx="825252" cy="829055"/>
          </a:xfrm>
          <a:prstGeom prst="rect">
            <a:avLst/>
          </a:prstGeom>
        </p:spPr>
      </p:pic>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3200" dirty="0"/>
              <a:t>Global</a:t>
            </a:r>
            <a:r>
              <a:rPr sz="3200" spc="-40" dirty="0"/>
              <a:t> </a:t>
            </a:r>
            <a:r>
              <a:rPr sz="3200" dirty="0"/>
              <a:t>sum</a:t>
            </a:r>
            <a:r>
              <a:rPr sz="3200" spc="-45" dirty="0"/>
              <a:t> </a:t>
            </a:r>
            <a:r>
              <a:rPr sz="3200" dirty="0"/>
              <a:t>function</a:t>
            </a:r>
            <a:r>
              <a:rPr sz="3200" spc="-45" dirty="0"/>
              <a:t> </a:t>
            </a:r>
            <a:r>
              <a:rPr sz="3200" dirty="0"/>
              <a:t>that</a:t>
            </a:r>
            <a:r>
              <a:rPr sz="3200" spc="-25" dirty="0"/>
              <a:t> </a:t>
            </a:r>
            <a:r>
              <a:rPr sz="3200" dirty="0"/>
              <a:t>uses</a:t>
            </a:r>
            <a:r>
              <a:rPr sz="3200" spc="-40" dirty="0"/>
              <a:t> </a:t>
            </a:r>
            <a:r>
              <a:rPr sz="3200" dirty="0"/>
              <a:t>a</a:t>
            </a:r>
            <a:r>
              <a:rPr sz="3200" spc="-25" dirty="0"/>
              <a:t> </a:t>
            </a:r>
            <a:r>
              <a:rPr sz="3200" dirty="0"/>
              <a:t>mutex</a:t>
            </a:r>
            <a:r>
              <a:rPr sz="3200" spc="-20" dirty="0"/>
              <a:t> </a:t>
            </a:r>
            <a:r>
              <a:rPr sz="3200" spc="-25" dirty="0"/>
              <a:t>(2)</a:t>
            </a:r>
            <a:endParaRPr sz="3200"/>
          </a:p>
        </p:txBody>
      </p:sp>
      <p:grpSp>
        <p:nvGrpSpPr>
          <p:cNvPr id="4" name="object 4"/>
          <p:cNvGrpSpPr/>
          <p:nvPr/>
        </p:nvGrpSpPr>
        <p:grpSpPr>
          <a:xfrm>
            <a:off x="1902306" y="1707912"/>
            <a:ext cx="8419465" cy="2449195"/>
            <a:chOff x="1902306" y="1707912"/>
            <a:chExt cx="8419465" cy="2449195"/>
          </a:xfrm>
        </p:grpSpPr>
        <p:pic>
          <p:nvPicPr>
            <p:cNvPr id="5" name="object 5"/>
            <p:cNvPicPr/>
            <p:nvPr/>
          </p:nvPicPr>
          <p:blipFill>
            <a:blip r:embed="rId3" cstate="print"/>
            <a:stretch>
              <a:fillRect/>
            </a:stretch>
          </p:blipFill>
          <p:spPr>
            <a:xfrm>
              <a:off x="1902306" y="1707912"/>
              <a:ext cx="8419249" cy="2449117"/>
            </a:xfrm>
            <a:prstGeom prst="rect">
              <a:avLst/>
            </a:prstGeom>
          </p:spPr>
        </p:pic>
        <p:sp>
          <p:nvSpPr>
            <p:cNvPr id="6" name="object 6"/>
            <p:cNvSpPr/>
            <p:nvPr/>
          </p:nvSpPr>
          <p:spPr>
            <a:xfrm>
              <a:off x="3526916" y="2528316"/>
              <a:ext cx="259715" cy="22225"/>
            </a:xfrm>
            <a:custGeom>
              <a:avLst/>
              <a:gdLst/>
              <a:ahLst/>
              <a:cxnLst/>
              <a:rect l="l" t="t" r="r" b="b"/>
              <a:pathLst>
                <a:path w="259714" h="22225">
                  <a:moveTo>
                    <a:pt x="191643" y="0"/>
                  </a:moveTo>
                  <a:lnTo>
                    <a:pt x="141224" y="762"/>
                  </a:lnTo>
                  <a:lnTo>
                    <a:pt x="140970" y="762"/>
                  </a:lnTo>
                  <a:lnTo>
                    <a:pt x="75733" y="5207"/>
                  </a:lnTo>
                  <a:lnTo>
                    <a:pt x="76525" y="5207"/>
                  </a:lnTo>
                  <a:lnTo>
                    <a:pt x="1524" y="14097"/>
                  </a:lnTo>
                  <a:lnTo>
                    <a:pt x="0" y="16001"/>
                  </a:lnTo>
                  <a:lnTo>
                    <a:pt x="508" y="20193"/>
                  </a:lnTo>
                  <a:lnTo>
                    <a:pt x="2412" y="21717"/>
                  </a:lnTo>
                  <a:lnTo>
                    <a:pt x="78108" y="12982"/>
                  </a:lnTo>
                  <a:lnTo>
                    <a:pt x="77680" y="12982"/>
                  </a:lnTo>
                  <a:lnTo>
                    <a:pt x="141478" y="8636"/>
                  </a:lnTo>
                  <a:lnTo>
                    <a:pt x="141350" y="8636"/>
                  </a:lnTo>
                  <a:lnTo>
                    <a:pt x="230632" y="7493"/>
                  </a:lnTo>
                  <a:lnTo>
                    <a:pt x="256921" y="6350"/>
                  </a:lnTo>
                  <a:lnTo>
                    <a:pt x="258191" y="6350"/>
                  </a:lnTo>
                  <a:lnTo>
                    <a:pt x="259207" y="5207"/>
                  </a:lnTo>
                  <a:lnTo>
                    <a:pt x="259207" y="2667"/>
                  </a:lnTo>
                  <a:lnTo>
                    <a:pt x="258191" y="1650"/>
                  </a:lnTo>
                  <a:lnTo>
                    <a:pt x="256921" y="1650"/>
                  </a:lnTo>
                  <a:lnTo>
                    <a:pt x="230632" y="508"/>
                  </a:lnTo>
                  <a:lnTo>
                    <a:pt x="191643" y="0"/>
                  </a:lnTo>
                  <a:close/>
                </a:path>
              </a:pathLst>
            </a:custGeom>
            <a:solidFill>
              <a:srgbClr val="FF0000"/>
            </a:solidFill>
          </p:spPr>
          <p:txBody>
            <a:bodyPr wrap="square" lIns="0" tIns="0" rIns="0" bIns="0" rtlCol="0"/>
            <a:lstStyle/>
            <a:p>
              <a:endParaRPr/>
            </a:p>
          </p:txBody>
        </p:sp>
        <p:pic>
          <p:nvPicPr>
            <p:cNvPr id="7" name="object 7"/>
            <p:cNvPicPr/>
            <p:nvPr/>
          </p:nvPicPr>
          <p:blipFill>
            <a:blip r:embed="rId4" cstate="print"/>
            <a:stretch>
              <a:fillRect/>
            </a:stretch>
          </p:blipFill>
          <p:spPr>
            <a:xfrm>
              <a:off x="2177668" y="2839212"/>
              <a:ext cx="60892" cy="194310"/>
            </a:xfrm>
            <a:prstGeom prst="rect">
              <a:avLst/>
            </a:prstGeom>
          </p:spPr>
        </p:pic>
        <p:sp>
          <p:nvSpPr>
            <p:cNvPr id="8" name="object 8"/>
            <p:cNvSpPr/>
            <p:nvPr/>
          </p:nvSpPr>
          <p:spPr>
            <a:xfrm>
              <a:off x="3049905" y="2723007"/>
              <a:ext cx="417195" cy="17145"/>
            </a:xfrm>
            <a:custGeom>
              <a:avLst/>
              <a:gdLst/>
              <a:ahLst/>
              <a:cxnLst/>
              <a:rect l="l" t="t" r="r" b="b"/>
              <a:pathLst>
                <a:path w="417195" h="17144">
                  <a:moveTo>
                    <a:pt x="328479" y="5841"/>
                  </a:moveTo>
                  <a:lnTo>
                    <a:pt x="169671" y="5841"/>
                  </a:lnTo>
                  <a:lnTo>
                    <a:pt x="253872" y="6603"/>
                  </a:lnTo>
                  <a:lnTo>
                    <a:pt x="414400" y="16890"/>
                  </a:lnTo>
                  <a:lnTo>
                    <a:pt x="415670" y="16890"/>
                  </a:lnTo>
                  <a:lnTo>
                    <a:pt x="416814" y="16001"/>
                  </a:lnTo>
                  <a:lnTo>
                    <a:pt x="416941" y="13334"/>
                  </a:lnTo>
                  <a:lnTo>
                    <a:pt x="415924" y="12191"/>
                  </a:lnTo>
                  <a:lnTo>
                    <a:pt x="416404" y="12191"/>
                  </a:lnTo>
                  <a:lnTo>
                    <a:pt x="328479" y="5841"/>
                  </a:lnTo>
                  <a:close/>
                </a:path>
                <a:path w="417195" h="17144">
                  <a:moveTo>
                    <a:pt x="169671" y="0"/>
                  </a:moveTo>
                  <a:lnTo>
                    <a:pt x="84708" y="253"/>
                  </a:lnTo>
                  <a:lnTo>
                    <a:pt x="2667" y="1777"/>
                  </a:lnTo>
                  <a:lnTo>
                    <a:pt x="1143" y="1777"/>
                  </a:lnTo>
                  <a:lnTo>
                    <a:pt x="0" y="3047"/>
                  </a:lnTo>
                  <a:lnTo>
                    <a:pt x="126" y="5841"/>
                  </a:lnTo>
                  <a:lnTo>
                    <a:pt x="1269" y="6984"/>
                  </a:lnTo>
                  <a:lnTo>
                    <a:pt x="2667" y="6984"/>
                  </a:lnTo>
                  <a:lnTo>
                    <a:pt x="76619" y="5841"/>
                  </a:lnTo>
                  <a:lnTo>
                    <a:pt x="328479" y="5841"/>
                  </a:lnTo>
                  <a:lnTo>
                    <a:pt x="254127" y="762"/>
                  </a:lnTo>
                  <a:lnTo>
                    <a:pt x="169671" y="0"/>
                  </a:lnTo>
                  <a:close/>
                </a:path>
              </a:pathLst>
            </a:custGeom>
            <a:solidFill>
              <a:srgbClr val="FF0000"/>
            </a:solidFill>
          </p:spPr>
          <p:txBody>
            <a:bodyPr wrap="square" lIns="0" tIns="0" rIns="0" bIns="0" rtlCol="0"/>
            <a:lstStyle/>
            <a:p>
              <a:endParaRPr/>
            </a:p>
          </p:txBody>
        </p:sp>
        <p:pic>
          <p:nvPicPr>
            <p:cNvPr id="9" name="object 9"/>
            <p:cNvPicPr/>
            <p:nvPr/>
          </p:nvPicPr>
          <p:blipFill>
            <a:blip r:embed="rId5" cstate="print"/>
            <a:stretch>
              <a:fillRect/>
            </a:stretch>
          </p:blipFill>
          <p:spPr>
            <a:xfrm>
              <a:off x="4978654" y="2734818"/>
              <a:ext cx="565404" cy="55499"/>
            </a:xfrm>
            <a:prstGeom prst="rect">
              <a:avLst/>
            </a:prstGeom>
          </p:spPr>
        </p:pic>
      </p:grpSp>
      <p:sp>
        <p:nvSpPr>
          <p:cNvPr id="10" name="object 10"/>
          <p:cNvSpPr/>
          <p:nvPr/>
        </p:nvSpPr>
        <p:spPr>
          <a:xfrm>
            <a:off x="994156" y="4877434"/>
            <a:ext cx="78740" cy="334010"/>
          </a:xfrm>
          <a:custGeom>
            <a:avLst/>
            <a:gdLst/>
            <a:ahLst/>
            <a:cxnLst/>
            <a:rect l="l" t="t" r="r" b="b"/>
            <a:pathLst>
              <a:path w="78740" h="334010">
                <a:moveTo>
                  <a:pt x="4902" y="100711"/>
                </a:moveTo>
                <a:lnTo>
                  <a:pt x="3810" y="99695"/>
                </a:lnTo>
                <a:lnTo>
                  <a:pt x="1092" y="99695"/>
                </a:lnTo>
                <a:lnTo>
                  <a:pt x="0" y="100711"/>
                </a:lnTo>
                <a:lnTo>
                  <a:pt x="0" y="103505"/>
                </a:lnTo>
                <a:lnTo>
                  <a:pt x="1092" y="104521"/>
                </a:lnTo>
                <a:lnTo>
                  <a:pt x="3810" y="104521"/>
                </a:lnTo>
                <a:lnTo>
                  <a:pt x="4902" y="103505"/>
                </a:lnTo>
                <a:lnTo>
                  <a:pt x="4902" y="102108"/>
                </a:lnTo>
                <a:lnTo>
                  <a:pt x="4902" y="100711"/>
                </a:lnTo>
                <a:close/>
              </a:path>
              <a:path w="78740" h="334010">
                <a:moveTo>
                  <a:pt x="17386" y="67945"/>
                </a:moveTo>
                <a:lnTo>
                  <a:pt x="16154" y="65786"/>
                </a:lnTo>
                <a:lnTo>
                  <a:pt x="14871" y="65405"/>
                </a:lnTo>
                <a:lnTo>
                  <a:pt x="11404" y="64401"/>
                </a:lnTo>
                <a:lnTo>
                  <a:pt x="11112" y="64008"/>
                </a:lnTo>
                <a:lnTo>
                  <a:pt x="10058" y="63500"/>
                </a:lnTo>
                <a:lnTo>
                  <a:pt x="7810" y="63500"/>
                </a:lnTo>
                <a:lnTo>
                  <a:pt x="6743" y="64008"/>
                </a:lnTo>
                <a:lnTo>
                  <a:pt x="6045" y="64897"/>
                </a:lnTo>
                <a:lnTo>
                  <a:pt x="5689" y="65405"/>
                </a:lnTo>
                <a:lnTo>
                  <a:pt x="4826" y="66421"/>
                </a:lnTo>
                <a:lnTo>
                  <a:pt x="4572" y="67945"/>
                </a:lnTo>
                <a:lnTo>
                  <a:pt x="5029" y="69215"/>
                </a:lnTo>
                <a:lnTo>
                  <a:pt x="5473" y="70612"/>
                </a:lnTo>
                <a:lnTo>
                  <a:pt x="6565" y="71628"/>
                </a:lnTo>
                <a:lnTo>
                  <a:pt x="7924" y="71882"/>
                </a:lnTo>
                <a:lnTo>
                  <a:pt x="11899" y="72898"/>
                </a:lnTo>
                <a:lnTo>
                  <a:pt x="14046" y="73533"/>
                </a:lnTo>
                <a:lnTo>
                  <a:pt x="16217" y="72263"/>
                </a:lnTo>
                <a:lnTo>
                  <a:pt x="17386" y="67945"/>
                </a:lnTo>
                <a:close/>
              </a:path>
              <a:path w="78740" h="334010">
                <a:moveTo>
                  <a:pt x="71094" y="37846"/>
                </a:moveTo>
                <a:lnTo>
                  <a:pt x="69303" y="35560"/>
                </a:lnTo>
                <a:lnTo>
                  <a:pt x="64211" y="28956"/>
                </a:lnTo>
                <a:lnTo>
                  <a:pt x="62293" y="28067"/>
                </a:lnTo>
                <a:lnTo>
                  <a:pt x="60375" y="28448"/>
                </a:lnTo>
                <a:lnTo>
                  <a:pt x="59893" y="28524"/>
                </a:lnTo>
                <a:lnTo>
                  <a:pt x="60020" y="27457"/>
                </a:lnTo>
                <a:lnTo>
                  <a:pt x="60540" y="24180"/>
                </a:lnTo>
                <a:lnTo>
                  <a:pt x="62090" y="14732"/>
                </a:lnTo>
                <a:lnTo>
                  <a:pt x="60553" y="24180"/>
                </a:lnTo>
                <a:lnTo>
                  <a:pt x="64135" y="25019"/>
                </a:lnTo>
                <a:lnTo>
                  <a:pt x="66992" y="23114"/>
                </a:lnTo>
                <a:lnTo>
                  <a:pt x="69862" y="21336"/>
                </a:lnTo>
                <a:lnTo>
                  <a:pt x="70751" y="17526"/>
                </a:lnTo>
                <a:lnTo>
                  <a:pt x="69011" y="14732"/>
                </a:lnTo>
                <a:lnTo>
                  <a:pt x="64935" y="7874"/>
                </a:lnTo>
                <a:lnTo>
                  <a:pt x="62445" y="3683"/>
                </a:lnTo>
                <a:lnTo>
                  <a:pt x="62369" y="12369"/>
                </a:lnTo>
                <a:lnTo>
                  <a:pt x="62293" y="13081"/>
                </a:lnTo>
                <a:lnTo>
                  <a:pt x="62369" y="12369"/>
                </a:lnTo>
                <a:lnTo>
                  <a:pt x="62369" y="3619"/>
                </a:lnTo>
                <a:lnTo>
                  <a:pt x="60744" y="2222"/>
                </a:lnTo>
                <a:lnTo>
                  <a:pt x="60744" y="10795"/>
                </a:lnTo>
                <a:lnTo>
                  <a:pt x="59131" y="12992"/>
                </a:lnTo>
                <a:lnTo>
                  <a:pt x="60744" y="10795"/>
                </a:lnTo>
                <a:lnTo>
                  <a:pt x="60744" y="2222"/>
                </a:lnTo>
                <a:lnTo>
                  <a:pt x="59486" y="1143"/>
                </a:lnTo>
                <a:lnTo>
                  <a:pt x="58877" y="889"/>
                </a:lnTo>
                <a:lnTo>
                  <a:pt x="56896" y="0"/>
                </a:lnTo>
                <a:lnTo>
                  <a:pt x="54597" y="0"/>
                </a:lnTo>
                <a:lnTo>
                  <a:pt x="52705" y="1143"/>
                </a:lnTo>
                <a:lnTo>
                  <a:pt x="50812" y="2159"/>
                </a:lnTo>
                <a:lnTo>
                  <a:pt x="49542" y="4064"/>
                </a:lnTo>
                <a:lnTo>
                  <a:pt x="48577" y="12179"/>
                </a:lnTo>
                <a:lnTo>
                  <a:pt x="46393" y="25019"/>
                </a:lnTo>
                <a:lnTo>
                  <a:pt x="46367" y="25196"/>
                </a:lnTo>
                <a:lnTo>
                  <a:pt x="46367" y="318770"/>
                </a:lnTo>
                <a:lnTo>
                  <a:pt x="46367" y="319024"/>
                </a:lnTo>
                <a:lnTo>
                  <a:pt x="46304" y="318770"/>
                </a:lnTo>
                <a:lnTo>
                  <a:pt x="45694" y="313563"/>
                </a:lnTo>
                <a:lnTo>
                  <a:pt x="46202" y="317893"/>
                </a:lnTo>
                <a:lnTo>
                  <a:pt x="46367" y="318770"/>
                </a:lnTo>
                <a:lnTo>
                  <a:pt x="46367" y="25196"/>
                </a:lnTo>
                <a:lnTo>
                  <a:pt x="45072" y="34264"/>
                </a:lnTo>
                <a:lnTo>
                  <a:pt x="45072" y="307086"/>
                </a:lnTo>
                <a:lnTo>
                  <a:pt x="44958" y="306324"/>
                </a:lnTo>
                <a:lnTo>
                  <a:pt x="44805" y="305562"/>
                </a:lnTo>
                <a:lnTo>
                  <a:pt x="45008" y="306324"/>
                </a:lnTo>
                <a:lnTo>
                  <a:pt x="45072" y="307086"/>
                </a:lnTo>
                <a:lnTo>
                  <a:pt x="45072" y="34264"/>
                </a:lnTo>
                <a:lnTo>
                  <a:pt x="36703" y="96139"/>
                </a:lnTo>
                <a:lnTo>
                  <a:pt x="34950" y="154686"/>
                </a:lnTo>
                <a:lnTo>
                  <a:pt x="34836" y="207264"/>
                </a:lnTo>
                <a:lnTo>
                  <a:pt x="34810" y="233807"/>
                </a:lnTo>
                <a:lnTo>
                  <a:pt x="37592" y="257175"/>
                </a:lnTo>
                <a:lnTo>
                  <a:pt x="40017" y="278003"/>
                </a:lnTo>
                <a:lnTo>
                  <a:pt x="42570" y="293878"/>
                </a:lnTo>
                <a:lnTo>
                  <a:pt x="44373" y="303276"/>
                </a:lnTo>
                <a:lnTo>
                  <a:pt x="44488" y="303911"/>
                </a:lnTo>
                <a:lnTo>
                  <a:pt x="44513" y="304520"/>
                </a:lnTo>
                <a:lnTo>
                  <a:pt x="44056" y="303911"/>
                </a:lnTo>
                <a:lnTo>
                  <a:pt x="42849" y="301879"/>
                </a:lnTo>
                <a:lnTo>
                  <a:pt x="40360" y="301244"/>
                </a:lnTo>
                <a:lnTo>
                  <a:pt x="36220" y="303276"/>
                </a:lnTo>
                <a:lnTo>
                  <a:pt x="35242" y="305562"/>
                </a:lnTo>
                <a:lnTo>
                  <a:pt x="40767" y="320929"/>
                </a:lnTo>
                <a:lnTo>
                  <a:pt x="53670" y="333883"/>
                </a:lnTo>
                <a:lnTo>
                  <a:pt x="56299" y="333883"/>
                </a:lnTo>
                <a:lnTo>
                  <a:pt x="58826" y="332359"/>
                </a:lnTo>
                <a:lnTo>
                  <a:pt x="61137" y="331089"/>
                </a:lnTo>
                <a:lnTo>
                  <a:pt x="62649" y="328676"/>
                </a:lnTo>
                <a:lnTo>
                  <a:pt x="62852" y="326009"/>
                </a:lnTo>
                <a:lnTo>
                  <a:pt x="62865" y="320548"/>
                </a:lnTo>
                <a:lnTo>
                  <a:pt x="62877" y="317893"/>
                </a:lnTo>
                <a:lnTo>
                  <a:pt x="62153" y="311912"/>
                </a:lnTo>
                <a:lnTo>
                  <a:pt x="61658" y="307086"/>
                </a:lnTo>
                <a:lnTo>
                  <a:pt x="61582" y="306324"/>
                </a:lnTo>
                <a:lnTo>
                  <a:pt x="61506" y="305562"/>
                </a:lnTo>
                <a:lnTo>
                  <a:pt x="61417" y="304673"/>
                </a:lnTo>
                <a:lnTo>
                  <a:pt x="61302" y="303911"/>
                </a:lnTo>
                <a:lnTo>
                  <a:pt x="58801" y="291211"/>
                </a:lnTo>
                <a:lnTo>
                  <a:pt x="56324" y="276098"/>
                </a:lnTo>
                <a:lnTo>
                  <a:pt x="56222" y="275488"/>
                </a:lnTo>
                <a:lnTo>
                  <a:pt x="53708" y="255143"/>
                </a:lnTo>
                <a:lnTo>
                  <a:pt x="51422" y="237261"/>
                </a:lnTo>
                <a:lnTo>
                  <a:pt x="51422" y="315722"/>
                </a:lnTo>
                <a:lnTo>
                  <a:pt x="50622" y="314706"/>
                </a:lnTo>
                <a:lnTo>
                  <a:pt x="51079" y="315175"/>
                </a:lnTo>
                <a:lnTo>
                  <a:pt x="51422" y="315722"/>
                </a:lnTo>
                <a:lnTo>
                  <a:pt x="51422" y="237261"/>
                </a:lnTo>
                <a:lnTo>
                  <a:pt x="50850" y="232791"/>
                </a:lnTo>
                <a:lnTo>
                  <a:pt x="50749" y="232270"/>
                </a:lnTo>
                <a:lnTo>
                  <a:pt x="50698" y="207264"/>
                </a:lnTo>
                <a:lnTo>
                  <a:pt x="50584" y="154686"/>
                </a:lnTo>
                <a:lnTo>
                  <a:pt x="50520" y="125476"/>
                </a:lnTo>
                <a:lnTo>
                  <a:pt x="51739" y="97917"/>
                </a:lnTo>
                <a:lnTo>
                  <a:pt x="51765" y="97409"/>
                </a:lnTo>
                <a:lnTo>
                  <a:pt x="51917" y="96139"/>
                </a:lnTo>
                <a:lnTo>
                  <a:pt x="54787" y="70612"/>
                </a:lnTo>
                <a:lnTo>
                  <a:pt x="57797" y="46482"/>
                </a:lnTo>
                <a:lnTo>
                  <a:pt x="58635" y="39230"/>
                </a:lnTo>
                <a:lnTo>
                  <a:pt x="62763" y="44323"/>
                </a:lnTo>
                <a:lnTo>
                  <a:pt x="66078" y="44704"/>
                </a:lnTo>
                <a:lnTo>
                  <a:pt x="70675" y="41148"/>
                </a:lnTo>
                <a:lnTo>
                  <a:pt x="71094" y="37846"/>
                </a:lnTo>
                <a:close/>
              </a:path>
              <a:path w="78740" h="334010">
                <a:moveTo>
                  <a:pt x="78346" y="60960"/>
                </a:moveTo>
                <a:lnTo>
                  <a:pt x="77343" y="54737"/>
                </a:lnTo>
                <a:lnTo>
                  <a:pt x="74663" y="52705"/>
                </a:lnTo>
                <a:lnTo>
                  <a:pt x="70243" y="53086"/>
                </a:lnTo>
                <a:lnTo>
                  <a:pt x="70637" y="53086"/>
                </a:lnTo>
                <a:lnTo>
                  <a:pt x="68795" y="53340"/>
                </a:lnTo>
                <a:lnTo>
                  <a:pt x="67170" y="54356"/>
                </a:lnTo>
                <a:lnTo>
                  <a:pt x="66319" y="56134"/>
                </a:lnTo>
                <a:lnTo>
                  <a:pt x="65481" y="57785"/>
                </a:lnTo>
                <a:lnTo>
                  <a:pt x="65532" y="59690"/>
                </a:lnTo>
                <a:lnTo>
                  <a:pt x="66459" y="61341"/>
                </a:lnTo>
                <a:lnTo>
                  <a:pt x="68922" y="65532"/>
                </a:lnTo>
                <a:lnTo>
                  <a:pt x="70027" y="66167"/>
                </a:lnTo>
                <a:lnTo>
                  <a:pt x="72402" y="66167"/>
                </a:lnTo>
                <a:lnTo>
                  <a:pt x="73494" y="65532"/>
                </a:lnTo>
                <a:lnTo>
                  <a:pt x="74307" y="64135"/>
                </a:lnTo>
                <a:lnTo>
                  <a:pt x="74472" y="63855"/>
                </a:lnTo>
                <a:lnTo>
                  <a:pt x="75958" y="61341"/>
                </a:lnTo>
                <a:lnTo>
                  <a:pt x="74574" y="63703"/>
                </a:lnTo>
                <a:lnTo>
                  <a:pt x="75387" y="63373"/>
                </a:lnTo>
                <a:lnTo>
                  <a:pt x="77228" y="62738"/>
                </a:lnTo>
                <a:lnTo>
                  <a:pt x="78105" y="61341"/>
                </a:lnTo>
                <a:lnTo>
                  <a:pt x="78346" y="60960"/>
                </a:lnTo>
                <a:close/>
              </a:path>
            </a:pathLst>
          </a:custGeom>
          <a:solidFill>
            <a:srgbClr val="FF0000"/>
          </a:solidFill>
        </p:spPr>
        <p:txBody>
          <a:bodyPr wrap="square" lIns="0" tIns="0" rIns="0" bIns="0" rtlCol="0"/>
          <a:lstStyle/>
          <a:p>
            <a:endParaRPr/>
          </a:p>
        </p:txBody>
      </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A43C0-7A94-A058-B8B7-9A9AC4E134CB}"/>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EBB8628D-0ABD-6DB4-16C9-31E81BA18903}"/>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253B32C2-D18B-CA4C-3F53-F9FAF41CACC2}"/>
              </a:ext>
            </a:extLst>
          </p:cNvPr>
          <p:cNvPicPr>
            <a:picLocks noChangeAspect="1"/>
          </p:cNvPicPr>
          <p:nvPr/>
        </p:nvPicPr>
        <p:blipFill>
          <a:blip r:embed="rId2"/>
          <a:stretch>
            <a:fillRect/>
          </a:stretch>
        </p:blipFill>
        <p:spPr>
          <a:xfrm>
            <a:off x="149635" y="1541466"/>
            <a:ext cx="5952782" cy="4177832"/>
          </a:xfrm>
          <a:prstGeom prst="rect">
            <a:avLst/>
          </a:prstGeom>
        </p:spPr>
      </p:pic>
      <p:pic>
        <p:nvPicPr>
          <p:cNvPr id="6" name="object 5">
            <a:extLst>
              <a:ext uri="{FF2B5EF4-FFF2-40B4-BE49-F238E27FC236}">
                <a16:creationId xmlns:a16="http://schemas.microsoft.com/office/drawing/2014/main" id="{85883146-EE14-B5E7-1C4D-B1D4E622ADBA}"/>
              </a:ext>
            </a:extLst>
          </p:cNvPr>
          <p:cNvPicPr/>
          <p:nvPr/>
        </p:nvPicPr>
        <p:blipFill>
          <a:blip r:embed="rId3" cstate="print"/>
          <a:stretch>
            <a:fillRect/>
          </a:stretch>
        </p:blipFill>
        <p:spPr>
          <a:xfrm>
            <a:off x="6811282" y="2377032"/>
            <a:ext cx="4579344" cy="2247953"/>
          </a:xfrm>
          <a:prstGeom prst="rect">
            <a:avLst/>
          </a:prstGeom>
        </p:spPr>
      </p:pic>
    </p:spTree>
    <p:extLst>
      <p:ext uri="{BB962C8B-B14F-4D97-AF65-F5344CB8AC3E}">
        <p14:creationId xmlns:p14="http://schemas.microsoft.com/office/powerpoint/2010/main" val="33020661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135099" y="231647"/>
            <a:ext cx="825252" cy="829055"/>
          </a:xfrm>
          <a:prstGeom prst="rect">
            <a:avLst/>
          </a:prstGeom>
        </p:spPr>
      </p:pic>
      <p:sp>
        <p:nvSpPr>
          <p:cNvPr id="3" name="object 3"/>
          <p:cNvSpPr txBox="1">
            <a:spLocks noGrp="1"/>
          </p:cNvSpPr>
          <p:nvPr>
            <p:ph type="title"/>
          </p:nvPr>
        </p:nvSpPr>
        <p:spPr>
          <a:xfrm>
            <a:off x="2200782" y="5483453"/>
            <a:ext cx="7094855" cy="757555"/>
          </a:xfrm>
          <a:prstGeom prst="rect">
            <a:avLst/>
          </a:prstGeom>
        </p:spPr>
        <p:txBody>
          <a:bodyPr vert="horz" wrap="square" lIns="0" tIns="12700" rIns="0" bIns="0" rtlCol="0">
            <a:spAutoFit/>
          </a:bodyPr>
          <a:lstStyle/>
          <a:p>
            <a:pPr marL="12700" marR="5080">
              <a:lnSpc>
                <a:spcPct val="100000"/>
              </a:lnSpc>
              <a:spcBef>
                <a:spcPts val="100"/>
              </a:spcBef>
            </a:pPr>
            <a:r>
              <a:rPr sz="2400" spc="-25" dirty="0">
                <a:solidFill>
                  <a:srgbClr val="000000"/>
                </a:solidFill>
              </a:rPr>
              <a:t>Run-</a:t>
            </a:r>
            <a:r>
              <a:rPr sz="2400" dirty="0">
                <a:solidFill>
                  <a:srgbClr val="000000"/>
                </a:solidFill>
              </a:rPr>
              <a:t>times</a:t>
            </a:r>
            <a:r>
              <a:rPr sz="2400" spc="-30" dirty="0">
                <a:solidFill>
                  <a:srgbClr val="000000"/>
                </a:solidFill>
              </a:rPr>
              <a:t> </a:t>
            </a:r>
            <a:r>
              <a:rPr sz="2400" dirty="0">
                <a:solidFill>
                  <a:srgbClr val="000000"/>
                </a:solidFill>
              </a:rPr>
              <a:t>(in</a:t>
            </a:r>
            <a:r>
              <a:rPr sz="2400" spc="-45" dirty="0">
                <a:solidFill>
                  <a:srgbClr val="000000"/>
                </a:solidFill>
              </a:rPr>
              <a:t> </a:t>
            </a:r>
            <a:r>
              <a:rPr sz="2400" dirty="0">
                <a:solidFill>
                  <a:srgbClr val="000000"/>
                </a:solidFill>
              </a:rPr>
              <a:t>seconds)</a:t>
            </a:r>
            <a:r>
              <a:rPr sz="2400" spc="-30" dirty="0">
                <a:solidFill>
                  <a:srgbClr val="000000"/>
                </a:solidFill>
              </a:rPr>
              <a:t> </a:t>
            </a:r>
            <a:r>
              <a:rPr sz="2400" dirty="0">
                <a:solidFill>
                  <a:srgbClr val="000000"/>
                </a:solidFill>
              </a:rPr>
              <a:t>of</a:t>
            </a:r>
            <a:r>
              <a:rPr sz="2400" spc="-55" dirty="0">
                <a:solidFill>
                  <a:srgbClr val="000000"/>
                </a:solidFill>
              </a:rPr>
              <a:t> </a:t>
            </a:r>
            <a:r>
              <a:rPr sz="2400" dirty="0">
                <a:solidFill>
                  <a:srgbClr val="000000"/>
                </a:solidFill>
              </a:rPr>
              <a:t>π</a:t>
            </a:r>
            <a:r>
              <a:rPr sz="2400" spc="-55" dirty="0">
                <a:solidFill>
                  <a:srgbClr val="000000"/>
                </a:solidFill>
              </a:rPr>
              <a:t> </a:t>
            </a:r>
            <a:r>
              <a:rPr sz="2400" dirty="0">
                <a:solidFill>
                  <a:srgbClr val="000000"/>
                </a:solidFill>
              </a:rPr>
              <a:t>programs</a:t>
            </a:r>
            <a:r>
              <a:rPr sz="2400" spc="-40" dirty="0">
                <a:solidFill>
                  <a:srgbClr val="000000"/>
                </a:solidFill>
              </a:rPr>
              <a:t> </a:t>
            </a:r>
            <a:r>
              <a:rPr sz="2400" dirty="0">
                <a:solidFill>
                  <a:srgbClr val="000000"/>
                </a:solidFill>
              </a:rPr>
              <a:t>using</a:t>
            </a:r>
            <a:r>
              <a:rPr sz="2400" spc="-20" dirty="0">
                <a:solidFill>
                  <a:srgbClr val="000000"/>
                </a:solidFill>
              </a:rPr>
              <a:t> </a:t>
            </a:r>
            <a:r>
              <a:rPr sz="2400" dirty="0">
                <a:solidFill>
                  <a:srgbClr val="000000"/>
                </a:solidFill>
              </a:rPr>
              <a:t>n</a:t>
            </a:r>
            <a:r>
              <a:rPr sz="2400" spc="-45" dirty="0">
                <a:solidFill>
                  <a:srgbClr val="000000"/>
                </a:solidFill>
              </a:rPr>
              <a:t> </a:t>
            </a:r>
            <a:r>
              <a:rPr sz="2400" dirty="0">
                <a:solidFill>
                  <a:srgbClr val="000000"/>
                </a:solidFill>
              </a:rPr>
              <a:t>=</a:t>
            </a:r>
            <a:r>
              <a:rPr sz="2400" spc="-40" dirty="0">
                <a:solidFill>
                  <a:srgbClr val="000000"/>
                </a:solidFill>
              </a:rPr>
              <a:t> </a:t>
            </a:r>
            <a:r>
              <a:rPr sz="2400" spc="-25" dirty="0">
                <a:solidFill>
                  <a:srgbClr val="000000"/>
                </a:solidFill>
              </a:rPr>
              <a:t>108 </a:t>
            </a:r>
            <a:r>
              <a:rPr sz="2400" dirty="0">
                <a:solidFill>
                  <a:srgbClr val="000000"/>
                </a:solidFill>
              </a:rPr>
              <a:t>terms</a:t>
            </a:r>
            <a:r>
              <a:rPr sz="2400" spc="-40" dirty="0">
                <a:solidFill>
                  <a:srgbClr val="000000"/>
                </a:solidFill>
              </a:rPr>
              <a:t> </a:t>
            </a:r>
            <a:r>
              <a:rPr sz="2400" dirty="0">
                <a:solidFill>
                  <a:srgbClr val="000000"/>
                </a:solidFill>
              </a:rPr>
              <a:t>on</a:t>
            </a:r>
            <a:r>
              <a:rPr sz="2400" spc="-35" dirty="0">
                <a:solidFill>
                  <a:srgbClr val="000000"/>
                </a:solidFill>
              </a:rPr>
              <a:t> </a:t>
            </a:r>
            <a:r>
              <a:rPr sz="2400" dirty="0">
                <a:solidFill>
                  <a:srgbClr val="000000"/>
                </a:solidFill>
              </a:rPr>
              <a:t>a</a:t>
            </a:r>
            <a:r>
              <a:rPr sz="2400" spc="-30" dirty="0">
                <a:solidFill>
                  <a:srgbClr val="000000"/>
                </a:solidFill>
              </a:rPr>
              <a:t> </a:t>
            </a:r>
            <a:r>
              <a:rPr sz="2400" dirty="0">
                <a:solidFill>
                  <a:srgbClr val="000000"/>
                </a:solidFill>
              </a:rPr>
              <a:t>system</a:t>
            </a:r>
            <a:r>
              <a:rPr sz="2400" spc="-25" dirty="0">
                <a:solidFill>
                  <a:srgbClr val="000000"/>
                </a:solidFill>
              </a:rPr>
              <a:t> </a:t>
            </a:r>
            <a:r>
              <a:rPr sz="2400" dirty="0">
                <a:solidFill>
                  <a:srgbClr val="000000"/>
                </a:solidFill>
              </a:rPr>
              <a:t>with</a:t>
            </a:r>
            <a:r>
              <a:rPr sz="2400" spc="-35" dirty="0">
                <a:solidFill>
                  <a:srgbClr val="000000"/>
                </a:solidFill>
              </a:rPr>
              <a:t> </a:t>
            </a:r>
            <a:r>
              <a:rPr sz="2400" dirty="0">
                <a:solidFill>
                  <a:srgbClr val="000000"/>
                </a:solidFill>
              </a:rPr>
              <a:t>two</a:t>
            </a:r>
            <a:r>
              <a:rPr sz="2400" spc="-25" dirty="0">
                <a:solidFill>
                  <a:srgbClr val="000000"/>
                </a:solidFill>
              </a:rPr>
              <a:t> </a:t>
            </a:r>
            <a:r>
              <a:rPr sz="2400" dirty="0">
                <a:solidFill>
                  <a:srgbClr val="000000"/>
                </a:solidFill>
              </a:rPr>
              <a:t>four-core</a:t>
            </a:r>
            <a:r>
              <a:rPr sz="2400" spc="-40" dirty="0">
                <a:solidFill>
                  <a:srgbClr val="000000"/>
                </a:solidFill>
              </a:rPr>
              <a:t> </a:t>
            </a:r>
            <a:r>
              <a:rPr sz="2400" spc="-10" dirty="0">
                <a:solidFill>
                  <a:srgbClr val="000000"/>
                </a:solidFill>
              </a:rPr>
              <a:t>processors.</a:t>
            </a:r>
            <a:endParaRPr sz="2400"/>
          </a:p>
        </p:txBody>
      </p:sp>
      <p:grpSp>
        <p:nvGrpSpPr>
          <p:cNvPr id="4" name="object 4"/>
          <p:cNvGrpSpPr/>
          <p:nvPr/>
        </p:nvGrpSpPr>
        <p:grpSpPr>
          <a:xfrm>
            <a:off x="1825117" y="1610883"/>
            <a:ext cx="5233670" cy="3616960"/>
            <a:chOff x="1825117" y="1610883"/>
            <a:chExt cx="5233670" cy="3616960"/>
          </a:xfrm>
        </p:grpSpPr>
        <p:pic>
          <p:nvPicPr>
            <p:cNvPr id="5" name="object 5"/>
            <p:cNvPicPr/>
            <p:nvPr/>
          </p:nvPicPr>
          <p:blipFill>
            <a:blip r:embed="rId3" cstate="print"/>
            <a:stretch>
              <a:fillRect/>
            </a:stretch>
          </p:blipFill>
          <p:spPr>
            <a:xfrm>
              <a:off x="2226174" y="1610883"/>
              <a:ext cx="4666888" cy="3534507"/>
            </a:xfrm>
            <a:prstGeom prst="rect">
              <a:avLst/>
            </a:prstGeom>
          </p:spPr>
        </p:pic>
        <p:sp>
          <p:nvSpPr>
            <p:cNvPr id="6" name="object 6"/>
            <p:cNvSpPr/>
            <p:nvPr/>
          </p:nvSpPr>
          <p:spPr>
            <a:xfrm>
              <a:off x="4398010" y="4107306"/>
              <a:ext cx="1617980" cy="879475"/>
            </a:xfrm>
            <a:custGeom>
              <a:avLst/>
              <a:gdLst/>
              <a:ahLst/>
              <a:cxnLst/>
              <a:rect l="l" t="t" r="r" b="b"/>
              <a:pathLst>
                <a:path w="1617979" h="879475">
                  <a:moveTo>
                    <a:pt x="20066" y="120650"/>
                  </a:moveTo>
                  <a:lnTo>
                    <a:pt x="19913" y="119634"/>
                  </a:lnTo>
                  <a:lnTo>
                    <a:pt x="19812" y="118872"/>
                  </a:lnTo>
                  <a:lnTo>
                    <a:pt x="18630" y="109169"/>
                  </a:lnTo>
                  <a:lnTo>
                    <a:pt x="17792" y="95377"/>
                  </a:lnTo>
                  <a:lnTo>
                    <a:pt x="17018" y="83058"/>
                  </a:lnTo>
                  <a:lnTo>
                    <a:pt x="16421" y="72339"/>
                  </a:lnTo>
                  <a:lnTo>
                    <a:pt x="16383" y="71501"/>
                  </a:lnTo>
                  <a:lnTo>
                    <a:pt x="15303" y="60706"/>
                  </a:lnTo>
                  <a:lnTo>
                    <a:pt x="15240" y="59690"/>
                  </a:lnTo>
                  <a:lnTo>
                    <a:pt x="13335" y="48895"/>
                  </a:lnTo>
                  <a:lnTo>
                    <a:pt x="11938" y="38481"/>
                  </a:lnTo>
                  <a:lnTo>
                    <a:pt x="10033" y="28575"/>
                  </a:lnTo>
                  <a:lnTo>
                    <a:pt x="8636" y="19431"/>
                  </a:lnTo>
                  <a:lnTo>
                    <a:pt x="7112" y="10426"/>
                  </a:lnTo>
                  <a:lnTo>
                    <a:pt x="6400" y="3556"/>
                  </a:lnTo>
                  <a:lnTo>
                    <a:pt x="6350" y="3048"/>
                  </a:lnTo>
                  <a:lnTo>
                    <a:pt x="6184" y="1905"/>
                  </a:lnTo>
                  <a:lnTo>
                    <a:pt x="6096" y="1270"/>
                  </a:lnTo>
                  <a:lnTo>
                    <a:pt x="4699" y="0"/>
                  </a:lnTo>
                  <a:lnTo>
                    <a:pt x="2032" y="381"/>
                  </a:lnTo>
                  <a:lnTo>
                    <a:pt x="1270" y="381"/>
                  </a:lnTo>
                  <a:lnTo>
                    <a:pt x="0" y="1905"/>
                  </a:lnTo>
                  <a:lnTo>
                    <a:pt x="673" y="10223"/>
                  </a:lnTo>
                  <a:lnTo>
                    <a:pt x="762" y="11430"/>
                  </a:lnTo>
                  <a:lnTo>
                    <a:pt x="2159" y="20320"/>
                  </a:lnTo>
                  <a:lnTo>
                    <a:pt x="3556" y="29718"/>
                  </a:lnTo>
                  <a:lnTo>
                    <a:pt x="5143" y="38481"/>
                  </a:lnTo>
                  <a:lnTo>
                    <a:pt x="5346" y="39497"/>
                  </a:lnTo>
                  <a:lnTo>
                    <a:pt x="6731" y="49911"/>
                  </a:lnTo>
                  <a:lnTo>
                    <a:pt x="8331" y="59690"/>
                  </a:lnTo>
                  <a:lnTo>
                    <a:pt x="8382" y="59944"/>
                  </a:lnTo>
                  <a:lnTo>
                    <a:pt x="8509" y="60706"/>
                  </a:lnTo>
                  <a:lnTo>
                    <a:pt x="9474" y="71501"/>
                  </a:lnTo>
                  <a:lnTo>
                    <a:pt x="9550" y="72339"/>
                  </a:lnTo>
                  <a:lnTo>
                    <a:pt x="11023" y="94996"/>
                  </a:lnTo>
                  <a:lnTo>
                    <a:pt x="11760" y="107315"/>
                  </a:lnTo>
                  <a:lnTo>
                    <a:pt x="11811" y="108204"/>
                  </a:lnTo>
                  <a:lnTo>
                    <a:pt x="13474" y="120650"/>
                  </a:lnTo>
                  <a:lnTo>
                    <a:pt x="13589" y="121412"/>
                  </a:lnTo>
                  <a:lnTo>
                    <a:pt x="15240" y="122682"/>
                  </a:lnTo>
                  <a:lnTo>
                    <a:pt x="17018" y="122428"/>
                  </a:lnTo>
                  <a:lnTo>
                    <a:pt x="18796" y="122301"/>
                  </a:lnTo>
                  <a:lnTo>
                    <a:pt x="20066" y="120650"/>
                  </a:lnTo>
                  <a:close/>
                </a:path>
                <a:path w="1617979" h="879475">
                  <a:moveTo>
                    <a:pt x="24765" y="876808"/>
                  </a:moveTo>
                  <a:lnTo>
                    <a:pt x="24257" y="875157"/>
                  </a:lnTo>
                  <a:lnTo>
                    <a:pt x="23114" y="870712"/>
                  </a:lnTo>
                  <a:lnTo>
                    <a:pt x="22390" y="867537"/>
                  </a:lnTo>
                  <a:lnTo>
                    <a:pt x="21844" y="865124"/>
                  </a:lnTo>
                  <a:lnTo>
                    <a:pt x="21590" y="864362"/>
                  </a:lnTo>
                  <a:lnTo>
                    <a:pt x="19532" y="860044"/>
                  </a:lnTo>
                  <a:lnTo>
                    <a:pt x="19278" y="859599"/>
                  </a:lnTo>
                  <a:lnTo>
                    <a:pt x="19177" y="859282"/>
                  </a:lnTo>
                  <a:lnTo>
                    <a:pt x="18275" y="855218"/>
                  </a:lnTo>
                  <a:lnTo>
                    <a:pt x="16560" y="847966"/>
                  </a:lnTo>
                  <a:lnTo>
                    <a:pt x="16459" y="847737"/>
                  </a:lnTo>
                  <a:lnTo>
                    <a:pt x="15494" y="842137"/>
                  </a:lnTo>
                  <a:lnTo>
                    <a:pt x="15367" y="841756"/>
                  </a:lnTo>
                  <a:lnTo>
                    <a:pt x="13766" y="836295"/>
                  </a:lnTo>
                  <a:lnTo>
                    <a:pt x="13627" y="835914"/>
                  </a:lnTo>
                  <a:lnTo>
                    <a:pt x="13589" y="835660"/>
                  </a:lnTo>
                  <a:lnTo>
                    <a:pt x="12954" y="830834"/>
                  </a:lnTo>
                  <a:lnTo>
                    <a:pt x="12192" y="825754"/>
                  </a:lnTo>
                  <a:lnTo>
                    <a:pt x="11734" y="821550"/>
                  </a:lnTo>
                  <a:lnTo>
                    <a:pt x="11633" y="820572"/>
                  </a:lnTo>
                  <a:lnTo>
                    <a:pt x="11557" y="819785"/>
                  </a:lnTo>
                  <a:lnTo>
                    <a:pt x="11430" y="819404"/>
                  </a:lnTo>
                  <a:lnTo>
                    <a:pt x="10718" y="815848"/>
                  </a:lnTo>
                  <a:lnTo>
                    <a:pt x="10693" y="815721"/>
                  </a:lnTo>
                  <a:lnTo>
                    <a:pt x="10541" y="814984"/>
                  </a:lnTo>
                  <a:lnTo>
                    <a:pt x="10414" y="815721"/>
                  </a:lnTo>
                  <a:lnTo>
                    <a:pt x="10414" y="814324"/>
                  </a:lnTo>
                  <a:lnTo>
                    <a:pt x="10464" y="814578"/>
                  </a:lnTo>
                  <a:lnTo>
                    <a:pt x="10541" y="814984"/>
                  </a:lnTo>
                  <a:lnTo>
                    <a:pt x="10655" y="814324"/>
                  </a:lnTo>
                  <a:lnTo>
                    <a:pt x="11557" y="809244"/>
                  </a:lnTo>
                  <a:lnTo>
                    <a:pt x="12192" y="803656"/>
                  </a:lnTo>
                  <a:lnTo>
                    <a:pt x="12865" y="796810"/>
                  </a:lnTo>
                  <a:lnTo>
                    <a:pt x="14528" y="788416"/>
                  </a:lnTo>
                  <a:lnTo>
                    <a:pt x="14605" y="788035"/>
                  </a:lnTo>
                  <a:lnTo>
                    <a:pt x="13462" y="786257"/>
                  </a:lnTo>
                  <a:lnTo>
                    <a:pt x="11557" y="785749"/>
                  </a:lnTo>
                  <a:lnTo>
                    <a:pt x="9652" y="785368"/>
                  </a:lnTo>
                  <a:lnTo>
                    <a:pt x="7874" y="786511"/>
                  </a:lnTo>
                  <a:lnTo>
                    <a:pt x="7467" y="788035"/>
                  </a:lnTo>
                  <a:lnTo>
                    <a:pt x="5842" y="794893"/>
                  </a:lnTo>
                  <a:lnTo>
                    <a:pt x="5715" y="795274"/>
                  </a:lnTo>
                  <a:lnTo>
                    <a:pt x="5080" y="802894"/>
                  </a:lnTo>
                  <a:lnTo>
                    <a:pt x="4318" y="808101"/>
                  </a:lnTo>
                  <a:lnTo>
                    <a:pt x="3340" y="814324"/>
                  </a:lnTo>
                  <a:lnTo>
                    <a:pt x="3302" y="815848"/>
                  </a:lnTo>
                  <a:lnTo>
                    <a:pt x="4241" y="820572"/>
                  </a:lnTo>
                  <a:lnTo>
                    <a:pt x="4305" y="820928"/>
                  </a:lnTo>
                  <a:lnTo>
                    <a:pt x="4432" y="821550"/>
                  </a:lnTo>
                  <a:lnTo>
                    <a:pt x="5588" y="830834"/>
                  </a:lnTo>
                  <a:lnTo>
                    <a:pt x="5715" y="831850"/>
                  </a:lnTo>
                  <a:lnTo>
                    <a:pt x="6248" y="835660"/>
                  </a:lnTo>
                  <a:lnTo>
                    <a:pt x="6350" y="836295"/>
                  </a:lnTo>
                  <a:lnTo>
                    <a:pt x="6477" y="837184"/>
                  </a:lnTo>
                  <a:lnTo>
                    <a:pt x="6604" y="837692"/>
                  </a:lnTo>
                  <a:lnTo>
                    <a:pt x="8204" y="843330"/>
                  </a:lnTo>
                  <a:lnTo>
                    <a:pt x="9398" y="849249"/>
                  </a:lnTo>
                  <a:lnTo>
                    <a:pt x="9398" y="849503"/>
                  </a:lnTo>
                  <a:lnTo>
                    <a:pt x="10820" y="855218"/>
                  </a:lnTo>
                  <a:lnTo>
                    <a:pt x="12319" y="861695"/>
                  </a:lnTo>
                  <a:lnTo>
                    <a:pt x="12573" y="862457"/>
                  </a:lnTo>
                  <a:lnTo>
                    <a:pt x="14871" y="866851"/>
                  </a:lnTo>
                  <a:lnTo>
                    <a:pt x="15240" y="867537"/>
                  </a:lnTo>
                  <a:lnTo>
                    <a:pt x="14871" y="866851"/>
                  </a:lnTo>
                  <a:lnTo>
                    <a:pt x="16383" y="872490"/>
                  </a:lnTo>
                  <a:lnTo>
                    <a:pt x="16637" y="872998"/>
                  </a:lnTo>
                  <a:lnTo>
                    <a:pt x="18288" y="877189"/>
                  </a:lnTo>
                  <a:lnTo>
                    <a:pt x="18808" y="878459"/>
                  </a:lnTo>
                  <a:lnTo>
                    <a:pt x="18923" y="878713"/>
                  </a:lnTo>
                  <a:lnTo>
                    <a:pt x="20701" y="879475"/>
                  </a:lnTo>
                  <a:lnTo>
                    <a:pt x="22225" y="878967"/>
                  </a:lnTo>
                  <a:lnTo>
                    <a:pt x="23876" y="878459"/>
                  </a:lnTo>
                  <a:lnTo>
                    <a:pt x="24765" y="876808"/>
                  </a:lnTo>
                  <a:close/>
                </a:path>
                <a:path w="1617979" h="879475">
                  <a:moveTo>
                    <a:pt x="1617853" y="313309"/>
                  </a:moveTo>
                  <a:lnTo>
                    <a:pt x="1616964" y="311785"/>
                  </a:lnTo>
                  <a:lnTo>
                    <a:pt x="1616202" y="310261"/>
                  </a:lnTo>
                  <a:lnTo>
                    <a:pt x="1614297" y="309753"/>
                  </a:lnTo>
                  <a:lnTo>
                    <a:pt x="1577340" y="328549"/>
                  </a:lnTo>
                  <a:lnTo>
                    <a:pt x="1540764" y="345821"/>
                  </a:lnTo>
                  <a:lnTo>
                    <a:pt x="1503045" y="362204"/>
                  </a:lnTo>
                  <a:lnTo>
                    <a:pt x="1464818" y="377952"/>
                  </a:lnTo>
                  <a:lnTo>
                    <a:pt x="1423924" y="394081"/>
                  </a:lnTo>
                  <a:lnTo>
                    <a:pt x="1334008" y="427990"/>
                  </a:lnTo>
                  <a:lnTo>
                    <a:pt x="1332103" y="428625"/>
                  </a:lnTo>
                  <a:lnTo>
                    <a:pt x="1331087" y="430784"/>
                  </a:lnTo>
                  <a:lnTo>
                    <a:pt x="1331849" y="432689"/>
                  </a:lnTo>
                  <a:lnTo>
                    <a:pt x="1332484" y="434467"/>
                  </a:lnTo>
                  <a:lnTo>
                    <a:pt x="1334643" y="435483"/>
                  </a:lnTo>
                  <a:lnTo>
                    <a:pt x="1336548" y="434721"/>
                  </a:lnTo>
                  <a:lnTo>
                    <a:pt x="1426591" y="400939"/>
                  </a:lnTo>
                  <a:lnTo>
                    <a:pt x="1467612" y="384683"/>
                  </a:lnTo>
                  <a:lnTo>
                    <a:pt x="1505839" y="368808"/>
                  </a:lnTo>
                  <a:lnTo>
                    <a:pt x="1543685" y="352044"/>
                  </a:lnTo>
                  <a:lnTo>
                    <a:pt x="1580388" y="334772"/>
                  </a:lnTo>
                  <a:lnTo>
                    <a:pt x="1580515" y="334645"/>
                  </a:lnTo>
                  <a:lnTo>
                    <a:pt x="1615694" y="315976"/>
                  </a:lnTo>
                  <a:lnTo>
                    <a:pt x="1617218" y="315214"/>
                  </a:lnTo>
                  <a:lnTo>
                    <a:pt x="1617853" y="313309"/>
                  </a:lnTo>
                  <a:close/>
                </a:path>
              </a:pathLst>
            </a:custGeom>
            <a:solidFill>
              <a:srgbClr val="FF0000"/>
            </a:solidFill>
          </p:spPr>
          <p:txBody>
            <a:bodyPr wrap="square" lIns="0" tIns="0" rIns="0" bIns="0" rtlCol="0"/>
            <a:lstStyle/>
            <a:p>
              <a:endParaRPr/>
            </a:p>
          </p:txBody>
        </p:sp>
        <p:pic>
          <p:nvPicPr>
            <p:cNvPr id="7" name="object 7"/>
            <p:cNvPicPr/>
            <p:nvPr/>
          </p:nvPicPr>
          <p:blipFill>
            <a:blip r:embed="rId4" cstate="print"/>
            <a:stretch>
              <a:fillRect/>
            </a:stretch>
          </p:blipFill>
          <p:spPr>
            <a:xfrm>
              <a:off x="1825117" y="3609593"/>
              <a:ext cx="5233288" cy="259080"/>
            </a:xfrm>
            <a:prstGeom prst="rect">
              <a:avLst/>
            </a:prstGeom>
          </p:spPr>
        </p:pic>
        <p:pic>
          <p:nvPicPr>
            <p:cNvPr id="8" name="object 8"/>
            <p:cNvPicPr/>
            <p:nvPr/>
          </p:nvPicPr>
          <p:blipFill>
            <a:blip r:embed="rId5" cstate="print"/>
            <a:stretch>
              <a:fillRect/>
            </a:stretch>
          </p:blipFill>
          <p:spPr>
            <a:xfrm>
              <a:off x="6724650" y="4977637"/>
              <a:ext cx="50673" cy="250062"/>
            </a:xfrm>
            <a:prstGeom prst="rect">
              <a:avLst/>
            </a:prstGeom>
          </p:spPr>
        </p:pic>
      </p:grpSp>
      <p:pic>
        <p:nvPicPr>
          <p:cNvPr id="9" name="object 9"/>
          <p:cNvPicPr/>
          <p:nvPr/>
        </p:nvPicPr>
        <p:blipFill>
          <a:blip r:embed="rId6" cstate="print"/>
          <a:stretch>
            <a:fillRect/>
          </a:stretch>
        </p:blipFill>
        <p:spPr>
          <a:xfrm>
            <a:off x="7354694" y="2376364"/>
            <a:ext cx="2827149" cy="689449"/>
          </a:xfrm>
          <a:prstGeom prst="rect">
            <a:avLst/>
          </a:prstGeom>
        </p:spPr>
      </p:pic>
      <p:sp>
        <p:nvSpPr>
          <p:cNvPr id="10" name="object 10"/>
          <p:cNvSpPr/>
          <p:nvPr/>
        </p:nvSpPr>
        <p:spPr>
          <a:xfrm>
            <a:off x="8892413" y="5790730"/>
            <a:ext cx="13335" cy="26034"/>
          </a:xfrm>
          <a:custGeom>
            <a:avLst/>
            <a:gdLst/>
            <a:ahLst/>
            <a:cxnLst/>
            <a:rect l="l" t="t" r="r" b="b"/>
            <a:pathLst>
              <a:path w="13334" h="26035">
                <a:moveTo>
                  <a:pt x="1328" y="22386"/>
                </a:moveTo>
                <a:lnTo>
                  <a:pt x="1396" y="24180"/>
                </a:lnTo>
                <a:lnTo>
                  <a:pt x="3301" y="25933"/>
                </a:lnTo>
                <a:lnTo>
                  <a:pt x="7873" y="25933"/>
                </a:lnTo>
                <a:lnTo>
                  <a:pt x="8964" y="24930"/>
                </a:lnTo>
                <a:lnTo>
                  <a:pt x="4825" y="24930"/>
                </a:lnTo>
                <a:lnTo>
                  <a:pt x="1328" y="22386"/>
                </a:lnTo>
                <a:close/>
              </a:path>
              <a:path w="13334" h="26035">
                <a:moveTo>
                  <a:pt x="1269" y="20853"/>
                </a:moveTo>
                <a:lnTo>
                  <a:pt x="1328" y="22386"/>
                </a:lnTo>
                <a:lnTo>
                  <a:pt x="4825" y="24930"/>
                </a:lnTo>
                <a:lnTo>
                  <a:pt x="5587" y="24930"/>
                </a:lnTo>
                <a:lnTo>
                  <a:pt x="1269" y="20853"/>
                </a:lnTo>
                <a:close/>
              </a:path>
              <a:path w="13334" h="26035">
                <a:moveTo>
                  <a:pt x="9965" y="20853"/>
                </a:moveTo>
                <a:lnTo>
                  <a:pt x="1269" y="20853"/>
                </a:lnTo>
                <a:lnTo>
                  <a:pt x="5587" y="24930"/>
                </a:lnTo>
                <a:lnTo>
                  <a:pt x="8964" y="24930"/>
                </a:lnTo>
                <a:lnTo>
                  <a:pt x="9778" y="24180"/>
                </a:lnTo>
                <a:lnTo>
                  <a:pt x="9905" y="21920"/>
                </a:lnTo>
                <a:lnTo>
                  <a:pt x="9965" y="20853"/>
                </a:lnTo>
                <a:close/>
              </a:path>
              <a:path w="13334" h="26035">
                <a:moveTo>
                  <a:pt x="3936" y="5676"/>
                </a:moveTo>
                <a:lnTo>
                  <a:pt x="0" y="19710"/>
                </a:lnTo>
                <a:lnTo>
                  <a:pt x="334" y="20853"/>
                </a:lnTo>
                <a:lnTo>
                  <a:pt x="687" y="21920"/>
                </a:lnTo>
                <a:lnTo>
                  <a:pt x="1328" y="22386"/>
                </a:lnTo>
                <a:lnTo>
                  <a:pt x="1269" y="20853"/>
                </a:lnTo>
                <a:lnTo>
                  <a:pt x="9965" y="20853"/>
                </a:lnTo>
                <a:lnTo>
                  <a:pt x="10028" y="19710"/>
                </a:lnTo>
                <a:lnTo>
                  <a:pt x="9862" y="19100"/>
                </a:lnTo>
                <a:lnTo>
                  <a:pt x="9016" y="19100"/>
                </a:lnTo>
                <a:lnTo>
                  <a:pt x="4825" y="16141"/>
                </a:lnTo>
                <a:lnTo>
                  <a:pt x="8379" y="16141"/>
                </a:lnTo>
                <a:lnTo>
                  <a:pt x="8291" y="13373"/>
                </a:lnTo>
                <a:lnTo>
                  <a:pt x="7365" y="13373"/>
                </a:lnTo>
                <a:lnTo>
                  <a:pt x="8889" y="11163"/>
                </a:lnTo>
                <a:lnTo>
                  <a:pt x="9876" y="11163"/>
                </a:lnTo>
                <a:lnTo>
                  <a:pt x="10667" y="10045"/>
                </a:lnTo>
                <a:lnTo>
                  <a:pt x="11810" y="8585"/>
                </a:lnTo>
                <a:lnTo>
                  <a:pt x="12191" y="7937"/>
                </a:lnTo>
                <a:lnTo>
                  <a:pt x="12725" y="6731"/>
                </a:lnTo>
                <a:lnTo>
                  <a:pt x="12804" y="6553"/>
                </a:lnTo>
                <a:lnTo>
                  <a:pt x="3047" y="6553"/>
                </a:lnTo>
                <a:lnTo>
                  <a:pt x="3936" y="5676"/>
                </a:lnTo>
                <a:close/>
              </a:path>
              <a:path w="13334" h="26035">
                <a:moveTo>
                  <a:pt x="6857" y="16141"/>
                </a:moveTo>
                <a:lnTo>
                  <a:pt x="4825" y="16141"/>
                </a:lnTo>
                <a:lnTo>
                  <a:pt x="9016" y="19100"/>
                </a:lnTo>
                <a:lnTo>
                  <a:pt x="8642" y="18046"/>
                </a:lnTo>
                <a:lnTo>
                  <a:pt x="8508" y="18046"/>
                </a:lnTo>
                <a:lnTo>
                  <a:pt x="8381" y="16967"/>
                </a:lnTo>
                <a:lnTo>
                  <a:pt x="8000" y="16649"/>
                </a:lnTo>
                <a:lnTo>
                  <a:pt x="6857" y="16141"/>
                </a:lnTo>
                <a:close/>
              </a:path>
              <a:path w="13334" h="26035">
                <a:moveTo>
                  <a:pt x="8435" y="17163"/>
                </a:moveTo>
                <a:lnTo>
                  <a:pt x="8466" y="17551"/>
                </a:lnTo>
                <a:lnTo>
                  <a:pt x="9016" y="19100"/>
                </a:lnTo>
                <a:lnTo>
                  <a:pt x="9862" y="19100"/>
                </a:lnTo>
                <a:lnTo>
                  <a:pt x="9651" y="18440"/>
                </a:lnTo>
                <a:lnTo>
                  <a:pt x="8762" y="17551"/>
                </a:lnTo>
                <a:lnTo>
                  <a:pt x="8560" y="17312"/>
                </a:lnTo>
                <a:lnTo>
                  <a:pt x="8435" y="17163"/>
                </a:lnTo>
                <a:close/>
              </a:path>
              <a:path w="13334" h="26035">
                <a:moveTo>
                  <a:pt x="8466" y="17551"/>
                </a:moveTo>
                <a:lnTo>
                  <a:pt x="8508" y="18046"/>
                </a:lnTo>
                <a:lnTo>
                  <a:pt x="8642" y="18046"/>
                </a:lnTo>
                <a:lnTo>
                  <a:pt x="8466" y="17551"/>
                </a:lnTo>
                <a:close/>
              </a:path>
              <a:path w="13334" h="26035">
                <a:moveTo>
                  <a:pt x="8379" y="16141"/>
                </a:moveTo>
                <a:lnTo>
                  <a:pt x="6857" y="16141"/>
                </a:lnTo>
                <a:lnTo>
                  <a:pt x="8000" y="16649"/>
                </a:lnTo>
                <a:lnTo>
                  <a:pt x="8269" y="16967"/>
                </a:lnTo>
                <a:lnTo>
                  <a:pt x="8379" y="16141"/>
                </a:lnTo>
                <a:close/>
              </a:path>
              <a:path w="13334" h="26035">
                <a:moveTo>
                  <a:pt x="8377" y="12628"/>
                </a:moveTo>
                <a:lnTo>
                  <a:pt x="7365" y="13373"/>
                </a:lnTo>
                <a:lnTo>
                  <a:pt x="8291" y="13373"/>
                </a:lnTo>
                <a:lnTo>
                  <a:pt x="8377" y="12628"/>
                </a:lnTo>
                <a:close/>
              </a:path>
              <a:path w="13334" h="26035">
                <a:moveTo>
                  <a:pt x="8889" y="11163"/>
                </a:moveTo>
                <a:lnTo>
                  <a:pt x="7475" y="13213"/>
                </a:lnTo>
                <a:lnTo>
                  <a:pt x="8381" y="12628"/>
                </a:lnTo>
                <a:lnTo>
                  <a:pt x="8521" y="12628"/>
                </a:lnTo>
                <a:lnTo>
                  <a:pt x="8810" y="11480"/>
                </a:lnTo>
                <a:lnTo>
                  <a:pt x="8889" y="11163"/>
                </a:lnTo>
                <a:close/>
              </a:path>
              <a:path w="13334" h="26035">
                <a:moveTo>
                  <a:pt x="8521" y="12628"/>
                </a:moveTo>
                <a:lnTo>
                  <a:pt x="8381" y="12628"/>
                </a:lnTo>
                <a:lnTo>
                  <a:pt x="8374" y="13213"/>
                </a:lnTo>
                <a:lnTo>
                  <a:pt x="8521" y="12628"/>
                </a:lnTo>
                <a:close/>
              </a:path>
              <a:path w="13334" h="26035">
                <a:moveTo>
                  <a:pt x="9876" y="11163"/>
                </a:moveTo>
                <a:lnTo>
                  <a:pt x="8889" y="11163"/>
                </a:lnTo>
                <a:lnTo>
                  <a:pt x="8615" y="12255"/>
                </a:lnTo>
                <a:lnTo>
                  <a:pt x="8521" y="12628"/>
                </a:lnTo>
                <a:lnTo>
                  <a:pt x="8381" y="12628"/>
                </a:lnTo>
                <a:lnTo>
                  <a:pt x="8889" y="12255"/>
                </a:lnTo>
                <a:lnTo>
                  <a:pt x="9651" y="11480"/>
                </a:lnTo>
                <a:lnTo>
                  <a:pt x="9876" y="11163"/>
                </a:lnTo>
                <a:close/>
              </a:path>
              <a:path w="13334" h="26035">
                <a:moveTo>
                  <a:pt x="13015" y="2832"/>
                </a:moveTo>
                <a:lnTo>
                  <a:pt x="5587" y="2832"/>
                </a:lnTo>
                <a:lnTo>
                  <a:pt x="5429" y="3327"/>
                </a:lnTo>
                <a:lnTo>
                  <a:pt x="5324" y="3657"/>
                </a:lnTo>
                <a:lnTo>
                  <a:pt x="5206" y="4025"/>
                </a:lnTo>
                <a:lnTo>
                  <a:pt x="4976" y="4025"/>
                </a:lnTo>
                <a:lnTo>
                  <a:pt x="4725" y="4267"/>
                </a:lnTo>
                <a:lnTo>
                  <a:pt x="4063" y="5105"/>
                </a:lnTo>
                <a:lnTo>
                  <a:pt x="3047" y="6553"/>
                </a:lnTo>
                <a:lnTo>
                  <a:pt x="2670" y="6553"/>
                </a:lnTo>
                <a:lnTo>
                  <a:pt x="3936" y="5676"/>
                </a:lnTo>
                <a:lnTo>
                  <a:pt x="12953" y="5676"/>
                </a:lnTo>
                <a:lnTo>
                  <a:pt x="13170" y="4267"/>
                </a:lnTo>
                <a:lnTo>
                  <a:pt x="13207" y="4025"/>
                </a:lnTo>
                <a:lnTo>
                  <a:pt x="5206" y="4025"/>
                </a:lnTo>
                <a:lnTo>
                  <a:pt x="5273" y="3657"/>
                </a:lnTo>
                <a:lnTo>
                  <a:pt x="13141" y="3657"/>
                </a:lnTo>
                <a:lnTo>
                  <a:pt x="13015" y="2832"/>
                </a:lnTo>
                <a:close/>
              </a:path>
              <a:path w="13334" h="26035">
                <a:moveTo>
                  <a:pt x="12953" y="5676"/>
                </a:moveTo>
                <a:lnTo>
                  <a:pt x="3936" y="5676"/>
                </a:lnTo>
                <a:lnTo>
                  <a:pt x="3047" y="6553"/>
                </a:lnTo>
                <a:lnTo>
                  <a:pt x="12819" y="6553"/>
                </a:lnTo>
                <a:lnTo>
                  <a:pt x="12953" y="5676"/>
                </a:lnTo>
                <a:close/>
              </a:path>
              <a:path w="13334" h="26035">
                <a:moveTo>
                  <a:pt x="11175" y="0"/>
                </a:moveTo>
                <a:lnTo>
                  <a:pt x="7238" y="0"/>
                </a:lnTo>
                <a:lnTo>
                  <a:pt x="5587" y="1409"/>
                </a:lnTo>
                <a:lnTo>
                  <a:pt x="5399" y="2832"/>
                </a:lnTo>
                <a:lnTo>
                  <a:pt x="5333" y="3327"/>
                </a:lnTo>
                <a:lnTo>
                  <a:pt x="5587" y="2832"/>
                </a:lnTo>
                <a:lnTo>
                  <a:pt x="13015" y="2832"/>
                </a:lnTo>
                <a:lnTo>
                  <a:pt x="12826" y="1409"/>
                </a:lnTo>
                <a:lnTo>
                  <a:pt x="11175" y="0"/>
                </a:lnTo>
                <a:close/>
              </a:path>
            </a:pathLst>
          </a:custGeom>
          <a:solidFill>
            <a:srgbClr val="FF0000"/>
          </a:solidFill>
        </p:spPr>
        <p:txBody>
          <a:bodyPr wrap="square" lIns="0" tIns="0" rIns="0" bIns="0" rtlCol="0"/>
          <a:lstStyle/>
          <a:p>
            <a:endParaRPr/>
          </a:p>
        </p:txBody>
      </p:sp>
      <p:sp>
        <p:nvSpPr>
          <p:cNvPr id="11" name="object 11"/>
          <p:cNvSpPr/>
          <p:nvPr/>
        </p:nvSpPr>
        <p:spPr>
          <a:xfrm>
            <a:off x="3996415" y="5665292"/>
            <a:ext cx="1304290" cy="222250"/>
          </a:xfrm>
          <a:custGeom>
            <a:avLst/>
            <a:gdLst/>
            <a:ahLst/>
            <a:cxnLst/>
            <a:rect l="l" t="t" r="r" b="b"/>
            <a:pathLst>
              <a:path w="1304289" h="222250">
                <a:moveTo>
                  <a:pt x="9942" y="164524"/>
                </a:moveTo>
                <a:lnTo>
                  <a:pt x="15006" y="168147"/>
                </a:lnTo>
                <a:lnTo>
                  <a:pt x="20303" y="171074"/>
                </a:lnTo>
                <a:lnTo>
                  <a:pt x="25166" y="174218"/>
                </a:lnTo>
                <a:lnTo>
                  <a:pt x="34635" y="179619"/>
                </a:lnTo>
                <a:lnTo>
                  <a:pt x="46248" y="186994"/>
                </a:lnTo>
                <a:lnTo>
                  <a:pt x="61423" y="196450"/>
                </a:lnTo>
                <a:lnTo>
                  <a:pt x="74315" y="205498"/>
                </a:lnTo>
                <a:lnTo>
                  <a:pt x="88412" y="214007"/>
                </a:lnTo>
                <a:lnTo>
                  <a:pt x="88793" y="214261"/>
                </a:lnTo>
                <a:lnTo>
                  <a:pt x="100096" y="219836"/>
                </a:lnTo>
                <a:lnTo>
                  <a:pt x="101874" y="220408"/>
                </a:lnTo>
                <a:lnTo>
                  <a:pt x="112034" y="221856"/>
                </a:lnTo>
                <a:lnTo>
                  <a:pt x="113558" y="222097"/>
                </a:lnTo>
                <a:lnTo>
                  <a:pt x="115209" y="221195"/>
                </a:lnTo>
                <a:lnTo>
                  <a:pt x="116479" y="218160"/>
                </a:lnTo>
                <a:lnTo>
                  <a:pt x="115971" y="216420"/>
                </a:lnTo>
                <a:lnTo>
                  <a:pt x="114574" y="215455"/>
                </a:lnTo>
                <a:lnTo>
                  <a:pt x="106446" y="209461"/>
                </a:lnTo>
                <a:lnTo>
                  <a:pt x="105684" y="209003"/>
                </a:lnTo>
                <a:lnTo>
                  <a:pt x="94647" y="203080"/>
                </a:lnTo>
                <a:lnTo>
                  <a:pt x="81173" y="194944"/>
                </a:lnTo>
                <a:lnTo>
                  <a:pt x="81304" y="194944"/>
                </a:lnTo>
                <a:lnTo>
                  <a:pt x="68219" y="185051"/>
                </a:lnTo>
                <a:lnTo>
                  <a:pt x="41168" y="167411"/>
                </a:lnTo>
                <a:lnTo>
                  <a:pt x="37008" y="164871"/>
                </a:lnTo>
                <a:lnTo>
                  <a:pt x="11450" y="164871"/>
                </a:lnTo>
                <a:lnTo>
                  <a:pt x="9942" y="164524"/>
                </a:lnTo>
                <a:close/>
              </a:path>
              <a:path w="1304289" h="222250">
                <a:moveTo>
                  <a:pt x="81304" y="194944"/>
                </a:moveTo>
                <a:lnTo>
                  <a:pt x="81173" y="194944"/>
                </a:lnTo>
                <a:lnTo>
                  <a:pt x="81827" y="195337"/>
                </a:lnTo>
                <a:lnTo>
                  <a:pt x="81304" y="194944"/>
                </a:lnTo>
                <a:close/>
              </a:path>
              <a:path w="1304289" h="222250">
                <a:moveTo>
                  <a:pt x="8711" y="163614"/>
                </a:moveTo>
                <a:lnTo>
                  <a:pt x="9942" y="164524"/>
                </a:lnTo>
                <a:lnTo>
                  <a:pt x="11450" y="164871"/>
                </a:lnTo>
                <a:lnTo>
                  <a:pt x="8711" y="163614"/>
                </a:lnTo>
                <a:close/>
              </a:path>
              <a:path w="1304289" h="222250">
                <a:moveTo>
                  <a:pt x="33475" y="162714"/>
                </a:moveTo>
                <a:lnTo>
                  <a:pt x="23642" y="163614"/>
                </a:lnTo>
                <a:lnTo>
                  <a:pt x="8711" y="163614"/>
                </a:lnTo>
                <a:lnTo>
                  <a:pt x="11450" y="164871"/>
                </a:lnTo>
                <a:lnTo>
                  <a:pt x="37008" y="164871"/>
                </a:lnTo>
                <a:lnTo>
                  <a:pt x="33475" y="162714"/>
                </a:lnTo>
                <a:close/>
              </a:path>
              <a:path w="1304289" h="222250">
                <a:moveTo>
                  <a:pt x="3957" y="161188"/>
                </a:moveTo>
                <a:lnTo>
                  <a:pt x="5684" y="162714"/>
                </a:lnTo>
                <a:lnTo>
                  <a:pt x="5833" y="162714"/>
                </a:lnTo>
                <a:lnTo>
                  <a:pt x="8910" y="164287"/>
                </a:lnTo>
                <a:lnTo>
                  <a:pt x="9942" y="164524"/>
                </a:lnTo>
                <a:lnTo>
                  <a:pt x="8987" y="163829"/>
                </a:lnTo>
                <a:lnTo>
                  <a:pt x="7513" y="163829"/>
                </a:lnTo>
                <a:lnTo>
                  <a:pt x="10457" y="163083"/>
                </a:lnTo>
                <a:lnTo>
                  <a:pt x="11703" y="163083"/>
                </a:lnTo>
                <a:lnTo>
                  <a:pt x="3957" y="161188"/>
                </a:lnTo>
                <a:close/>
              </a:path>
              <a:path w="1304289" h="222250">
                <a:moveTo>
                  <a:pt x="4284" y="162714"/>
                </a:moveTo>
                <a:lnTo>
                  <a:pt x="4036" y="162714"/>
                </a:lnTo>
                <a:lnTo>
                  <a:pt x="7513" y="163829"/>
                </a:lnTo>
                <a:lnTo>
                  <a:pt x="8015" y="163829"/>
                </a:lnTo>
                <a:lnTo>
                  <a:pt x="6555" y="163083"/>
                </a:lnTo>
                <a:lnTo>
                  <a:pt x="4773" y="163083"/>
                </a:lnTo>
                <a:lnTo>
                  <a:pt x="4284" y="162714"/>
                </a:lnTo>
                <a:close/>
              </a:path>
              <a:path w="1304289" h="222250">
                <a:moveTo>
                  <a:pt x="31130" y="161188"/>
                </a:moveTo>
                <a:lnTo>
                  <a:pt x="3957" y="161188"/>
                </a:lnTo>
                <a:lnTo>
                  <a:pt x="11703" y="163083"/>
                </a:lnTo>
                <a:lnTo>
                  <a:pt x="10457" y="163083"/>
                </a:lnTo>
                <a:lnTo>
                  <a:pt x="7513" y="163829"/>
                </a:lnTo>
                <a:lnTo>
                  <a:pt x="8987" y="163829"/>
                </a:lnTo>
                <a:lnTo>
                  <a:pt x="8691" y="163614"/>
                </a:lnTo>
                <a:lnTo>
                  <a:pt x="23642" y="163614"/>
                </a:lnTo>
                <a:lnTo>
                  <a:pt x="33417" y="162714"/>
                </a:lnTo>
                <a:lnTo>
                  <a:pt x="31130" y="161188"/>
                </a:lnTo>
                <a:close/>
              </a:path>
              <a:path w="1304289" h="222250">
                <a:moveTo>
                  <a:pt x="5186" y="163083"/>
                </a:moveTo>
                <a:lnTo>
                  <a:pt x="5057" y="163083"/>
                </a:lnTo>
                <a:lnTo>
                  <a:pt x="11424" y="163614"/>
                </a:lnTo>
                <a:lnTo>
                  <a:pt x="6840" y="163614"/>
                </a:lnTo>
                <a:lnTo>
                  <a:pt x="5186" y="163083"/>
                </a:lnTo>
                <a:close/>
              </a:path>
              <a:path w="1304289" h="222250">
                <a:moveTo>
                  <a:pt x="7513" y="146850"/>
                </a:moveTo>
                <a:lnTo>
                  <a:pt x="4458" y="147823"/>
                </a:lnTo>
                <a:lnTo>
                  <a:pt x="1560" y="151065"/>
                </a:lnTo>
                <a:lnTo>
                  <a:pt x="0" y="154870"/>
                </a:lnTo>
                <a:lnTo>
                  <a:pt x="71" y="155972"/>
                </a:lnTo>
                <a:lnTo>
                  <a:pt x="1559" y="159610"/>
                </a:lnTo>
                <a:lnTo>
                  <a:pt x="3905" y="162227"/>
                </a:lnTo>
                <a:lnTo>
                  <a:pt x="4284" y="162714"/>
                </a:lnTo>
                <a:lnTo>
                  <a:pt x="4773" y="163083"/>
                </a:lnTo>
                <a:lnTo>
                  <a:pt x="6555" y="163083"/>
                </a:lnTo>
                <a:lnTo>
                  <a:pt x="5833" y="162714"/>
                </a:lnTo>
                <a:lnTo>
                  <a:pt x="5684" y="162714"/>
                </a:lnTo>
                <a:lnTo>
                  <a:pt x="3957" y="161188"/>
                </a:lnTo>
                <a:lnTo>
                  <a:pt x="31130" y="161188"/>
                </a:lnTo>
                <a:lnTo>
                  <a:pt x="27198" y="158546"/>
                </a:lnTo>
                <a:lnTo>
                  <a:pt x="23419" y="156298"/>
                </a:lnTo>
                <a:lnTo>
                  <a:pt x="23261" y="156298"/>
                </a:lnTo>
                <a:lnTo>
                  <a:pt x="22245" y="155600"/>
                </a:lnTo>
                <a:lnTo>
                  <a:pt x="22425" y="155600"/>
                </a:lnTo>
                <a:lnTo>
                  <a:pt x="20086" y="153644"/>
                </a:lnTo>
                <a:lnTo>
                  <a:pt x="18308" y="151980"/>
                </a:lnTo>
                <a:lnTo>
                  <a:pt x="17770" y="151650"/>
                </a:lnTo>
                <a:lnTo>
                  <a:pt x="16403" y="151650"/>
                </a:lnTo>
                <a:lnTo>
                  <a:pt x="13198" y="149555"/>
                </a:lnTo>
                <a:lnTo>
                  <a:pt x="14048" y="149555"/>
                </a:lnTo>
                <a:lnTo>
                  <a:pt x="11207" y="147823"/>
                </a:lnTo>
                <a:lnTo>
                  <a:pt x="2404" y="147823"/>
                </a:lnTo>
                <a:lnTo>
                  <a:pt x="9153" y="147244"/>
                </a:lnTo>
                <a:lnTo>
                  <a:pt x="7513" y="146850"/>
                </a:lnTo>
                <a:close/>
              </a:path>
              <a:path w="1304289" h="222250">
                <a:moveTo>
                  <a:pt x="1559" y="159610"/>
                </a:moveTo>
                <a:lnTo>
                  <a:pt x="2075" y="160870"/>
                </a:lnTo>
                <a:lnTo>
                  <a:pt x="2263" y="161188"/>
                </a:lnTo>
                <a:lnTo>
                  <a:pt x="4284" y="162714"/>
                </a:lnTo>
                <a:lnTo>
                  <a:pt x="3905" y="162227"/>
                </a:lnTo>
                <a:lnTo>
                  <a:pt x="1559" y="159610"/>
                </a:lnTo>
                <a:close/>
              </a:path>
              <a:path w="1304289" h="222250">
                <a:moveTo>
                  <a:pt x="276431" y="146850"/>
                </a:moveTo>
                <a:lnTo>
                  <a:pt x="32354" y="146850"/>
                </a:lnTo>
                <a:lnTo>
                  <a:pt x="11043" y="147244"/>
                </a:lnTo>
                <a:lnTo>
                  <a:pt x="9091" y="147244"/>
                </a:lnTo>
                <a:lnTo>
                  <a:pt x="11405" y="147823"/>
                </a:lnTo>
                <a:lnTo>
                  <a:pt x="11207" y="147823"/>
                </a:lnTo>
                <a:lnTo>
                  <a:pt x="15034" y="150139"/>
                </a:lnTo>
                <a:lnTo>
                  <a:pt x="15641" y="150342"/>
                </a:lnTo>
                <a:lnTo>
                  <a:pt x="18308" y="151980"/>
                </a:lnTo>
                <a:lnTo>
                  <a:pt x="20086" y="153644"/>
                </a:lnTo>
                <a:lnTo>
                  <a:pt x="22871" y="155972"/>
                </a:lnTo>
                <a:lnTo>
                  <a:pt x="27198" y="158546"/>
                </a:lnTo>
                <a:lnTo>
                  <a:pt x="33402" y="162714"/>
                </a:lnTo>
                <a:lnTo>
                  <a:pt x="49168" y="162714"/>
                </a:lnTo>
                <a:lnTo>
                  <a:pt x="97744" y="158775"/>
                </a:lnTo>
                <a:lnTo>
                  <a:pt x="97556" y="158775"/>
                </a:lnTo>
                <a:lnTo>
                  <a:pt x="129560" y="158051"/>
                </a:lnTo>
                <a:lnTo>
                  <a:pt x="129884" y="158051"/>
                </a:lnTo>
                <a:lnTo>
                  <a:pt x="165456" y="155600"/>
                </a:lnTo>
                <a:lnTo>
                  <a:pt x="164633" y="155600"/>
                </a:lnTo>
                <a:lnTo>
                  <a:pt x="207411" y="154508"/>
                </a:lnTo>
                <a:lnTo>
                  <a:pt x="207575" y="154508"/>
                </a:lnTo>
                <a:lnTo>
                  <a:pt x="276431" y="146850"/>
                </a:lnTo>
                <a:close/>
              </a:path>
              <a:path w="1304289" h="222250">
                <a:moveTo>
                  <a:pt x="205" y="156298"/>
                </a:moveTo>
                <a:lnTo>
                  <a:pt x="358" y="158051"/>
                </a:lnTo>
                <a:lnTo>
                  <a:pt x="401" y="158318"/>
                </a:lnTo>
                <a:lnTo>
                  <a:pt x="1559" y="159610"/>
                </a:lnTo>
                <a:lnTo>
                  <a:pt x="205" y="156298"/>
                </a:lnTo>
                <a:close/>
              </a:path>
              <a:path w="1304289" h="222250">
                <a:moveTo>
                  <a:pt x="22871" y="155972"/>
                </a:moveTo>
                <a:lnTo>
                  <a:pt x="23261" y="156298"/>
                </a:lnTo>
                <a:lnTo>
                  <a:pt x="23419" y="156298"/>
                </a:lnTo>
                <a:lnTo>
                  <a:pt x="22871" y="155972"/>
                </a:lnTo>
                <a:close/>
              </a:path>
              <a:path w="1304289" h="222250">
                <a:moveTo>
                  <a:pt x="22425" y="155600"/>
                </a:moveTo>
                <a:lnTo>
                  <a:pt x="22245" y="155600"/>
                </a:lnTo>
                <a:lnTo>
                  <a:pt x="22574" y="155796"/>
                </a:lnTo>
                <a:lnTo>
                  <a:pt x="22425" y="155600"/>
                </a:lnTo>
                <a:close/>
              </a:path>
              <a:path w="1304289" h="222250">
                <a:moveTo>
                  <a:pt x="1560" y="151065"/>
                </a:moveTo>
                <a:lnTo>
                  <a:pt x="401" y="152361"/>
                </a:lnTo>
                <a:lnTo>
                  <a:pt x="196" y="153644"/>
                </a:lnTo>
                <a:lnTo>
                  <a:pt x="155" y="153898"/>
                </a:lnTo>
                <a:lnTo>
                  <a:pt x="57" y="154508"/>
                </a:lnTo>
                <a:lnTo>
                  <a:pt x="398" y="153898"/>
                </a:lnTo>
                <a:lnTo>
                  <a:pt x="1560" y="151065"/>
                </a:lnTo>
                <a:close/>
              </a:path>
              <a:path w="1304289" h="222250">
                <a:moveTo>
                  <a:pt x="13290" y="149555"/>
                </a:moveTo>
                <a:lnTo>
                  <a:pt x="14091" y="150139"/>
                </a:lnTo>
                <a:lnTo>
                  <a:pt x="16403" y="151650"/>
                </a:lnTo>
                <a:lnTo>
                  <a:pt x="15006" y="150139"/>
                </a:lnTo>
                <a:lnTo>
                  <a:pt x="13290" y="149555"/>
                </a:lnTo>
                <a:close/>
              </a:path>
              <a:path w="1304289" h="222250">
                <a:moveTo>
                  <a:pt x="15034" y="150139"/>
                </a:moveTo>
                <a:lnTo>
                  <a:pt x="15194" y="150342"/>
                </a:lnTo>
                <a:lnTo>
                  <a:pt x="16403" y="151650"/>
                </a:lnTo>
                <a:lnTo>
                  <a:pt x="17770" y="151650"/>
                </a:lnTo>
                <a:lnTo>
                  <a:pt x="15641" y="150342"/>
                </a:lnTo>
                <a:lnTo>
                  <a:pt x="15034" y="150139"/>
                </a:lnTo>
                <a:close/>
              </a:path>
              <a:path w="1304289" h="222250">
                <a:moveTo>
                  <a:pt x="4458" y="147823"/>
                </a:moveTo>
                <a:lnTo>
                  <a:pt x="2179" y="149555"/>
                </a:lnTo>
                <a:lnTo>
                  <a:pt x="1560" y="151065"/>
                </a:lnTo>
                <a:lnTo>
                  <a:pt x="4458" y="147823"/>
                </a:lnTo>
                <a:close/>
              </a:path>
              <a:path w="1304289" h="222250">
                <a:moveTo>
                  <a:pt x="14048" y="149555"/>
                </a:moveTo>
                <a:lnTo>
                  <a:pt x="13290" y="149555"/>
                </a:lnTo>
                <a:lnTo>
                  <a:pt x="15034" y="150139"/>
                </a:lnTo>
                <a:lnTo>
                  <a:pt x="14048" y="149555"/>
                </a:lnTo>
                <a:close/>
              </a:path>
              <a:path w="1304289" h="222250">
                <a:moveTo>
                  <a:pt x="9091" y="147244"/>
                </a:moveTo>
                <a:lnTo>
                  <a:pt x="2404" y="147823"/>
                </a:lnTo>
                <a:lnTo>
                  <a:pt x="11405" y="147823"/>
                </a:lnTo>
                <a:lnTo>
                  <a:pt x="9091" y="147244"/>
                </a:lnTo>
                <a:close/>
              </a:path>
              <a:path w="1304289" h="222250">
                <a:moveTo>
                  <a:pt x="1232809" y="7937"/>
                </a:moveTo>
                <a:lnTo>
                  <a:pt x="948693" y="7937"/>
                </a:lnTo>
                <a:lnTo>
                  <a:pt x="838601" y="22059"/>
                </a:lnTo>
                <a:lnTo>
                  <a:pt x="728111" y="41516"/>
                </a:lnTo>
                <a:lnTo>
                  <a:pt x="528721" y="82854"/>
                </a:lnTo>
                <a:lnTo>
                  <a:pt x="444300" y="100990"/>
                </a:lnTo>
                <a:lnTo>
                  <a:pt x="370098" y="115252"/>
                </a:lnTo>
                <a:lnTo>
                  <a:pt x="306824" y="126022"/>
                </a:lnTo>
                <a:lnTo>
                  <a:pt x="206268" y="137502"/>
                </a:lnTo>
                <a:lnTo>
                  <a:pt x="205064" y="137502"/>
                </a:lnTo>
                <a:lnTo>
                  <a:pt x="165247" y="138531"/>
                </a:lnTo>
                <a:lnTo>
                  <a:pt x="128798" y="141122"/>
                </a:lnTo>
                <a:lnTo>
                  <a:pt x="128056" y="141122"/>
                </a:lnTo>
                <a:lnTo>
                  <a:pt x="96052" y="141846"/>
                </a:lnTo>
                <a:lnTo>
                  <a:pt x="96667" y="141846"/>
                </a:lnTo>
                <a:lnTo>
                  <a:pt x="47501" y="145935"/>
                </a:lnTo>
                <a:lnTo>
                  <a:pt x="33167" y="145935"/>
                </a:lnTo>
                <a:lnTo>
                  <a:pt x="20367" y="147244"/>
                </a:lnTo>
                <a:lnTo>
                  <a:pt x="19500" y="147244"/>
                </a:lnTo>
                <a:lnTo>
                  <a:pt x="25420" y="146850"/>
                </a:lnTo>
                <a:lnTo>
                  <a:pt x="276431" y="146850"/>
                </a:lnTo>
                <a:lnTo>
                  <a:pt x="309392" y="142951"/>
                </a:lnTo>
                <a:lnTo>
                  <a:pt x="373146" y="132092"/>
                </a:lnTo>
                <a:lnTo>
                  <a:pt x="448203" y="117665"/>
                </a:lnTo>
                <a:lnTo>
                  <a:pt x="532277" y="99644"/>
                </a:lnTo>
                <a:lnTo>
                  <a:pt x="731132" y="58304"/>
                </a:lnTo>
                <a:lnTo>
                  <a:pt x="840784" y="38773"/>
                </a:lnTo>
                <a:lnTo>
                  <a:pt x="951234" y="24258"/>
                </a:lnTo>
                <a:lnTo>
                  <a:pt x="1056355" y="15493"/>
                </a:lnTo>
                <a:lnTo>
                  <a:pt x="1056152" y="15493"/>
                </a:lnTo>
                <a:lnTo>
                  <a:pt x="1270768" y="14734"/>
                </a:lnTo>
                <a:lnTo>
                  <a:pt x="1232809" y="7937"/>
                </a:lnTo>
                <a:close/>
              </a:path>
              <a:path w="1304289" h="222250">
                <a:moveTo>
                  <a:pt x="1270768" y="14734"/>
                </a:moveTo>
                <a:lnTo>
                  <a:pt x="1149861" y="14734"/>
                </a:lnTo>
                <a:lnTo>
                  <a:pt x="1231432" y="19864"/>
                </a:lnTo>
                <a:lnTo>
                  <a:pt x="1301262" y="28930"/>
                </a:lnTo>
                <a:lnTo>
                  <a:pt x="1303421" y="27304"/>
                </a:lnTo>
                <a:lnTo>
                  <a:pt x="1303802" y="24968"/>
                </a:lnTo>
                <a:lnTo>
                  <a:pt x="1304056" y="22618"/>
                </a:lnTo>
                <a:lnTo>
                  <a:pt x="1302532" y="20421"/>
                </a:lnTo>
                <a:lnTo>
                  <a:pt x="1270768" y="14734"/>
                </a:lnTo>
                <a:close/>
              </a:path>
              <a:path w="1304289" h="222250">
                <a:moveTo>
                  <a:pt x="1057745" y="0"/>
                </a:moveTo>
                <a:lnTo>
                  <a:pt x="1055517" y="0"/>
                </a:lnTo>
                <a:lnTo>
                  <a:pt x="947738" y="7937"/>
                </a:lnTo>
                <a:lnTo>
                  <a:pt x="1233031" y="7937"/>
                </a:lnTo>
                <a:lnTo>
                  <a:pt x="1150640" y="774"/>
                </a:lnTo>
                <a:lnTo>
                  <a:pt x="1154911" y="774"/>
                </a:lnTo>
                <a:lnTo>
                  <a:pt x="1057745" y="0"/>
                </a:lnTo>
                <a:close/>
              </a:path>
            </a:pathLst>
          </a:custGeom>
          <a:solidFill>
            <a:srgbClr val="FF0000"/>
          </a:solidFill>
        </p:spPr>
        <p:txBody>
          <a:bodyPr wrap="square" lIns="0" tIns="0" rIns="0" bIns="0" rtlCol="0"/>
          <a:lstStyle/>
          <a:p>
            <a:endParaRPr/>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E77F7-B7C8-2148-4EAB-02D99B8FBB02}"/>
              </a:ext>
            </a:extLst>
          </p:cNvPr>
          <p:cNvSpPr>
            <a:spLocks noGrp="1"/>
          </p:cNvSpPr>
          <p:nvPr>
            <p:ph type="title"/>
          </p:nvPr>
        </p:nvSpPr>
        <p:spPr>
          <a:xfrm>
            <a:off x="485343" y="280797"/>
            <a:ext cx="11221313" cy="1231106"/>
          </a:xfrm>
        </p:spPr>
        <p:txBody>
          <a:bodyPr/>
          <a:lstStyle/>
          <a:p>
            <a:r>
              <a:rPr lang="en-IN" b="1" i="0" dirty="0">
                <a:solidFill>
                  <a:srgbClr val="1F2328"/>
                </a:solidFill>
                <a:effectLst/>
                <a:latin typeface="-apple-system"/>
              </a:rPr>
              <a:t>Why Mutexes Help with More Threads</a:t>
            </a:r>
            <a:br>
              <a:rPr lang="en-IN" b="1" i="0" dirty="0">
                <a:solidFill>
                  <a:srgbClr val="1F2328"/>
                </a:solidFill>
                <a:effectLst/>
                <a:latin typeface="-apple-system"/>
              </a:rPr>
            </a:br>
            <a:endParaRPr lang="en-IN" dirty="0"/>
          </a:p>
        </p:txBody>
      </p:sp>
      <p:sp>
        <p:nvSpPr>
          <p:cNvPr id="4" name="Rectangle 2">
            <a:extLst>
              <a:ext uri="{FF2B5EF4-FFF2-40B4-BE49-F238E27FC236}">
                <a16:creationId xmlns:a16="http://schemas.microsoft.com/office/drawing/2014/main" id="{22880C8A-4356-132F-F662-5D3C9BFA1B3A}"/>
              </a:ext>
            </a:extLst>
          </p:cNvPr>
          <p:cNvSpPr>
            <a:spLocks noChangeArrowheads="1"/>
          </p:cNvSpPr>
          <p:nvPr/>
        </p:nvSpPr>
        <p:spPr bwMode="auto">
          <a:xfrm>
            <a:off x="723899" y="1494809"/>
            <a:ext cx="10744200" cy="470898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2400" b="1" i="0" u="none" strike="noStrike" cap="none" normalizeH="0" baseline="0" dirty="0">
                <a:ln>
                  <a:noFill/>
                </a:ln>
                <a:solidFill>
                  <a:srgbClr val="1F2328"/>
                </a:solidFill>
                <a:effectLst/>
                <a:latin typeface="-apple-system"/>
              </a:rPr>
              <a:t>No Spinning</a:t>
            </a:r>
            <a:r>
              <a:rPr kumimoji="0" lang="en-US" altLang="en-US" sz="2400" b="0" i="0" u="none" strike="noStrike" cap="none" normalizeH="0" baseline="0" dirty="0">
                <a:ln>
                  <a:noFill/>
                </a:ln>
                <a:solidFill>
                  <a:srgbClr val="1F2328"/>
                </a:solidFill>
                <a:effectLst/>
                <a:latin typeface="-apple-system"/>
              </a:rPr>
              <a:t>: Threads that cannot enter the critical section do not keep checking a condition repeatedly. They are put to sleep by the OS and thus </a:t>
            </a:r>
            <a:r>
              <a:rPr kumimoji="0" lang="en-US" altLang="en-US" sz="2400" b="1" i="0" u="none" strike="noStrike" cap="none" normalizeH="0" baseline="0" dirty="0">
                <a:ln>
                  <a:noFill/>
                </a:ln>
                <a:solidFill>
                  <a:srgbClr val="1F2328"/>
                </a:solidFill>
                <a:effectLst/>
                <a:latin typeface="-apple-system"/>
              </a:rPr>
              <a:t>do not</a:t>
            </a:r>
            <a:r>
              <a:rPr kumimoji="0" lang="en-US" altLang="en-US" sz="2400" b="0" i="0" u="none" strike="noStrike" cap="none" normalizeH="0" baseline="0" dirty="0">
                <a:ln>
                  <a:noFill/>
                </a:ln>
                <a:solidFill>
                  <a:srgbClr val="1F2328"/>
                </a:solidFill>
                <a:effectLst/>
                <a:latin typeface="-apple-system"/>
              </a:rPr>
              <a:t> burn CPU cycles.</a:t>
            </a:r>
          </a:p>
          <a:p>
            <a:pPr marL="0" marR="0" lvl="0" indent="0" algn="l" defTabSz="914400" rtl="0" eaLnBrk="0" fontAlgn="base" latinLnBrk="0" hangingPunct="0">
              <a:lnSpc>
                <a:spcPct val="150000"/>
              </a:lnSpc>
              <a:spcBef>
                <a:spcPct val="0"/>
              </a:spcBef>
              <a:spcAft>
                <a:spcPct val="0"/>
              </a:spcAft>
              <a:buClrTx/>
              <a:buSzTx/>
              <a:buFontTx/>
              <a:buAutoNum type="arabicPeriod" startAt="2"/>
              <a:tabLst/>
            </a:pPr>
            <a:r>
              <a:rPr kumimoji="0" lang="en-US" altLang="en-US" sz="2400" b="1" i="0" u="none" strike="noStrike" cap="none" normalizeH="0" baseline="0" dirty="0">
                <a:ln>
                  <a:noFill/>
                </a:ln>
                <a:solidFill>
                  <a:srgbClr val="1F2328"/>
                </a:solidFill>
                <a:effectLst/>
                <a:latin typeface="-apple-system"/>
              </a:rPr>
              <a:t>Better Scaling</a:t>
            </a:r>
            <a:r>
              <a:rPr kumimoji="0" lang="en-US" altLang="en-US" sz="2400" b="0" i="0" u="none" strike="noStrike" cap="none" normalizeH="0" baseline="0" dirty="0">
                <a:ln>
                  <a:noFill/>
                </a:ln>
                <a:solidFill>
                  <a:srgbClr val="1F2328"/>
                </a:solidFill>
                <a:effectLst/>
                <a:latin typeface="-apple-system"/>
              </a:rPr>
              <a:t>: If you have more threads than CPU cores, the OS can schedule different threads or tasks on available cores, rather than letting threads spin.</a:t>
            </a:r>
          </a:p>
          <a:p>
            <a:pPr marL="0" marR="0" lvl="0" indent="0" algn="l" defTabSz="914400" rtl="0" eaLnBrk="0" fontAlgn="base" latinLnBrk="0" hangingPunct="0">
              <a:lnSpc>
                <a:spcPct val="150000"/>
              </a:lnSpc>
              <a:spcBef>
                <a:spcPct val="0"/>
              </a:spcBef>
              <a:spcAft>
                <a:spcPct val="0"/>
              </a:spcAft>
              <a:buClrTx/>
              <a:buSzTx/>
              <a:buFontTx/>
              <a:buAutoNum type="arabicPeriod" startAt="3"/>
              <a:tabLst/>
            </a:pPr>
            <a:r>
              <a:rPr kumimoji="0" lang="en-US" altLang="en-US" sz="2400" b="1" i="0" u="none" strike="noStrike" cap="none" normalizeH="0" baseline="0" dirty="0">
                <a:ln>
                  <a:noFill/>
                </a:ln>
                <a:solidFill>
                  <a:srgbClr val="1F2328"/>
                </a:solidFill>
                <a:effectLst/>
                <a:latin typeface="-apple-system"/>
              </a:rPr>
              <a:t>Cleaner Semantics</a:t>
            </a:r>
            <a:r>
              <a:rPr kumimoji="0" lang="en-US" altLang="en-US" sz="2400" b="0" i="0" u="none" strike="noStrike" cap="none" normalizeH="0" baseline="0" dirty="0">
                <a:ln>
                  <a:noFill/>
                </a:ln>
                <a:solidFill>
                  <a:srgbClr val="1F2328"/>
                </a:solidFill>
                <a:effectLst/>
                <a:latin typeface="-apple-system"/>
              </a:rPr>
              <a:t>: It’s easy to see where the critical section begins and ends (</a:t>
            </a:r>
            <a:r>
              <a:rPr kumimoji="0" lang="en-US" altLang="en-US" sz="2400" b="0" i="0" u="none" strike="noStrike" cap="none" normalizeH="0" baseline="0" dirty="0" err="1">
                <a:ln>
                  <a:noFill/>
                </a:ln>
                <a:solidFill>
                  <a:srgbClr val="1F2328"/>
                </a:solidFill>
                <a:effectLst/>
                <a:latin typeface="var(--fontStack-monospace, ui-monospace, SFMono-Regular, SF Mono, Menlo, Consolas, Liberation Mono, monospace)"/>
              </a:rPr>
              <a:t>mutex_lock</a:t>
            </a:r>
            <a:r>
              <a:rPr kumimoji="0" lang="en-US" altLang="en-US" sz="2400" b="0" i="0" u="none" strike="noStrike" cap="none" normalizeH="0" baseline="0" dirty="0">
                <a:ln>
                  <a:noFill/>
                </a:ln>
                <a:solidFill>
                  <a:srgbClr val="1F2328"/>
                </a:solidFill>
                <a:effectLst/>
                <a:latin typeface="-apple-system"/>
              </a:rPr>
              <a:t>/</a:t>
            </a:r>
            <a:r>
              <a:rPr kumimoji="0" lang="en-US" altLang="en-US" sz="2400" b="0" i="0" u="none" strike="noStrike" cap="none" normalizeH="0" baseline="0" dirty="0" err="1">
                <a:ln>
                  <a:noFill/>
                </a:ln>
                <a:solidFill>
                  <a:srgbClr val="1F2328"/>
                </a:solidFill>
                <a:effectLst/>
                <a:latin typeface="var(--fontStack-monospace, ui-monospace, SFMono-Regular, SF Mono, Menlo, Consolas, Liberation Mono, monospace)"/>
              </a:rPr>
              <a:t>mutex_unlock</a:t>
            </a:r>
            <a:r>
              <a:rPr kumimoji="0" lang="en-US" altLang="en-US" sz="2400" b="0" i="0" u="none" strike="noStrike" cap="none" normalizeH="0" baseline="0" dirty="0">
                <a:ln>
                  <a:noFill/>
                </a:ln>
                <a:solidFill>
                  <a:srgbClr val="1F2328"/>
                </a:solidFill>
                <a:effectLst/>
                <a:latin typeface="-apple-system"/>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348897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4C6C0-5DD0-462C-6865-2C91022561B1}"/>
              </a:ext>
            </a:extLst>
          </p:cNvPr>
          <p:cNvSpPr>
            <a:spLocks noGrp="1"/>
          </p:cNvSpPr>
          <p:nvPr>
            <p:ph type="title"/>
          </p:nvPr>
        </p:nvSpPr>
        <p:spPr>
          <a:xfrm>
            <a:off x="485343" y="280797"/>
            <a:ext cx="11221313" cy="615553"/>
          </a:xfrm>
        </p:spPr>
        <p:txBody>
          <a:bodyPr/>
          <a:lstStyle/>
          <a:p>
            <a:r>
              <a:rPr lang="en-IN" b="1" i="0" dirty="0">
                <a:solidFill>
                  <a:srgbClr val="1F2328"/>
                </a:solidFill>
                <a:effectLst/>
                <a:latin typeface="-apple-system"/>
              </a:rPr>
              <a:t>Performance Insights</a:t>
            </a:r>
            <a:endParaRPr lang="en-IN" dirty="0"/>
          </a:p>
        </p:txBody>
      </p:sp>
      <p:sp>
        <p:nvSpPr>
          <p:cNvPr id="4" name="TextBox 3">
            <a:extLst>
              <a:ext uri="{FF2B5EF4-FFF2-40B4-BE49-F238E27FC236}">
                <a16:creationId xmlns:a16="http://schemas.microsoft.com/office/drawing/2014/main" id="{F81D4ED6-CE3D-2D80-70E9-3C5F5499D9DF}"/>
              </a:ext>
            </a:extLst>
          </p:cNvPr>
          <p:cNvSpPr txBox="1"/>
          <p:nvPr/>
        </p:nvSpPr>
        <p:spPr>
          <a:xfrm>
            <a:off x="485343" y="1524000"/>
            <a:ext cx="10030257" cy="2814617"/>
          </a:xfrm>
          <a:prstGeom prst="rect">
            <a:avLst/>
          </a:prstGeom>
          <a:noFill/>
        </p:spPr>
        <p:txBody>
          <a:bodyPr wrap="square">
            <a:spAutoFit/>
          </a:bodyPr>
          <a:lstStyle/>
          <a:p>
            <a:pPr algn="l">
              <a:lnSpc>
                <a:spcPct val="150000"/>
              </a:lnSpc>
              <a:buFont typeface="Arial" panose="020B0604020202020204" pitchFamily="34" charset="0"/>
              <a:buChar char="•"/>
            </a:pPr>
            <a:r>
              <a:rPr lang="en-IN" sz="2000" b="0" i="0" dirty="0">
                <a:solidFill>
                  <a:srgbClr val="1F2328"/>
                </a:solidFill>
                <a:effectLst/>
                <a:latin typeface="-apple-system"/>
              </a:rPr>
              <a:t>With a </a:t>
            </a:r>
            <a:r>
              <a:rPr lang="en-IN" sz="2000" b="1" i="0" dirty="0">
                <a:solidFill>
                  <a:srgbClr val="1F2328"/>
                </a:solidFill>
                <a:effectLst/>
                <a:latin typeface="-apple-system"/>
              </a:rPr>
              <a:t>small</a:t>
            </a:r>
            <a:r>
              <a:rPr lang="en-IN" sz="2000" b="0" i="0" dirty="0">
                <a:solidFill>
                  <a:srgbClr val="1F2328"/>
                </a:solidFill>
                <a:effectLst/>
                <a:latin typeface="-apple-system"/>
              </a:rPr>
              <a:t> number of threads (less than or equal to the number of cores), </a:t>
            </a:r>
            <a:r>
              <a:rPr lang="en-IN" sz="2000" b="1" i="0" dirty="0">
                <a:solidFill>
                  <a:srgbClr val="1F2328"/>
                </a:solidFill>
                <a:effectLst/>
                <a:latin typeface="-apple-system"/>
              </a:rPr>
              <a:t>busy-waiting</a:t>
            </a:r>
            <a:r>
              <a:rPr lang="en-IN" sz="2000" b="0" i="0" dirty="0">
                <a:solidFill>
                  <a:srgbClr val="1F2328"/>
                </a:solidFill>
                <a:effectLst/>
                <a:latin typeface="-apple-system"/>
              </a:rPr>
              <a:t> might not seem too bad. The waiting thread might get scheduled on a free core and not hamper performance significantly.</a:t>
            </a:r>
          </a:p>
          <a:p>
            <a:pPr algn="l">
              <a:lnSpc>
                <a:spcPct val="150000"/>
              </a:lnSpc>
              <a:buFont typeface="Arial" panose="020B0604020202020204" pitchFamily="34" charset="0"/>
              <a:buChar char="•"/>
            </a:pPr>
            <a:r>
              <a:rPr lang="en-IN" sz="2000" b="0" i="0" dirty="0">
                <a:solidFill>
                  <a:srgbClr val="1F2328"/>
                </a:solidFill>
                <a:effectLst/>
                <a:latin typeface="-apple-system"/>
              </a:rPr>
              <a:t>With </a:t>
            </a:r>
            <a:r>
              <a:rPr lang="en-IN" sz="2000" b="1" i="0" dirty="0">
                <a:solidFill>
                  <a:srgbClr val="1F2328"/>
                </a:solidFill>
                <a:effectLst/>
                <a:latin typeface="-apple-system"/>
              </a:rPr>
              <a:t>many</a:t>
            </a:r>
            <a:r>
              <a:rPr lang="en-IN" sz="2000" b="0" i="0" dirty="0">
                <a:solidFill>
                  <a:srgbClr val="1F2328"/>
                </a:solidFill>
                <a:effectLst/>
                <a:latin typeface="-apple-system"/>
              </a:rPr>
              <a:t> threads, mutexes avoid the chaos of many threads spinning.</a:t>
            </a:r>
          </a:p>
          <a:p>
            <a:pPr algn="l">
              <a:lnSpc>
                <a:spcPct val="150000"/>
              </a:lnSpc>
              <a:buFont typeface="Arial" panose="020B0604020202020204" pitchFamily="34" charset="0"/>
              <a:buChar char="•"/>
            </a:pPr>
            <a:r>
              <a:rPr lang="en-IN" sz="2000" b="1" i="0" dirty="0">
                <a:solidFill>
                  <a:srgbClr val="1F2328"/>
                </a:solidFill>
                <a:effectLst/>
                <a:latin typeface="-apple-system"/>
              </a:rPr>
              <a:t>Lock Contention</a:t>
            </a:r>
            <a:r>
              <a:rPr lang="en-IN" sz="2000" b="0" i="0" dirty="0">
                <a:solidFill>
                  <a:srgbClr val="1F2328"/>
                </a:solidFill>
                <a:effectLst/>
                <a:latin typeface="-apple-system"/>
              </a:rPr>
              <a:t>: Even with mutexes, if lots of threads try to enter the same critical section frequently, you can still have slowdowns—but it’s still better than busy-waiting in most cases.</a:t>
            </a:r>
          </a:p>
        </p:txBody>
      </p:sp>
    </p:spTree>
    <p:extLst>
      <p:ext uri="{BB962C8B-B14F-4D97-AF65-F5344CB8AC3E}">
        <p14:creationId xmlns:p14="http://schemas.microsoft.com/office/powerpoint/2010/main" val="41669949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10AD1-16F1-4AE0-D3DC-D63584D3DF00}"/>
              </a:ext>
            </a:extLst>
          </p:cNvPr>
          <p:cNvSpPr>
            <a:spLocks noGrp="1"/>
          </p:cNvSpPr>
          <p:nvPr>
            <p:ph type="title"/>
          </p:nvPr>
        </p:nvSpPr>
        <p:spPr>
          <a:xfrm>
            <a:off x="485343" y="280797"/>
            <a:ext cx="11221313" cy="615553"/>
          </a:xfrm>
        </p:spPr>
        <p:txBody>
          <a:bodyPr/>
          <a:lstStyle/>
          <a:p>
            <a:r>
              <a:rPr lang="en-IN" b="1" i="0" dirty="0">
                <a:solidFill>
                  <a:srgbClr val="1F2328"/>
                </a:solidFill>
                <a:effectLst/>
                <a:latin typeface="-apple-system"/>
              </a:rPr>
              <a:t>Key Takeaways</a:t>
            </a:r>
            <a:endParaRPr lang="en-IN" dirty="0"/>
          </a:p>
        </p:txBody>
      </p:sp>
      <p:sp>
        <p:nvSpPr>
          <p:cNvPr id="4" name="TextBox 3">
            <a:extLst>
              <a:ext uri="{FF2B5EF4-FFF2-40B4-BE49-F238E27FC236}">
                <a16:creationId xmlns:a16="http://schemas.microsoft.com/office/drawing/2014/main" id="{C740C487-4B12-6AFA-5921-9BA6418FF967}"/>
              </a:ext>
            </a:extLst>
          </p:cNvPr>
          <p:cNvSpPr txBox="1"/>
          <p:nvPr/>
        </p:nvSpPr>
        <p:spPr>
          <a:xfrm>
            <a:off x="609600" y="1676400"/>
            <a:ext cx="9829800" cy="2814617"/>
          </a:xfrm>
          <a:prstGeom prst="rect">
            <a:avLst/>
          </a:prstGeom>
          <a:noFill/>
        </p:spPr>
        <p:txBody>
          <a:bodyPr wrap="square">
            <a:spAutoFit/>
          </a:bodyPr>
          <a:lstStyle/>
          <a:p>
            <a:pPr algn="l">
              <a:lnSpc>
                <a:spcPct val="150000"/>
              </a:lnSpc>
              <a:buFont typeface="+mj-lt"/>
              <a:buAutoNum type="arabicPeriod"/>
            </a:pPr>
            <a:r>
              <a:rPr lang="en-IN" sz="2000" b="1" i="0" dirty="0">
                <a:solidFill>
                  <a:srgbClr val="1F2328"/>
                </a:solidFill>
                <a:effectLst/>
                <a:latin typeface="-apple-system"/>
              </a:rPr>
              <a:t>Mutexes</a:t>
            </a:r>
            <a:r>
              <a:rPr lang="en-IN" sz="2000" b="0" i="0" dirty="0">
                <a:solidFill>
                  <a:srgbClr val="1F2328"/>
                </a:solidFill>
                <a:effectLst/>
                <a:latin typeface="-apple-system"/>
              </a:rPr>
              <a:t> ensure </a:t>
            </a:r>
            <a:r>
              <a:rPr lang="en-IN" sz="2000" b="1" i="0" dirty="0">
                <a:solidFill>
                  <a:srgbClr val="1F2328"/>
                </a:solidFill>
                <a:effectLst/>
                <a:latin typeface="-apple-system"/>
              </a:rPr>
              <a:t>only one thread</a:t>
            </a:r>
            <a:r>
              <a:rPr lang="en-IN" sz="2000" b="0" i="0" dirty="0">
                <a:solidFill>
                  <a:srgbClr val="1F2328"/>
                </a:solidFill>
                <a:effectLst/>
                <a:latin typeface="-apple-system"/>
              </a:rPr>
              <a:t> can access the critical section at a time.</a:t>
            </a:r>
          </a:p>
          <a:p>
            <a:pPr algn="l">
              <a:lnSpc>
                <a:spcPct val="150000"/>
              </a:lnSpc>
              <a:buFont typeface="+mj-lt"/>
              <a:buAutoNum type="arabicPeriod"/>
            </a:pPr>
            <a:r>
              <a:rPr lang="en-IN" sz="2000" b="1" i="0" dirty="0">
                <a:solidFill>
                  <a:srgbClr val="1F2328"/>
                </a:solidFill>
                <a:effectLst/>
                <a:latin typeface="-apple-system"/>
              </a:rPr>
              <a:t>Lock</a:t>
            </a:r>
            <a:r>
              <a:rPr lang="en-IN" sz="2000" b="0" i="0" dirty="0">
                <a:solidFill>
                  <a:srgbClr val="1F2328"/>
                </a:solidFill>
                <a:effectLst/>
                <a:latin typeface="-apple-system"/>
              </a:rPr>
              <a:t> the mutex to “enter” the critical section, </a:t>
            </a:r>
            <a:r>
              <a:rPr lang="en-IN" sz="2000" b="1" i="0" dirty="0">
                <a:solidFill>
                  <a:srgbClr val="1F2328"/>
                </a:solidFill>
                <a:effectLst/>
                <a:latin typeface="-apple-system"/>
              </a:rPr>
              <a:t>unlock</a:t>
            </a:r>
            <a:r>
              <a:rPr lang="en-IN" sz="2000" b="0" i="0" dirty="0">
                <a:solidFill>
                  <a:srgbClr val="1F2328"/>
                </a:solidFill>
                <a:effectLst/>
                <a:latin typeface="-apple-system"/>
              </a:rPr>
              <a:t> it to “leave.”</a:t>
            </a:r>
          </a:p>
          <a:p>
            <a:pPr algn="l">
              <a:lnSpc>
                <a:spcPct val="150000"/>
              </a:lnSpc>
              <a:buFont typeface="+mj-lt"/>
              <a:buAutoNum type="arabicPeriod"/>
            </a:pPr>
            <a:r>
              <a:rPr lang="en-IN" sz="2000" b="1" i="0" dirty="0">
                <a:solidFill>
                  <a:srgbClr val="1F2328"/>
                </a:solidFill>
                <a:effectLst/>
                <a:latin typeface="-apple-system"/>
              </a:rPr>
              <a:t>Busy-waiting</a:t>
            </a:r>
            <a:r>
              <a:rPr lang="en-IN" sz="2000" b="0" i="0" dirty="0">
                <a:solidFill>
                  <a:srgbClr val="1F2328"/>
                </a:solidFill>
                <a:effectLst/>
                <a:latin typeface="-apple-system"/>
              </a:rPr>
              <a:t> wastes CPU cycles by checking in a loop; </a:t>
            </a:r>
            <a:r>
              <a:rPr lang="en-IN" sz="2000" b="1" i="0" dirty="0">
                <a:solidFill>
                  <a:srgbClr val="1F2328"/>
                </a:solidFill>
                <a:effectLst/>
                <a:latin typeface="-apple-system"/>
              </a:rPr>
              <a:t>mutexes</a:t>
            </a:r>
            <a:r>
              <a:rPr lang="en-IN" sz="2000" b="0" i="0" dirty="0">
                <a:solidFill>
                  <a:srgbClr val="1F2328"/>
                </a:solidFill>
                <a:effectLst/>
                <a:latin typeface="-apple-system"/>
              </a:rPr>
              <a:t> let the system schedule other threads when a thread can’t enter the critical section immediately.</a:t>
            </a:r>
          </a:p>
          <a:p>
            <a:pPr algn="l">
              <a:lnSpc>
                <a:spcPct val="150000"/>
              </a:lnSpc>
              <a:buFont typeface="+mj-lt"/>
              <a:buAutoNum type="arabicPeriod"/>
            </a:pPr>
            <a:r>
              <a:rPr lang="en-IN" sz="2000" b="1" i="0" dirty="0">
                <a:solidFill>
                  <a:srgbClr val="1F2328"/>
                </a:solidFill>
                <a:effectLst/>
                <a:latin typeface="-apple-system"/>
              </a:rPr>
              <a:t>Scaling</a:t>
            </a:r>
            <a:r>
              <a:rPr lang="en-IN" sz="2000" b="0" i="0" dirty="0">
                <a:solidFill>
                  <a:srgbClr val="1F2328"/>
                </a:solidFill>
                <a:effectLst/>
                <a:latin typeface="-apple-system"/>
              </a:rPr>
              <a:t> beyond the number of CPU cores is </a:t>
            </a:r>
            <a:r>
              <a:rPr lang="en-IN" sz="2000" b="1" i="0" dirty="0">
                <a:solidFill>
                  <a:srgbClr val="1F2328"/>
                </a:solidFill>
                <a:effectLst/>
                <a:latin typeface="-apple-system"/>
              </a:rPr>
              <a:t>much</a:t>
            </a:r>
            <a:r>
              <a:rPr lang="en-IN" sz="2000" b="0" i="0" dirty="0">
                <a:solidFill>
                  <a:srgbClr val="1F2328"/>
                </a:solidFill>
                <a:effectLst/>
                <a:latin typeface="-apple-system"/>
              </a:rPr>
              <a:t> more efficient with mutexes, which avoid performance collapse due to spinning.</a:t>
            </a:r>
          </a:p>
        </p:txBody>
      </p:sp>
    </p:spTree>
    <p:extLst>
      <p:ext uri="{BB962C8B-B14F-4D97-AF65-F5344CB8AC3E}">
        <p14:creationId xmlns:p14="http://schemas.microsoft.com/office/powerpoint/2010/main" val="9132501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135099" y="231647"/>
            <a:ext cx="825252" cy="829055"/>
          </a:xfrm>
          <a:prstGeom prst="rect">
            <a:avLst/>
          </a:prstGeom>
        </p:spPr>
      </p:pic>
      <p:sp>
        <p:nvSpPr>
          <p:cNvPr id="3" name="object 3"/>
          <p:cNvSpPr txBox="1">
            <a:spLocks noGrp="1"/>
          </p:cNvSpPr>
          <p:nvPr>
            <p:ph type="title"/>
          </p:nvPr>
        </p:nvSpPr>
        <p:spPr>
          <a:xfrm>
            <a:off x="485343" y="280797"/>
            <a:ext cx="9350375" cy="1244600"/>
          </a:xfrm>
          <a:prstGeom prst="rect">
            <a:avLst/>
          </a:prstGeom>
        </p:spPr>
        <p:txBody>
          <a:bodyPr vert="horz" wrap="square" lIns="0" tIns="12065" rIns="0" bIns="0" rtlCol="0">
            <a:spAutoFit/>
          </a:bodyPr>
          <a:lstStyle/>
          <a:p>
            <a:pPr marL="12700" marR="5080">
              <a:lnSpc>
                <a:spcPct val="100000"/>
              </a:lnSpc>
              <a:spcBef>
                <a:spcPts val="95"/>
              </a:spcBef>
            </a:pPr>
            <a:r>
              <a:rPr spc="-30" dirty="0"/>
              <a:t>Producer-</a:t>
            </a:r>
            <a:r>
              <a:rPr dirty="0"/>
              <a:t>Consumer</a:t>
            </a:r>
            <a:r>
              <a:rPr spc="-120" dirty="0"/>
              <a:t> </a:t>
            </a:r>
            <a:r>
              <a:rPr dirty="0"/>
              <a:t>Synchronization</a:t>
            </a:r>
            <a:r>
              <a:rPr spc="-160" dirty="0"/>
              <a:t> </a:t>
            </a:r>
            <a:r>
              <a:rPr spc="-25" dirty="0"/>
              <a:t>and </a:t>
            </a:r>
            <a:r>
              <a:rPr spc="-10" dirty="0"/>
              <a:t>Semaphores</a:t>
            </a:r>
          </a:p>
        </p:txBody>
      </p:sp>
      <p:grpSp>
        <p:nvGrpSpPr>
          <p:cNvPr id="4" name="object 4"/>
          <p:cNvGrpSpPr/>
          <p:nvPr/>
        </p:nvGrpSpPr>
        <p:grpSpPr>
          <a:xfrm>
            <a:off x="1164772" y="1754373"/>
            <a:ext cx="3869054" cy="3196590"/>
            <a:chOff x="1164772" y="1754373"/>
            <a:chExt cx="3869054" cy="3196590"/>
          </a:xfrm>
        </p:grpSpPr>
        <p:pic>
          <p:nvPicPr>
            <p:cNvPr id="5" name="object 5"/>
            <p:cNvPicPr/>
            <p:nvPr/>
          </p:nvPicPr>
          <p:blipFill>
            <a:blip r:embed="rId3" cstate="print"/>
            <a:stretch>
              <a:fillRect/>
            </a:stretch>
          </p:blipFill>
          <p:spPr>
            <a:xfrm>
              <a:off x="2513076" y="2530927"/>
              <a:ext cx="2520696" cy="2419868"/>
            </a:xfrm>
            <a:prstGeom prst="rect">
              <a:avLst/>
            </a:prstGeom>
          </p:spPr>
        </p:pic>
        <p:pic>
          <p:nvPicPr>
            <p:cNvPr id="6" name="object 6"/>
            <p:cNvPicPr/>
            <p:nvPr/>
          </p:nvPicPr>
          <p:blipFill>
            <a:blip r:embed="rId4" cstate="print"/>
            <a:stretch>
              <a:fillRect/>
            </a:stretch>
          </p:blipFill>
          <p:spPr>
            <a:xfrm>
              <a:off x="1196543" y="1754373"/>
              <a:ext cx="2056449" cy="827409"/>
            </a:xfrm>
            <a:prstGeom prst="rect">
              <a:avLst/>
            </a:prstGeom>
          </p:spPr>
        </p:pic>
        <p:pic>
          <p:nvPicPr>
            <p:cNvPr id="7" name="object 7"/>
            <p:cNvPicPr/>
            <p:nvPr/>
          </p:nvPicPr>
          <p:blipFill>
            <a:blip r:embed="rId5" cstate="print"/>
            <a:stretch>
              <a:fillRect/>
            </a:stretch>
          </p:blipFill>
          <p:spPr>
            <a:xfrm>
              <a:off x="1164772" y="2697098"/>
              <a:ext cx="1796096" cy="553465"/>
            </a:xfrm>
            <a:prstGeom prst="rect">
              <a:avLst/>
            </a:prstGeom>
          </p:spPr>
        </p:pic>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pic>
        <p:nvPicPr>
          <p:cNvPr id="3074" name="Picture 2" descr="Consumer-Producer Problem In Java Multithreading | by Adil | Geek Culture |  Medium">
            <a:extLst>
              <a:ext uri="{FF2B5EF4-FFF2-40B4-BE49-F238E27FC236}">
                <a16:creationId xmlns:a16="http://schemas.microsoft.com/office/drawing/2014/main" id="{C609F5EA-E5F9-77D3-2BB6-A388C768F2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1694024"/>
            <a:ext cx="6162509" cy="45515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5765A-F9A5-8ED4-1D0E-861CDB7B523A}"/>
              </a:ext>
            </a:extLst>
          </p:cNvPr>
          <p:cNvSpPr>
            <a:spLocks noGrp="1"/>
          </p:cNvSpPr>
          <p:nvPr>
            <p:ph type="title"/>
          </p:nvPr>
        </p:nvSpPr>
        <p:spPr/>
        <p:txBody>
          <a:bodyPr/>
          <a:lstStyle/>
          <a:p>
            <a:r>
              <a:rPr lang="en-IN" dirty="0"/>
              <a:t>The Producer-Consumer Problem</a:t>
            </a:r>
          </a:p>
        </p:txBody>
      </p:sp>
      <p:sp>
        <p:nvSpPr>
          <p:cNvPr id="4" name="TextBox 3">
            <a:extLst>
              <a:ext uri="{FF2B5EF4-FFF2-40B4-BE49-F238E27FC236}">
                <a16:creationId xmlns:a16="http://schemas.microsoft.com/office/drawing/2014/main" id="{6CDB0B4F-8625-EF5D-E29A-3BA42036C0B2}"/>
              </a:ext>
            </a:extLst>
          </p:cNvPr>
          <p:cNvSpPr txBox="1"/>
          <p:nvPr/>
        </p:nvSpPr>
        <p:spPr>
          <a:xfrm>
            <a:off x="485343" y="1524000"/>
            <a:ext cx="7392649" cy="4196020"/>
          </a:xfrm>
          <a:prstGeom prst="rect">
            <a:avLst/>
          </a:prstGeom>
          <a:noFill/>
        </p:spPr>
        <p:txBody>
          <a:bodyPr wrap="square">
            <a:spAutoFit/>
          </a:bodyPr>
          <a:lstStyle/>
          <a:p>
            <a:pPr>
              <a:lnSpc>
                <a:spcPct val="150000"/>
              </a:lnSpc>
            </a:pPr>
            <a:r>
              <a:rPr lang="en-IN" b="1" dirty="0"/>
              <a:t>1. The Producer-Consumer Problem</a:t>
            </a:r>
          </a:p>
          <a:p>
            <a:pPr>
              <a:lnSpc>
                <a:spcPct val="150000"/>
              </a:lnSpc>
              <a:buFont typeface="Arial" panose="020B0604020202020204" pitchFamily="34" charset="0"/>
              <a:buChar char="•"/>
            </a:pPr>
            <a:r>
              <a:rPr lang="en-IN" dirty="0"/>
              <a:t>We have a finite </a:t>
            </a:r>
            <a:r>
              <a:rPr lang="en-IN" b="1" dirty="0"/>
              <a:t>buffer</a:t>
            </a:r>
            <a:r>
              <a:rPr lang="en-IN" dirty="0"/>
              <a:t> of size NNN.</a:t>
            </a:r>
          </a:p>
          <a:p>
            <a:pPr>
              <a:lnSpc>
                <a:spcPct val="150000"/>
              </a:lnSpc>
              <a:buFont typeface="Arial" panose="020B0604020202020204" pitchFamily="34" charset="0"/>
              <a:buChar char="•"/>
            </a:pPr>
            <a:r>
              <a:rPr lang="en-IN" dirty="0"/>
              <a:t>A </a:t>
            </a:r>
            <a:r>
              <a:rPr lang="en-IN" b="1" dirty="0"/>
              <a:t>Producer</a:t>
            </a:r>
            <a:r>
              <a:rPr lang="en-IN" dirty="0"/>
              <a:t> thread creates items and places them into the buffer.</a:t>
            </a:r>
          </a:p>
          <a:p>
            <a:pPr>
              <a:lnSpc>
                <a:spcPct val="150000"/>
              </a:lnSpc>
              <a:buFont typeface="Arial" panose="020B0604020202020204" pitchFamily="34" charset="0"/>
              <a:buChar char="•"/>
            </a:pPr>
            <a:r>
              <a:rPr lang="en-IN" dirty="0"/>
              <a:t>A </a:t>
            </a:r>
            <a:r>
              <a:rPr lang="en-IN" b="1" dirty="0"/>
              <a:t>Consumer</a:t>
            </a:r>
            <a:r>
              <a:rPr lang="en-IN" dirty="0"/>
              <a:t> thread removes items from the buffer and processes them.</a:t>
            </a:r>
          </a:p>
          <a:p>
            <a:pPr>
              <a:lnSpc>
                <a:spcPct val="150000"/>
              </a:lnSpc>
            </a:pPr>
            <a:r>
              <a:rPr lang="en-IN" b="1" dirty="0"/>
              <a:t>Key Constraints</a:t>
            </a:r>
            <a:r>
              <a:rPr lang="en-IN" dirty="0"/>
              <a:t>:</a:t>
            </a:r>
          </a:p>
          <a:p>
            <a:pPr>
              <a:lnSpc>
                <a:spcPct val="150000"/>
              </a:lnSpc>
              <a:buFont typeface="Arial" panose="020B0604020202020204" pitchFamily="34" charset="0"/>
              <a:buChar char="•"/>
            </a:pPr>
            <a:r>
              <a:rPr lang="en-IN" dirty="0"/>
              <a:t>The producer should not add items if the buffer is </a:t>
            </a:r>
            <a:r>
              <a:rPr lang="en-IN" b="1" dirty="0"/>
              <a:t>full</a:t>
            </a:r>
            <a:r>
              <a:rPr lang="en-IN" dirty="0"/>
              <a:t>.</a:t>
            </a:r>
          </a:p>
          <a:p>
            <a:pPr>
              <a:lnSpc>
                <a:spcPct val="150000"/>
              </a:lnSpc>
              <a:buFont typeface="Arial" panose="020B0604020202020204" pitchFamily="34" charset="0"/>
              <a:buChar char="•"/>
            </a:pPr>
            <a:r>
              <a:rPr lang="en-IN" dirty="0"/>
              <a:t>The consumer should not remove items if the buffer is </a:t>
            </a:r>
            <a:r>
              <a:rPr lang="en-IN" b="1" dirty="0"/>
              <a:t>empty</a:t>
            </a:r>
            <a:r>
              <a:rPr lang="en-IN" dirty="0"/>
              <a:t>.</a:t>
            </a:r>
          </a:p>
          <a:p>
            <a:pPr>
              <a:lnSpc>
                <a:spcPct val="150000"/>
              </a:lnSpc>
              <a:buFont typeface="Arial" panose="020B0604020202020204" pitchFamily="34" charset="0"/>
              <a:buChar char="•"/>
            </a:pPr>
            <a:r>
              <a:rPr lang="en-IN" dirty="0"/>
              <a:t>Only one thread at a time should modify the buffer (to avoid race conditions on shared data structures).</a:t>
            </a:r>
          </a:p>
        </p:txBody>
      </p:sp>
    </p:spTree>
    <p:extLst>
      <p:ext uri="{BB962C8B-B14F-4D97-AF65-F5344CB8AC3E}">
        <p14:creationId xmlns:p14="http://schemas.microsoft.com/office/powerpoint/2010/main" val="24919374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3E6-2ECC-810D-57EB-24E65C92B767}"/>
              </a:ext>
            </a:extLst>
          </p:cNvPr>
          <p:cNvSpPr>
            <a:spLocks noGrp="1"/>
          </p:cNvSpPr>
          <p:nvPr>
            <p:ph type="title"/>
          </p:nvPr>
        </p:nvSpPr>
        <p:spPr/>
        <p:txBody>
          <a:bodyPr/>
          <a:lstStyle/>
          <a:p>
            <a:r>
              <a:rPr lang="en-IN" dirty="0"/>
              <a:t>Why a Single Mutex Isn’t Enough</a:t>
            </a:r>
          </a:p>
        </p:txBody>
      </p:sp>
      <p:sp>
        <p:nvSpPr>
          <p:cNvPr id="4" name="TextBox 3">
            <a:extLst>
              <a:ext uri="{FF2B5EF4-FFF2-40B4-BE49-F238E27FC236}">
                <a16:creationId xmlns:a16="http://schemas.microsoft.com/office/drawing/2014/main" id="{37D5DB96-CD9F-2DD3-856A-7E2AA2C5D6C4}"/>
              </a:ext>
            </a:extLst>
          </p:cNvPr>
          <p:cNvSpPr txBox="1"/>
          <p:nvPr/>
        </p:nvSpPr>
        <p:spPr>
          <a:xfrm>
            <a:off x="485344" y="1440093"/>
            <a:ext cx="10792256" cy="3780522"/>
          </a:xfrm>
          <a:prstGeom prst="rect">
            <a:avLst/>
          </a:prstGeom>
          <a:noFill/>
        </p:spPr>
        <p:txBody>
          <a:bodyPr wrap="square">
            <a:spAutoFit/>
          </a:bodyPr>
          <a:lstStyle/>
          <a:p>
            <a:pPr>
              <a:lnSpc>
                <a:spcPct val="150000"/>
              </a:lnSpc>
              <a:buFont typeface="Arial" panose="020B0604020202020204" pitchFamily="34" charset="0"/>
              <a:buChar char="•"/>
            </a:pPr>
            <a:r>
              <a:rPr lang="en-IN" dirty="0"/>
              <a:t>A </a:t>
            </a:r>
            <a:r>
              <a:rPr lang="en-IN" b="1" dirty="0"/>
              <a:t>mutex</a:t>
            </a:r>
            <a:r>
              <a:rPr lang="en-IN" dirty="0"/>
              <a:t> (mutual exclusion) </a:t>
            </a:r>
            <a:r>
              <a:rPr lang="en-IN" b="1" dirty="0"/>
              <a:t>only</a:t>
            </a:r>
            <a:r>
              <a:rPr lang="en-IN" dirty="0"/>
              <a:t> solves the problem of concurrent access to shared data. It ensures that when one thread is modifying the buffer, no other thread can do so simultaneously.</a:t>
            </a:r>
          </a:p>
          <a:p>
            <a:pPr>
              <a:lnSpc>
                <a:spcPct val="150000"/>
              </a:lnSpc>
              <a:buFont typeface="Arial" panose="020B0604020202020204" pitchFamily="34" charset="0"/>
              <a:buChar char="•"/>
            </a:pPr>
            <a:r>
              <a:rPr lang="en-IN" dirty="0"/>
              <a:t>However, it </a:t>
            </a:r>
            <a:r>
              <a:rPr lang="en-IN" b="1" dirty="0"/>
              <a:t>does not</a:t>
            </a:r>
            <a:r>
              <a:rPr lang="en-IN" dirty="0"/>
              <a:t> prevent the producer from writing into a full buffer, nor does it stop the consumer from reading an empty buffer. A mutex alone has no concept of “capacity” or “items available.”</a:t>
            </a:r>
          </a:p>
          <a:p>
            <a:pPr>
              <a:lnSpc>
                <a:spcPct val="150000"/>
              </a:lnSpc>
            </a:pPr>
            <a:endParaRPr lang="en-IN" dirty="0"/>
          </a:p>
          <a:p>
            <a:pPr>
              <a:lnSpc>
                <a:spcPct val="150000"/>
              </a:lnSpc>
            </a:pPr>
            <a:r>
              <a:rPr lang="en-IN" dirty="0"/>
              <a:t>Thus, merely locking/unlocking a mutex around buffer operations will prevent corruption but can still lead to:</a:t>
            </a:r>
          </a:p>
          <a:p>
            <a:pPr>
              <a:lnSpc>
                <a:spcPct val="150000"/>
              </a:lnSpc>
              <a:buFont typeface="Arial" panose="020B0604020202020204" pitchFamily="34" charset="0"/>
              <a:buChar char="•"/>
            </a:pPr>
            <a:r>
              <a:rPr lang="en-IN" b="1" dirty="0"/>
              <a:t>Producer Overruns</a:t>
            </a:r>
            <a:r>
              <a:rPr lang="en-IN" dirty="0"/>
              <a:t>: Attempting to place an item into an already-full buffer.</a:t>
            </a:r>
          </a:p>
          <a:p>
            <a:pPr>
              <a:lnSpc>
                <a:spcPct val="150000"/>
              </a:lnSpc>
              <a:buFont typeface="Arial" panose="020B0604020202020204" pitchFamily="34" charset="0"/>
              <a:buChar char="•"/>
            </a:pPr>
            <a:r>
              <a:rPr lang="en-IN" b="1" dirty="0"/>
              <a:t>Consumer Underruns</a:t>
            </a:r>
            <a:r>
              <a:rPr lang="en-IN" dirty="0"/>
              <a:t>: Attempting to remove an item from an empty buffer.</a:t>
            </a:r>
          </a:p>
        </p:txBody>
      </p:sp>
    </p:spTree>
    <p:extLst>
      <p:ext uri="{BB962C8B-B14F-4D97-AF65-F5344CB8AC3E}">
        <p14:creationId xmlns:p14="http://schemas.microsoft.com/office/powerpoint/2010/main" val="37382585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480C5-5865-DA2E-57DF-3D538F2DBEB2}"/>
              </a:ext>
            </a:extLst>
          </p:cNvPr>
          <p:cNvSpPr>
            <a:spLocks noGrp="1"/>
          </p:cNvSpPr>
          <p:nvPr>
            <p:ph type="title"/>
          </p:nvPr>
        </p:nvSpPr>
        <p:spPr>
          <a:xfrm>
            <a:off x="485343" y="381000"/>
            <a:ext cx="11221313" cy="635000"/>
          </a:xfrm>
        </p:spPr>
        <p:txBody>
          <a:bodyPr/>
          <a:lstStyle/>
          <a:p>
            <a:r>
              <a:rPr lang="en-IN" dirty="0"/>
              <a:t>How Semaphores Solve This</a:t>
            </a:r>
          </a:p>
        </p:txBody>
      </p:sp>
      <p:sp>
        <p:nvSpPr>
          <p:cNvPr id="3" name="Rectangle 1">
            <a:extLst>
              <a:ext uri="{FF2B5EF4-FFF2-40B4-BE49-F238E27FC236}">
                <a16:creationId xmlns:a16="http://schemas.microsoft.com/office/drawing/2014/main" id="{531D3BCE-9121-7500-B102-FDA9AFD6F9C6}"/>
              </a:ext>
            </a:extLst>
          </p:cNvPr>
          <p:cNvSpPr>
            <a:spLocks noChangeArrowheads="1"/>
          </p:cNvSpPr>
          <p:nvPr/>
        </p:nvSpPr>
        <p:spPr bwMode="auto">
          <a:xfrm>
            <a:off x="332942" y="1524000"/>
            <a:ext cx="11526113" cy="4576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Semaphores are synchronization primitives that </a:t>
            </a:r>
            <a:r>
              <a:rPr kumimoji="0" lang="en-US" altLang="en-US" sz="1400" b="1" i="0" u="none" strike="noStrike" cap="none" normalizeH="0" baseline="0" dirty="0">
                <a:ln>
                  <a:noFill/>
                </a:ln>
                <a:solidFill>
                  <a:schemeClr val="tx1"/>
                </a:solidFill>
                <a:effectLst/>
                <a:latin typeface="Arial" panose="020B0604020202020204" pitchFamily="34" charset="0"/>
              </a:rPr>
              <a:t>count</a:t>
            </a:r>
            <a:r>
              <a:rPr kumimoji="0" lang="en-US" altLang="en-US" sz="1400" b="0" i="0" u="none" strike="noStrike" cap="none" normalizeH="0" baseline="0" dirty="0">
                <a:ln>
                  <a:noFill/>
                </a:ln>
                <a:solidFill>
                  <a:schemeClr val="tx1"/>
                </a:solidFill>
                <a:effectLst/>
                <a:latin typeface="Arial" panose="020B0604020202020204" pitchFamily="34" charset="0"/>
              </a:rPr>
              <a:t> how many resources (or “permits”) are available. In the producer-consumer context, we typically use </a:t>
            </a:r>
            <a:r>
              <a:rPr kumimoji="0" lang="en-US" altLang="en-US" sz="1400" b="1" i="0" u="none" strike="noStrike" cap="none" normalizeH="0" baseline="0" dirty="0">
                <a:ln>
                  <a:noFill/>
                </a:ln>
                <a:solidFill>
                  <a:schemeClr val="tx1"/>
                </a:solidFill>
                <a:effectLst/>
                <a:latin typeface="Arial" panose="020B0604020202020204" pitchFamily="34" charset="0"/>
              </a:rPr>
              <a:t>two</a:t>
            </a:r>
            <a:r>
              <a:rPr kumimoji="0" lang="en-US" altLang="en-US" sz="1400" b="0" i="0" u="none" strike="noStrike" cap="none" normalizeH="0" baseline="0" dirty="0">
                <a:ln>
                  <a:noFill/>
                </a:ln>
                <a:solidFill>
                  <a:schemeClr val="tx1"/>
                </a:solidFill>
                <a:effectLst/>
                <a:latin typeface="Arial" panose="020B0604020202020204" pitchFamily="34" charset="0"/>
              </a:rPr>
              <a:t> semaphores:</a:t>
            </a: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1400" b="1" i="0" u="none" strike="noStrike" cap="none" normalizeH="0" baseline="0" dirty="0">
                <a:ln>
                  <a:noFill/>
                </a:ln>
                <a:solidFill>
                  <a:schemeClr val="tx1"/>
                </a:solidFill>
                <a:effectLst/>
                <a:latin typeface="Arial Unicode MS"/>
              </a:rPr>
              <a:t>empty</a:t>
            </a:r>
            <a:endParaRPr kumimoji="0" lang="en-US" altLang="en-US" sz="14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Tracks the number of empty slots in the buffer.</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Initialized to NNN (the size of the buffer).</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The </a:t>
            </a:r>
            <a:r>
              <a:rPr kumimoji="0" lang="en-US" altLang="en-US" sz="1400" b="1" i="0" u="none" strike="noStrike" cap="none" normalizeH="0" baseline="0" dirty="0">
                <a:ln>
                  <a:noFill/>
                </a:ln>
                <a:solidFill>
                  <a:schemeClr val="tx1"/>
                </a:solidFill>
                <a:effectLst/>
                <a:latin typeface="Arial" panose="020B0604020202020204" pitchFamily="34" charset="0"/>
              </a:rPr>
              <a:t>producer</a:t>
            </a:r>
            <a:r>
              <a:rPr kumimoji="0" lang="en-US" altLang="en-US" sz="1400" b="0" i="0" u="none" strike="noStrike" cap="none" normalizeH="0" baseline="0" dirty="0">
                <a:ln>
                  <a:noFill/>
                </a:ln>
                <a:solidFill>
                  <a:schemeClr val="tx1"/>
                </a:solidFill>
                <a:effectLst/>
                <a:latin typeface="Arial" panose="020B0604020202020204" pitchFamily="34" charset="0"/>
              </a:rPr>
              <a:t> must wait (</a:t>
            </a:r>
            <a:r>
              <a:rPr kumimoji="0" lang="en-US" altLang="en-US" sz="1400" b="0" i="0" u="none" strike="noStrike" cap="none" normalizeH="0" baseline="0" dirty="0" err="1">
                <a:ln>
                  <a:noFill/>
                </a:ln>
                <a:solidFill>
                  <a:schemeClr val="tx1"/>
                </a:solidFill>
                <a:effectLst/>
                <a:latin typeface="Arial Unicode MS"/>
              </a:rPr>
              <a:t>sem_wait</a:t>
            </a:r>
            <a:r>
              <a:rPr kumimoji="0" lang="en-US" altLang="en-US" sz="1400" b="0" i="0" u="none" strike="noStrike" cap="none" normalizeH="0" baseline="0" dirty="0">
                <a:ln>
                  <a:noFill/>
                </a:ln>
                <a:solidFill>
                  <a:schemeClr val="tx1"/>
                </a:solidFill>
                <a:effectLst/>
                <a:latin typeface="Arial Unicode MS"/>
              </a:rPr>
              <a:t>(&amp;empty)</a:t>
            </a:r>
            <a:r>
              <a:rPr kumimoji="0" lang="en-US" altLang="en-US" sz="1400" b="0" i="0" u="none" strike="noStrike" cap="none" normalizeH="0" baseline="0" dirty="0">
                <a:ln>
                  <a:noFill/>
                </a:ln>
                <a:solidFill>
                  <a:schemeClr val="tx1"/>
                </a:solidFill>
                <a:effectLst/>
              </a:rPr>
              <a:t>) if </a:t>
            </a:r>
            <a:r>
              <a:rPr kumimoji="0" lang="en-US" altLang="en-US" sz="1400" b="0" i="0" u="none" strike="noStrike" cap="none" normalizeH="0" baseline="0" dirty="0">
                <a:ln>
                  <a:noFill/>
                </a:ln>
                <a:solidFill>
                  <a:schemeClr val="tx1"/>
                </a:solidFill>
                <a:effectLst/>
                <a:latin typeface="Arial Unicode MS"/>
              </a:rPr>
              <a:t>empty</a:t>
            </a:r>
            <a:r>
              <a:rPr kumimoji="0" lang="en-US" altLang="en-US" sz="1400" b="0" i="0" u="none" strike="noStrike" cap="none" normalizeH="0" baseline="0" dirty="0">
                <a:ln>
                  <a:noFill/>
                </a:ln>
                <a:solidFill>
                  <a:schemeClr val="tx1"/>
                </a:solidFill>
                <a:effectLst/>
              </a:rPr>
              <a:t> is 0 (meaning the buffer is full). After producing an item, the producer signals (</a:t>
            </a:r>
            <a:r>
              <a:rPr kumimoji="0" lang="en-US" altLang="en-US" sz="1400" b="0" i="0" u="none" strike="noStrike" cap="none" normalizeH="0" baseline="0" dirty="0" err="1">
                <a:ln>
                  <a:noFill/>
                </a:ln>
                <a:solidFill>
                  <a:schemeClr val="tx1"/>
                </a:solidFill>
                <a:effectLst/>
                <a:latin typeface="Arial Unicode MS"/>
              </a:rPr>
              <a:t>sem_post</a:t>
            </a:r>
            <a:r>
              <a:rPr kumimoji="0" lang="en-US" altLang="en-US" sz="1400" b="0" i="0" u="none" strike="noStrike" cap="none" normalizeH="0" baseline="0" dirty="0">
                <a:ln>
                  <a:noFill/>
                </a:ln>
                <a:solidFill>
                  <a:schemeClr val="tx1"/>
                </a:solidFill>
                <a:effectLst/>
                <a:latin typeface="Arial Unicode MS"/>
              </a:rPr>
              <a:t>(&amp;full)</a:t>
            </a:r>
            <a:r>
              <a:rPr kumimoji="0" lang="en-US" altLang="en-US" sz="1400" b="0" i="0" u="none" strike="noStrike" cap="none" normalizeH="0" baseline="0" dirty="0">
                <a:ln>
                  <a:noFill/>
                </a:ln>
                <a:solidFill>
                  <a:schemeClr val="tx1"/>
                </a:solidFill>
                <a:effectLst/>
              </a:rPr>
              <a:t>) one more slot is full.</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AutoNum type="arabicPeriod" startAt="2"/>
              <a:tabLst/>
            </a:pPr>
            <a:r>
              <a:rPr kumimoji="0" lang="en-US" altLang="en-US" sz="1400" b="1" i="0" u="none" strike="noStrike" cap="none" normalizeH="0" baseline="0" dirty="0">
                <a:ln>
                  <a:noFill/>
                </a:ln>
                <a:solidFill>
                  <a:schemeClr val="tx1"/>
                </a:solidFill>
                <a:effectLst/>
                <a:latin typeface="Arial Unicode MS"/>
              </a:rPr>
              <a:t>full</a:t>
            </a:r>
            <a:endParaRPr kumimoji="0" lang="en-US" altLang="en-US" sz="14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Tracks the number of filled slots in the buffer.</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Initialized to 0 (nothing in the buffer at the start).</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The </a:t>
            </a:r>
            <a:r>
              <a:rPr kumimoji="0" lang="en-US" altLang="en-US" sz="1400" b="1" i="0" u="none" strike="noStrike" cap="none" normalizeH="0" baseline="0" dirty="0">
                <a:ln>
                  <a:noFill/>
                </a:ln>
                <a:solidFill>
                  <a:schemeClr val="tx1"/>
                </a:solidFill>
                <a:effectLst/>
                <a:latin typeface="Arial" panose="020B0604020202020204" pitchFamily="34" charset="0"/>
              </a:rPr>
              <a:t>consumer</a:t>
            </a:r>
            <a:r>
              <a:rPr kumimoji="0" lang="en-US" altLang="en-US" sz="1400" b="0" i="0" u="none" strike="noStrike" cap="none" normalizeH="0" baseline="0" dirty="0">
                <a:ln>
                  <a:noFill/>
                </a:ln>
                <a:solidFill>
                  <a:schemeClr val="tx1"/>
                </a:solidFill>
                <a:effectLst/>
                <a:latin typeface="Arial" panose="020B0604020202020204" pitchFamily="34" charset="0"/>
              </a:rPr>
              <a:t> must wait (</a:t>
            </a:r>
            <a:r>
              <a:rPr kumimoji="0" lang="en-US" altLang="en-US" sz="1400" b="0" i="0" u="none" strike="noStrike" cap="none" normalizeH="0" baseline="0" dirty="0" err="1">
                <a:ln>
                  <a:noFill/>
                </a:ln>
                <a:solidFill>
                  <a:schemeClr val="tx1"/>
                </a:solidFill>
                <a:effectLst/>
                <a:latin typeface="Arial Unicode MS"/>
              </a:rPr>
              <a:t>sem_wait</a:t>
            </a:r>
            <a:r>
              <a:rPr kumimoji="0" lang="en-US" altLang="en-US" sz="1400" b="0" i="0" u="none" strike="noStrike" cap="none" normalizeH="0" baseline="0" dirty="0">
                <a:ln>
                  <a:noFill/>
                </a:ln>
                <a:solidFill>
                  <a:schemeClr val="tx1"/>
                </a:solidFill>
                <a:effectLst/>
                <a:latin typeface="Arial Unicode MS"/>
              </a:rPr>
              <a:t>(&amp;full)</a:t>
            </a:r>
            <a:r>
              <a:rPr kumimoji="0" lang="en-US" altLang="en-US" sz="1400" b="0" i="0" u="none" strike="noStrike" cap="none" normalizeH="0" baseline="0" dirty="0">
                <a:ln>
                  <a:noFill/>
                </a:ln>
                <a:solidFill>
                  <a:schemeClr val="tx1"/>
                </a:solidFill>
                <a:effectLst/>
              </a:rPr>
              <a:t>) if </a:t>
            </a:r>
            <a:r>
              <a:rPr kumimoji="0" lang="en-US" altLang="en-US" sz="1400" b="0" i="0" u="none" strike="noStrike" cap="none" normalizeH="0" baseline="0" dirty="0">
                <a:ln>
                  <a:noFill/>
                </a:ln>
                <a:solidFill>
                  <a:schemeClr val="tx1"/>
                </a:solidFill>
                <a:effectLst/>
                <a:latin typeface="Arial Unicode MS"/>
              </a:rPr>
              <a:t>full</a:t>
            </a:r>
            <a:r>
              <a:rPr kumimoji="0" lang="en-US" altLang="en-US" sz="1400" b="0" i="0" u="none" strike="noStrike" cap="none" normalizeH="0" baseline="0" dirty="0">
                <a:ln>
                  <a:noFill/>
                </a:ln>
                <a:solidFill>
                  <a:schemeClr val="tx1"/>
                </a:solidFill>
                <a:effectLst/>
              </a:rPr>
              <a:t> is 0 (meaning the buffer is empty). After consuming an item, the consumer signals (</a:t>
            </a:r>
            <a:r>
              <a:rPr kumimoji="0" lang="en-US" altLang="en-US" sz="1400" b="0" i="0" u="none" strike="noStrike" cap="none" normalizeH="0" baseline="0" dirty="0" err="1">
                <a:ln>
                  <a:noFill/>
                </a:ln>
                <a:solidFill>
                  <a:schemeClr val="tx1"/>
                </a:solidFill>
                <a:effectLst/>
                <a:latin typeface="Arial Unicode MS"/>
              </a:rPr>
              <a:t>sem_post</a:t>
            </a:r>
            <a:r>
              <a:rPr kumimoji="0" lang="en-US" altLang="en-US" sz="1400" b="0" i="0" u="none" strike="noStrike" cap="none" normalizeH="0" baseline="0" dirty="0">
                <a:ln>
                  <a:noFill/>
                </a:ln>
                <a:solidFill>
                  <a:schemeClr val="tx1"/>
                </a:solidFill>
                <a:effectLst/>
                <a:latin typeface="Arial Unicode MS"/>
              </a:rPr>
              <a:t>(&amp;empty)</a:t>
            </a:r>
            <a:r>
              <a:rPr kumimoji="0" lang="en-US" altLang="en-US" sz="1400" b="0" i="0" u="none" strike="noStrike" cap="none" normalizeH="0" baseline="0" dirty="0">
                <a:ln>
                  <a:noFill/>
                </a:ln>
                <a:solidFill>
                  <a:schemeClr val="tx1"/>
                </a:solidFill>
                <a:effectLst/>
              </a:rPr>
              <a:t>) one more slot is empty.</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rial" panose="020B0604020202020204" pitchFamily="34" charset="0"/>
              </a:rPr>
              <a:t>Additionally</a:t>
            </a:r>
            <a:r>
              <a:rPr kumimoji="0" lang="en-US" altLang="en-US" sz="1400" b="0" i="0" u="none" strike="noStrike" cap="none" normalizeH="0" baseline="0" dirty="0">
                <a:ln>
                  <a:noFill/>
                </a:ln>
                <a:solidFill>
                  <a:schemeClr val="tx1"/>
                </a:solidFill>
                <a:effectLst/>
                <a:latin typeface="Arial" panose="020B0604020202020204" pitchFamily="34" charset="0"/>
              </a:rPr>
              <a:t>, we still need a </a:t>
            </a:r>
            <a:r>
              <a:rPr kumimoji="0" lang="en-US" altLang="en-US" sz="1400" b="1" i="0" u="none" strike="noStrike" cap="none" normalizeH="0" baseline="0" dirty="0">
                <a:ln>
                  <a:noFill/>
                </a:ln>
                <a:solidFill>
                  <a:schemeClr val="tx1"/>
                </a:solidFill>
                <a:effectLst/>
                <a:latin typeface="Arial" panose="020B0604020202020204" pitchFamily="34" charset="0"/>
              </a:rPr>
              <a:t>mutex</a:t>
            </a:r>
            <a:r>
              <a:rPr kumimoji="0" lang="en-US" altLang="en-US" sz="1400" b="0" i="0" u="none" strike="noStrike" cap="none" normalizeH="0" baseline="0" dirty="0">
                <a:ln>
                  <a:noFill/>
                </a:ln>
                <a:solidFill>
                  <a:schemeClr val="tx1"/>
                </a:solidFill>
                <a:effectLst/>
                <a:latin typeface="Arial" panose="020B0604020202020204" pitchFamily="34" charset="0"/>
              </a:rPr>
              <a:t> (or binary semaphore) to ensure that only one thread modifies the buffer at a time—even if it’s not empty or full. Semaphores alone count availability, but do not enforce mutual exclusion on the shared data structure.</a:t>
            </a:r>
          </a:p>
        </p:txBody>
      </p:sp>
    </p:spTree>
    <p:extLst>
      <p:ext uri="{BB962C8B-B14F-4D97-AF65-F5344CB8AC3E}">
        <p14:creationId xmlns:p14="http://schemas.microsoft.com/office/powerpoint/2010/main" val="33571378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F56E9-CB2A-49F3-F861-379C2583B035}"/>
              </a:ext>
            </a:extLst>
          </p:cNvPr>
          <p:cNvSpPr>
            <a:spLocks noGrp="1"/>
          </p:cNvSpPr>
          <p:nvPr>
            <p:ph type="title"/>
          </p:nvPr>
        </p:nvSpPr>
        <p:spPr/>
        <p:txBody>
          <a:bodyPr/>
          <a:lstStyle/>
          <a:p>
            <a:endParaRPr lang="en-IN"/>
          </a:p>
        </p:txBody>
      </p:sp>
      <p:pic>
        <p:nvPicPr>
          <p:cNvPr id="6146" name="Picture 2">
            <a:extLst>
              <a:ext uri="{FF2B5EF4-FFF2-40B4-BE49-F238E27FC236}">
                <a16:creationId xmlns:a16="http://schemas.microsoft.com/office/drawing/2014/main" id="{E76BDBBB-992F-FC43-BFAB-82BA420EC0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630776"/>
            <a:ext cx="6667500" cy="181927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9C082204-AA2D-692E-62FE-4CA0989B93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7512" y="3141124"/>
            <a:ext cx="5476875" cy="308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0734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C8168-4625-6D92-708B-43BA5CABEC9E}"/>
              </a:ext>
            </a:extLst>
          </p:cNvPr>
          <p:cNvSpPr>
            <a:spLocks noGrp="1"/>
          </p:cNvSpPr>
          <p:nvPr>
            <p:ph type="title"/>
          </p:nvPr>
        </p:nvSpPr>
        <p:spPr/>
        <p:txBody>
          <a:bodyPr/>
          <a:lstStyle/>
          <a:p>
            <a:endParaRPr lang="en-IN"/>
          </a:p>
        </p:txBody>
      </p:sp>
      <p:pic>
        <p:nvPicPr>
          <p:cNvPr id="7170" name="Picture 2" descr="Synchronization Mechanisms in the Linux Kernel: Mutex vs Semaphore">
            <a:extLst>
              <a:ext uri="{FF2B5EF4-FFF2-40B4-BE49-F238E27FC236}">
                <a16:creationId xmlns:a16="http://schemas.microsoft.com/office/drawing/2014/main" id="{BC8212DB-B4A4-5AD2-D013-2079AFEE7D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9711" y="685800"/>
            <a:ext cx="9172575" cy="556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27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44A2C-5F72-ADBE-5D91-D2D86BEFD78B}"/>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1751E37D-3FFF-F26F-D54F-391398B0C811}"/>
              </a:ext>
            </a:extLst>
          </p:cNvPr>
          <p:cNvSpPr>
            <a:spLocks noGrp="1"/>
          </p:cNvSpPr>
          <p:nvPr>
            <p:ph type="body" idx="1"/>
          </p:nvPr>
        </p:nvSpPr>
        <p:spPr/>
        <p:txBody>
          <a:bodyPr/>
          <a:lstStyle/>
          <a:p>
            <a:endParaRPr lang="en-IN" dirty="0"/>
          </a:p>
        </p:txBody>
      </p:sp>
      <p:pic>
        <p:nvPicPr>
          <p:cNvPr id="1028" name="Picture 4" descr="McLaren reveals complications behind Canada F1 pit stop error - Motorsport  Week">
            <a:extLst>
              <a:ext uri="{FF2B5EF4-FFF2-40B4-BE49-F238E27FC236}">
                <a16:creationId xmlns:a16="http://schemas.microsoft.com/office/drawing/2014/main" id="{55882A1A-A51B-7E93-3851-A78DE49AC9B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5343" y="3988779"/>
            <a:ext cx="2810398" cy="19051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26,531 Formula 1 Pit Stop Stock Photos, High-Res Pictures, and Images -  Getty Images | Formula 1 pit stop crew">
            <a:extLst>
              <a:ext uri="{FF2B5EF4-FFF2-40B4-BE49-F238E27FC236}">
                <a16:creationId xmlns:a16="http://schemas.microsoft.com/office/drawing/2014/main" id="{2AA4B5DB-244E-6921-F0ED-7B436D3A2E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6284" y="1223391"/>
            <a:ext cx="3328915" cy="214312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perfect pit stop doesn't exi…. 😶🔥 - Oracle Red Bull Racing | Facebook">
            <a:extLst>
              <a:ext uri="{FF2B5EF4-FFF2-40B4-BE49-F238E27FC236}">
                <a16:creationId xmlns:a16="http://schemas.microsoft.com/office/drawing/2014/main" id="{2FD9B654-3405-BC7E-143D-008E684BAC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438" y="1223391"/>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1.82 Seconds To Change 4 Tyres Of A Formula 1 Car | by Rupesh N. Bhambwani  | Formula One Forever | Medium">
            <a:extLst>
              <a:ext uri="{FF2B5EF4-FFF2-40B4-BE49-F238E27FC236}">
                <a16:creationId xmlns:a16="http://schemas.microsoft.com/office/drawing/2014/main" id="{E21B25A7-6541-8F81-C9A2-3E08505BF71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64305" y="3988780"/>
            <a:ext cx="2846577" cy="19051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5C5F0E3-2F77-AAF4-E810-FAAC4DBBDC29}"/>
              </a:ext>
            </a:extLst>
          </p:cNvPr>
          <p:cNvPicPr>
            <a:picLocks noChangeAspect="1"/>
          </p:cNvPicPr>
          <p:nvPr/>
        </p:nvPicPr>
        <p:blipFill>
          <a:blip r:embed="rId6"/>
          <a:stretch>
            <a:fillRect/>
          </a:stretch>
        </p:blipFill>
        <p:spPr>
          <a:xfrm>
            <a:off x="6511684" y="2004250"/>
            <a:ext cx="5506218" cy="2724530"/>
          </a:xfrm>
          <a:prstGeom prst="rect">
            <a:avLst/>
          </a:prstGeom>
        </p:spPr>
      </p:pic>
    </p:spTree>
    <p:extLst>
      <p:ext uri="{BB962C8B-B14F-4D97-AF65-F5344CB8AC3E}">
        <p14:creationId xmlns:p14="http://schemas.microsoft.com/office/powerpoint/2010/main" val="13054982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2FC67-842A-4C32-94DA-D2F5B670E59B}"/>
              </a:ext>
            </a:extLst>
          </p:cNvPr>
          <p:cNvSpPr>
            <a:spLocks noGrp="1"/>
          </p:cNvSpPr>
          <p:nvPr>
            <p:ph type="title"/>
          </p:nvPr>
        </p:nvSpPr>
        <p:spPr/>
        <p:txBody>
          <a:bodyPr/>
          <a:lstStyle/>
          <a:p>
            <a:endParaRPr lang="en-IN"/>
          </a:p>
        </p:txBody>
      </p:sp>
      <p:pic>
        <p:nvPicPr>
          <p:cNvPr id="8194" name="Picture 2" descr="Concurrency in Ruby: Mutex vs Semaphore | Tech Wrench">
            <a:extLst>
              <a:ext uri="{FF2B5EF4-FFF2-40B4-BE49-F238E27FC236}">
                <a16:creationId xmlns:a16="http://schemas.microsoft.com/office/drawing/2014/main" id="{ED2A9CC0-828E-B847-1912-96CF0F447C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088" y="100013"/>
            <a:ext cx="10791825" cy="6657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52919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81E1C-33A7-E43E-3EE7-ADF045E81A3D}"/>
              </a:ext>
            </a:extLst>
          </p:cNvPr>
          <p:cNvSpPr>
            <a:spLocks noGrp="1"/>
          </p:cNvSpPr>
          <p:nvPr>
            <p:ph type="title"/>
          </p:nvPr>
        </p:nvSpPr>
        <p:spPr/>
        <p:txBody>
          <a:bodyPr/>
          <a:lstStyle/>
          <a:p>
            <a:endParaRPr lang="en-IN"/>
          </a:p>
        </p:txBody>
      </p:sp>
      <p:pic>
        <p:nvPicPr>
          <p:cNvPr id="9218" name="Picture 2" descr="Concurrency in Ruby: Mutex vs Semaphore | Tech Wrench">
            <a:extLst>
              <a:ext uri="{FF2B5EF4-FFF2-40B4-BE49-F238E27FC236}">
                <a16:creationId xmlns:a16="http://schemas.microsoft.com/office/drawing/2014/main" id="{8B8D3BDA-4C31-0E39-F88A-1282F91544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9813" y="33338"/>
            <a:ext cx="7572375" cy="6791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2940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CFA29-9A1A-01ED-2C90-9971953D66FC}"/>
              </a:ext>
            </a:extLst>
          </p:cNvPr>
          <p:cNvSpPr>
            <a:spLocks noGrp="1"/>
          </p:cNvSpPr>
          <p:nvPr>
            <p:ph type="title"/>
          </p:nvPr>
        </p:nvSpPr>
        <p:spPr>
          <a:xfrm>
            <a:off x="485343" y="280797"/>
            <a:ext cx="11221313" cy="1231106"/>
          </a:xfrm>
        </p:spPr>
        <p:txBody>
          <a:bodyPr/>
          <a:lstStyle/>
          <a:p>
            <a:r>
              <a:rPr lang="en-IN" dirty="0"/>
              <a:t>Typical Producer-Consumer Flow (Bounded Buffer)</a:t>
            </a:r>
          </a:p>
        </p:txBody>
      </p:sp>
      <p:sp>
        <p:nvSpPr>
          <p:cNvPr id="3" name="Text Placeholder 2">
            <a:extLst>
              <a:ext uri="{FF2B5EF4-FFF2-40B4-BE49-F238E27FC236}">
                <a16:creationId xmlns:a16="http://schemas.microsoft.com/office/drawing/2014/main" id="{FE415A52-5EE2-0CF5-F4B9-67E2624CE864}"/>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4130F09C-416E-606F-B511-79A9EB8CC0F8}"/>
              </a:ext>
            </a:extLst>
          </p:cNvPr>
          <p:cNvPicPr>
            <a:picLocks noChangeAspect="1"/>
          </p:cNvPicPr>
          <p:nvPr/>
        </p:nvPicPr>
        <p:blipFill>
          <a:blip r:embed="rId2"/>
          <a:stretch>
            <a:fillRect/>
          </a:stretch>
        </p:blipFill>
        <p:spPr>
          <a:xfrm>
            <a:off x="485343" y="1828799"/>
            <a:ext cx="5079243" cy="3509391"/>
          </a:xfrm>
          <a:prstGeom prst="rect">
            <a:avLst/>
          </a:prstGeom>
        </p:spPr>
      </p:pic>
      <p:pic>
        <p:nvPicPr>
          <p:cNvPr id="7" name="Picture 6">
            <a:extLst>
              <a:ext uri="{FF2B5EF4-FFF2-40B4-BE49-F238E27FC236}">
                <a16:creationId xmlns:a16="http://schemas.microsoft.com/office/drawing/2014/main" id="{C0A673D5-7ADB-5A0C-C3DF-2B2237B164ED}"/>
              </a:ext>
            </a:extLst>
          </p:cNvPr>
          <p:cNvPicPr>
            <a:picLocks noChangeAspect="1"/>
          </p:cNvPicPr>
          <p:nvPr/>
        </p:nvPicPr>
        <p:blipFill>
          <a:blip r:embed="rId3"/>
          <a:stretch>
            <a:fillRect/>
          </a:stretch>
        </p:blipFill>
        <p:spPr>
          <a:xfrm>
            <a:off x="6577448" y="1828798"/>
            <a:ext cx="4242951" cy="3689041"/>
          </a:xfrm>
          <a:prstGeom prst="rect">
            <a:avLst/>
          </a:prstGeom>
        </p:spPr>
      </p:pic>
    </p:spTree>
    <p:extLst>
      <p:ext uri="{BB962C8B-B14F-4D97-AF65-F5344CB8AC3E}">
        <p14:creationId xmlns:p14="http://schemas.microsoft.com/office/powerpoint/2010/main" val="24468491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F6FF6-8EFC-F386-7900-0671B854112A}"/>
              </a:ext>
            </a:extLst>
          </p:cNvPr>
          <p:cNvSpPr>
            <a:spLocks noGrp="1"/>
          </p:cNvSpPr>
          <p:nvPr>
            <p:ph type="title"/>
          </p:nvPr>
        </p:nvSpPr>
        <p:spPr/>
        <p:txBody>
          <a:bodyPr/>
          <a:lstStyle/>
          <a:p>
            <a:r>
              <a:rPr lang="en-IN" dirty="0"/>
              <a:t>Real-Time Analogy</a:t>
            </a:r>
          </a:p>
        </p:txBody>
      </p:sp>
      <p:sp>
        <p:nvSpPr>
          <p:cNvPr id="3" name="Text Placeholder 2">
            <a:extLst>
              <a:ext uri="{FF2B5EF4-FFF2-40B4-BE49-F238E27FC236}">
                <a16:creationId xmlns:a16="http://schemas.microsoft.com/office/drawing/2014/main" id="{3F8852A7-33C2-6F3C-7BCA-6D46AC542E73}"/>
              </a:ext>
            </a:extLst>
          </p:cNvPr>
          <p:cNvSpPr>
            <a:spLocks noGrp="1"/>
          </p:cNvSpPr>
          <p:nvPr>
            <p:ph type="body" idx="1"/>
          </p:nvPr>
        </p:nvSpPr>
        <p:spPr/>
        <p:txBody>
          <a:bodyPr/>
          <a:lstStyle/>
          <a:p>
            <a:endParaRPr lang="en-IN"/>
          </a:p>
        </p:txBody>
      </p:sp>
      <p:pic>
        <p:nvPicPr>
          <p:cNvPr id="10242" name="Picture 2" descr="Semaphores, is that so easy!! The Clothing Store Analogy as a Guide for  Beginners | by Code Craft Club | Medium">
            <a:extLst>
              <a:ext uri="{FF2B5EF4-FFF2-40B4-BE49-F238E27FC236}">
                <a16:creationId xmlns:a16="http://schemas.microsoft.com/office/drawing/2014/main" id="{9E34432B-0866-D44B-AB8B-F41311C0E8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5872" y="1688131"/>
            <a:ext cx="5268788" cy="444554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Semaphores, counting semaphores, binary semaphores in Operating systems OS  – T4Tutorials.com">
            <a:extLst>
              <a:ext uri="{FF2B5EF4-FFF2-40B4-BE49-F238E27FC236}">
                <a16:creationId xmlns:a16="http://schemas.microsoft.com/office/drawing/2014/main" id="{AA17E2B6-E178-C934-0AFB-0C5AD94EFB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04" y="1879600"/>
            <a:ext cx="5338526" cy="4062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1592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590E2-12AB-3E00-AA9C-02EE081CB476}"/>
              </a:ext>
            </a:extLst>
          </p:cNvPr>
          <p:cNvSpPr>
            <a:spLocks noGrp="1"/>
          </p:cNvSpPr>
          <p:nvPr>
            <p:ph type="title"/>
          </p:nvPr>
        </p:nvSpPr>
        <p:spPr/>
        <p:txBody>
          <a:bodyPr/>
          <a:lstStyle/>
          <a:p>
            <a:endParaRPr lang="en-IN"/>
          </a:p>
        </p:txBody>
      </p:sp>
      <p:sp>
        <p:nvSpPr>
          <p:cNvPr id="4" name="Rectangle 1">
            <a:extLst>
              <a:ext uri="{FF2B5EF4-FFF2-40B4-BE49-F238E27FC236}">
                <a16:creationId xmlns:a16="http://schemas.microsoft.com/office/drawing/2014/main" id="{3D51F439-702B-ADCF-224E-5349A5E16382}"/>
              </a:ext>
            </a:extLst>
          </p:cNvPr>
          <p:cNvSpPr>
            <a:spLocks noChangeArrowheads="1"/>
          </p:cNvSpPr>
          <p:nvPr/>
        </p:nvSpPr>
        <p:spPr bwMode="auto">
          <a:xfrm>
            <a:off x="682218" y="1676400"/>
            <a:ext cx="10175823" cy="3901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Mutex</a:t>
            </a:r>
            <a:r>
              <a:rPr kumimoji="0" lang="en-US" altLang="en-US" sz="2400" b="0" i="0" u="none" strike="noStrike" cap="none" normalizeH="0" baseline="0" dirty="0">
                <a:ln>
                  <a:noFill/>
                </a:ln>
                <a:solidFill>
                  <a:schemeClr val="tx1"/>
                </a:solidFill>
                <a:effectLst/>
                <a:latin typeface="Arial" panose="020B0604020202020204" pitchFamily="34" charset="0"/>
              </a:rPr>
              <a:t> = solves race conditions by ensuring one thread at a time can </a:t>
            </a:r>
            <a:r>
              <a:rPr kumimoji="0" lang="en-US" altLang="en-US" sz="2400" b="1" i="0" u="none" strike="noStrike" cap="none" normalizeH="0" baseline="0" dirty="0">
                <a:ln>
                  <a:noFill/>
                </a:ln>
                <a:solidFill>
                  <a:schemeClr val="tx1"/>
                </a:solidFill>
                <a:effectLst/>
                <a:latin typeface="Arial" panose="020B0604020202020204" pitchFamily="34" charset="0"/>
              </a:rPr>
              <a:t>modify</a:t>
            </a:r>
            <a:r>
              <a:rPr kumimoji="0" lang="en-US" altLang="en-US" sz="2400" b="0" i="0" u="none" strike="noStrike" cap="none" normalizeH="0" baseline="0" dirty="0">
                <a:ln>
                  <a:noFill/>
                </a:ln>
                <a:solidFill>
                  <a:schemeClr val="tx1"/>
                </a:solidFill>
                <a:effectLst/>
                <a:latin typeface="Arial" panose="020B0604020202020204" pitchFamily="34" charset="0"/>
              </a:rPr>
              <a:t> shared data.</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Semaphores</a:t>
            </a:r>
            <a:r>
              <a:rPr kumimoji="0" lang="en-US" altLang="en-US" sz="2400" b="0" i="0" u="none" strike="noStrike" cap="none" normalizeH="0" baseline="0" dirty="0">
                <a:ln>
                  <a:noFill/>
                </a:ln>
                <a:solidFill>
                  <a:schemeClr val="tx1"/>
                </a:solidFill>
                <a:effectLst/>
                <a:latin typeface="Arial" panose="020B0604020202020204" pitchFamily="34" charset="0"/>
              </a:rPr>
              <a:t> = manage </a:t>
            </a:r>
            <a:r>
              <a:rPr kumimoji="0" lang="en-US" altLang="en-US" sz="2400" b="1" i="0" u="none" strike="noStrike" cap="none" normalizeH="0" baseline="0" dirty="0">
                <a:ln>
                  <a:noFill/>
                </a:ln>
                <a:solidFill>
                  <a:schemeClr val="tx1"/>
                </a:solidFill>
                <a:effectLst/>
                <a:latin typeface="Arial" panose="020B0604020202020204" pitchFamily="34" charset="0"/>
              </a:rPr>
              <a:t>resource availability</a:t>
            </a:r>
            <a:r>
              <a:rPr kumimoji="0" lang="en-US" altLang="en-US" sz="2400" b="0" i="0" u="none" strike="noStrike" cap="none" normalizeH="0" baseline="0" dirty="0">
                <a:ln>
                  <a:noFill/>
                </a:ln>
                <a:solidFill>
                  <a:schemeClr val="tx1"/>
                </a:solidFill>
                <a:effectLst/>
                <a:latin typeface="Arial" panose="020B0604020202020204" pitchFamily="34" charset="0"/>
              </a:rPr>
              <a:t> (empty slots, full slots) in a counting fashion.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In Producer-Consumer, </a:t>
            </a:r>
            <a:r>
              <a:rPr kumimoji="0" lang="en-US" altLang="en-US" sz="2400" b="1" i="0" u="none" strike="noStrike" cap="none" normalizeH="0" baseline="0" dirty="0">
                <a:ln>
                  <a:noFill/>
                </a:ln>
                <a:solidFill>
                  <a:schemeClr val="tx1"/>
                </a:solidFill>
                <a:effectLst/>
                <a:latin typeface="Arial" panose="020B0604020202020204" pitchFamily="34" charset="0"/>
              </a:rPr>
              <a:t>both</a:t>
            </a:r>
            <a:r>
              <a:rPr kumimoji="0" lang="en-US" altLang="en-US" sz="2400" b="0" i="0" u="none" strike="noStrike" cap="none" normalizeH="0" baseline="0" dirty="0">
                <a:ln>
                  <a:noFill/>
                </a:ln>
                <a:solidFill>
                  <a:schemeClr val="tx1"/>
                </a:solidFill>
                <a:effectLst/>
                <a:latin typeface="Arial" panose="020B0604020202020204" pitchFamily="34" charset="0"/>
              </a:rPr>
              <a:t> are necessary: semaphores to handle empty/full constraints and a mutex to handle safe access to the buffer itself. </a:t>
            </a:r>
          </a:p>
        </p:txBody>
      </p:sp>
    </p:spTree>
    <p:extLst>
      <p:ext uri="{BB962C8B-B14F-4D97-AF65-F5344CB8AC3E}">
        <p14:creationId xmlns:p14="http://schemas.microsoft.com/office/powerpoint/2010/main" val="36571748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135099" y="231647"/>
            <a:ext cx="825252" cy="829055"/>
          </a:xfrm>
          <a:prstGeom prst="rect">
            <a:avLst/>
          </a:prstGeom>
        </p:spPr>
      </p:pic>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Barriers</a:t>
            </a:r>
            <a:r>
              <a:rPr spc="-130" dirty="0"/>
              <a:t> </a:t>
            </a:r>
            <a:r>
              <a:rPr dirty="0"/>
              <a:t>and</a:t>
            </a:r>
            <a:r>
              <a:rPr spc="-145" dirty="0"/>
              <a:t> </a:t>
            </a:r>
            <a:r>
              <a:rPr dirty="0"/>
              <a:t>Condition</a:t>
            </a:r>
            <a:r>
              <a:rPr spc="-120" dirty="0"/>
              <a:t> </a:t>
            </a:r>
            <a:r>
              <a:rPr spc="-10" dirty="0"/>
              <a:t>Variables</a:t>
            </a:r>
          </a:p>
        </p:txBody>
      </p:sp>
      <p:pic>
        <p:nvPicPr>
          <p:cNvPr id="4" name="object 4"/>
          <p:cNvPicPr/>
          <p:nvPr/>
        </p:nvPicPr>
        <p:blipFill>
          <a:blip r:embed="rId3" cstate="print"/>
          <a:stretch>
            <a:fillRect/>
          </a:stretch>
        </p:blipFill>
        <p:spPr>
          <a:xfrm>
            <a:off x="2566416" y="2098463"/>
            <a:ext cx="3096768" cy="1752384"/>
          </a:xfrm>
          <a:prstGeom prst="rect">
            <a:avLst/>
          </a:prstGeom>
        </p:spPr>
      </p:pic>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10" dirty="0"/>
              <a:t>Barriers</a:t>
            </a:r>
          </a:p>
        </p:txBody>
      </p:sp>
      <p:pic>
        <p:nvPicPr>
          <p:cNvPr id="4" name="object 4"/>
          <p:cNvPicPr/>
          <p:nvPr/>
        </p:nvPicPr>
        <p:blipFill>
          <a:blip r:embed="rId2" cstate="print"/>
          <a:stretch>
            <a:fillRect/>
          </a:stretch>
        </p:blipFill>
        <p:spPr>
          <a:xfrm>
            <a:off x="8334375" y="3950461"/>
            <a:ext cx="2072011" cy="1241806"/>
          </a:xfrm>
          <a:prstGeom prst="rect">
            <a:avLst/>
          </a:prstGeom>
        </p:spPr>
      </p:pic>
      <p:sp>
        <p:nvSpPr>
          <p:cNvPr id="5" name="object 5"/>
          <p:cNvSpPr/>
          <p:nvPr/>
        </p:nvSpPr>
        <p:spPr>
          <a:xfrm>
            <a:off x="3731386" y="3094482"/>
            <a:ext cx="1518285" cy="167005"/>
          </a:xfrm>
          <a:custGeom>
            <a:avLst/>
            <a:gdLst/>
            <a:ahLst/>
            <a:cxnLst/>
            <a:rect l="l" t="t" r="r" b="b"/>
            <a:pathLst>
              <a:path w="1518285" h="167004">
                <a:moveTo>
                  <a:pt x="104190" y="142330"/>
                </a:moveTo>
                <a:lnTo>
                  <a:pt x="104648" y="142620"/>
                </a:lnTo>
                <a:lnTo>
                  <a:pt x="79310" y="142620"/>
                </a:lnTo>
                <a:lnTo>
                  <a:pt x="97662" y="153923"/>
                </a:lnTo>
                <a:lnTo>
                  <a:pt x="98805" y="154558"/>
                </a:lnTo>
                <a:lnTo>
                  <a:pt x="116712" y="161416"/>
                </a:lnTo>
                <a:lnTo>
                  <a:pt x="132207" y="166369"/>
                </a:lnTo>
                <a:lnTo>
                  <a:pt x="134620" y="166750"/>
                </a:lnTo>
                <a:lnTo>
                  <a:pt x="147065" y="166115"/>
                </a:lnTo>
                <a:lnTo>
                  <a:pt x="149733" y="166115"/>
                </a:lnTo>
                <a:lnTo>
                  <a:pt x="152018" y="163829"/>
                </a:lnTo>
                <a:lnTo>
                  <a:pt x="152273" y="158495"/>
                </a:lnTo>
                <a:lnTo>
                  <a:pt x="150367" y="156082"/>
                </a:lnTo>
                <a:lnTo>
                  <a:pt x="147700" y="155701"/>
                </a:lnTo>
                <a:lnTo>
                  <a:pt x="136810" y="153923"/>
                </a:lnTo>
                <a:lnTo>
                  <a:pt x="136271" y="153923"/>
                </a:lnTo>
                <a:lnTo>
                  <a:pt x="135574" y="153749"/>
                </a:lnTo>
                <a:lnTo>
                  <a:pt x="135744" y="153749"/>
                </a:lnTo>
                <a:lnTo>
                  <a:pt x="120449" y="148693"/>
                </a:lnTo>
                <a:lnTo>
                  <a:pt x="104933" y="142620"/>
                </a:lnTo>
                <a:lnTo>
                  <a:pt x="79501" y="142620"/>
                </a:lnTo>
                <a:lnTo>
                  <a:pt x="78920" y="142330"/>
                </a:lnTo>
                <a:lnTo>
                  <a:pt x="104190" y="142330"/>
                </a:lnTo>
                <a:close/>
              </a:path>
              <a:path w="1518285" h="167004">
                <a:moveTo>
                  <a:pt x="135744" y="153749"/>
                </a:moveTo>
                <a:lnTo>
                  <a:pt x="135574" y="153749"/>
                </a:lnTo>
                <a:lnTo>
                  <a:pt x="136271" y="153923"/>
                </a:lnTo>
                <a:lnTo>
                  <a:pt x="135744" y="153749"/>
                </a:lnTo>
                <a:close/>
              </a:path>
              <a:path w="1518285" h="167004">
                <a:moveTo>
                  <a:pt x="135744" y="153749"/>
                </a:moveTo>
                <a:lnTo>
                  <a:pt x="136271" y="153923"/>
                </a:lnTo>
                <a:lnTo>
                  <a:pt x="136810" y="153923"/>
                </a:lnTo>
                <a:lnTo>
                  <a:pt x="135744" y="153749"/>
                </a:lnTo>
                <a:close/>
              </a:path>
              <a:path w="1518285" h="167004">
                <a:moveTo>
                  <a:pt x="49170" y="113350"/>
                </a:moveTo>
                <a:lnTo>
                  <a:pt x="11839" y="113350"/>
                </a:lnTo>
                <a:lnTo>
                  <a:pt x="28955" y="121412"/>
                </a:lnTo>
                <a:lnTo>
                  <a:pt x="29590" y="121665"/>
                </a:lnTo>
                <a:lnTo>
                  <a:pt x="44279" y="126780"/>
                </a:lnTo>
                <a:lnTo>
                  <a:pt x="60149" y="133565"/>
                </a:lnTo>
                <a:lnTo>
                  <a:pt x="79520" y="142620"/>
                </a:lnTo>
                <a:lnTo>
                  <a:pt x="104648" y="142620"/>
                </a:lnTo>
                <a:lnTo>
                  <a:pt x="104066" y="142330"/>
                </a:lnTo>
                <a:lnTo>
                  <a:pt x="85725" y="130682"/>
                </a:lnTo>
                <a:lnTo>
                  <a:pt x="85089" y="130301"/>
                </a:lnTo>
                <a:lnTo>
                  <a:pt x="65659" y="120776"/>
                </a:lnTo>
                <a:lnTo>
                  <a:pt x="49170" y="113350"/>
                </a:lnTo>
                <a:close/>
              </a:path>
              <a:path w="1518285" h="167004">
                <a:moveTo>
                  <a:pt x="12318" y="92837"/>
                </a:moveTo>
                <a:lnTo>
                  <a:pt x="3555" y="92837"/>
                </a:lnTo>
                <a:lnTo>
                  <a:pt x="0" y="96392"/>
                </a:lnTo>
                <a:lnTo>
                  <a:pt x="126" y="104012"/>
                </a:lnTo>
                <a:lnTo>
                  <a:pt x="704" y="105767"/>
                </a:lnTo>
                <a:lnTo>
                  <a:pt x="1777" y="106933"/>
                </a:lnTo>
                <a:lnTo>
                  <a:pt x="3683" y="109092"/>
                </a:lnTo>
                <a:lnTo>
                  <a:pt x="6730" y="111378"/>
                </a:lnTo>
                <a:lnTo>
                  <a:pt x="12808" y="113810"/>
                </a:lnTo>
                <a:lnTo>
                  <a:pt x="11839" y="113350"/>
                </a:lnTo>
                <a:lnTo>
                  <a:pt x="49034" y="113350"/>
                </a:lnTo>
                <a:lnTo>
                  <a:pt x="36588" y="108712"/>
                </a:lnTo>
                <a:lnTo>
                  <a:pt x="16637" y="108712"/>
                </a:lnTo>
                <a:lnTo>
                  <a:pt x="27374" y="108169"/>
                </a:lnTo>
                <a:lnTo>
                  <a:pt x="28717" y="108169"/>
                </a:lnTo>
                <a:lnTo>
                  <a:pt x="34076" y="107600"/>
                </a:lnTo>
                <a:lnTo>
                  <a:pt x="25526" y="102996"/>
                </a:lnTo>
                <a:lnTo>
                  <a:pt x="23319" y="101853"/>
                </a:lnTo>
                <a:lnTo>
                  <a:pt x="15875" y="101853"/>
                </a:lnTo>
                <a:lnTo>
                  <a:pt x="14453" y="98063"/>
                </a:lnTo>
                <a:lnTo>
                  <a:pt x="14357" y="97807"/>
                </a:lnTo>
                <a:lnTo>
                  <a:pt x="13080" y="96773"/>
                </a:lnTo>
                <a:lnTo>
                  <a:pt x="15875" y="96773"/>
                </a:lnTo>
                <a:lnTo>
                  <a:pt x="15875" y="96392"/>
                </a:lnTo>
                <a:lnTo>
                  <a:pt x="12318" y="92837"/>
                </a:lnTo>
                <a:close/>
              </a:path>
              <a:path w="1518285" h="167004">
                <a:moveTo>
                  <a:pt x="34076" y="107600"/>
                </a:moveTo>
                <a:lnTo>
                  <a:pt x="28717" y="108169"/>
                </a:lnTo>
                <a:lnTo>
                  <a:pt x="27374" y="108169"/>
                </a:lnTo>
                <a:lnTo>
                  <a:pt x="16637" y="108712"/>
                </a:lnTo>
                <a:lnTo>
                  <a:pt x="36588" y="108712"/>
                </a:lnTo>
                <a:lnTo>
                  <a:pt x="35566" y="108330"/>
                </a:lnTo>
                <a:lnTo>
                  <a:pt x="35433" y="108330"/>
                </a:lnTo>
                <a:lnTo>
                  <a:pt x="35056" y="108169"/>
                </a:lnTo>
                <a:lnTo>
                  <a:pt x="34076" y="107600"/>
                </a:lnTo>
                <a:close/>
              </a:path>
              <a:path w="1518285" h="167004">
                <a:moveTo>
                  <a:pt x="35133" y="108169"/>
                </a:moveTo>
                <a:lnTo>
                  <a:pt x="35433" y="108330"/>
                </a:lnTo>
                <a:lnTo>
                  <a:pt x="35566" y="108330"/>
                </a:lnTo>
                <a:lnTo>
                  <a:pt x="35133" y="108169"/>
                </a:lnTo>
                <a:close/>
              </a:path>
              <a:path w="1518285" h="167004">
                <a:moveTo>
                  <a:pt x="29745" y="91848"/>
                </a:moveTo>
                <a:lnTo>
                  <a:pt x="15870" y="92837"/>
                </a:lnTo>
                <a:lnTo>
                  <a:pt x="12318" y="92837"/>
                </a:lnTo>
                <a:lnTo>
                  <a:pt x="15875" y="96392"/>
                </a:lnTo>
                <a:lnTo>
                  <a:pt x="15875" y="98063"/>
                </a:lnTo>
                <a:lnTo>
                  <a:pt x="18034" y="99059"/>
                </a:lnTo>
                <a:lnTo>
                  <a:pt x="18414" y="99313"/>
                </a:lnTo>
                <a:lnTo>
                  <a:pt x="25526" y="102996"/>
                </a:lnTo>
                <a:lnTo>
                  <a:pt x="34076" y="107600"/>
                </a:lnTo>
                <a:lnTo>
                  <a:pt x="51353" y="105767"/>
                </a:lnTo>
                <a:lnTo>
                  <a:pt x="49612" y="105767"/>
                </a:lnTo>
                <a:lnTo>
                  <a:pt x="87122" y="104012"/>
                </a:lnTo>
                <a:lnTo>
                  <a:pt x="87502" y="104012"/>
                </a:lnTo>
                <a:lnTo>
                  <a:pt x="224062" y="92014"/>
                </a:lnTo>
                <a:lnTo>
                  <a:pt x="28328" y="92014"/>
                </a:lnTo>
                <a:lnTo>
                  <a:pt x="29745" y="91848"/>
                </a:lnTo>
                <a:close/>
              </a:path>
              <a:path w="1518285" h="167004">
                <a:moveTo>
                  <a:pt x="126" y="104012"/>
                </a:moveTo>
                <a:lnTo>
                  <a:pt x="0" y="105028"/>
                </a:lnTo>
                <a:lnTo>
                  <a:pt x="711" y="105767"/>
                </a:lnTo>
                <a:lnTo>
                  <a:pt x="126" y="104012"/>
                </a:lnTo>
                <a:close/>
              </a:path>
              <a:path w="1518285" h="167004">
                <a:moveTo>
                  <a:pt x="14357" y="97807"/>
                </a:moveTo>
                <a:lnTo>
                  <a:pt x="15875" y="101853"/>
                </a:lnTo>
                <a:lnTo>
                  <a:pt x="15875" y="99059"/>
                </a:lnTo>
                <a:lnTo>
                  <a:pt x="14357" y="97807"/>
                </a:lnTo>
                <a:close/>
              </a:path>
              <a:path w="1518285" h="167004">
                <a:moveTo>
                  <a:pt x="15987" y="99059"/>
                </a:moveTo>
                <a:lnTo>
                  <a:pt x="15875" y="101853"/>
                </a:lnTo>
                <a:lnTo>
                  <a:pt x="23319" y="101853"/>
                </a:lnTo>
                <a:lnTo>
                  <a:pt x="18414" y="99313"/>
                </a:lnTo>
                <a:lnTo>
                  <a:pt x="16211" y="99313"/>
                </a:lnTo>
                <a:lnTo>
                  <a:pt x="15987" y="99059"/>
                </a:lnTo>
                <a:close/>
              </a:path>
              <a:path w="1518285" h="167004">
                <a:moveTo>
                  <a:pt x="15875" y="98063"/>
                </a:moveTo>
                <a:lnTo>
                  <a:pt x="15904" y="99059"/>
                </a:lnTo>
                <a:lnTo>
                  <a:pt x="16218" y="99313"/>
                </a:lnTo>
                <a:lnTo>
                  <a:pt x="18414" y="99313"/>
                </a:lnTo>
                <a:lnTo>
                  <a:pt x="18034" y="99059"/>
                </a:lnTo>
                <a:lnTo>
                  <a:pt x="15875" y="98063"/>
                </a:lnTo>
                <a:close/>
              </a:path>
              <a:path w="1518285" h="167004">
                <a:moveTo>
                  <a:pt x="14156" y="97270"/>
                </a:moveTo>
                <a:lnTo>
                  <a:pt x="14357" y="97807"/>
                </a:lnTo>
                <a:lnTo>
                  <a:pt x="15904" y="99059"/>
                </a:lnTo>
                <a:lnTo>
                  <a:pt x="15107" y="98063"/>
                </a:lnTo>
                <a:lnTo>
                  <a:pt x="14580" y="97466"/>
                </a:lnTo>
                <a:lnTo>
                  <a:pt x="14156" y="97270"/>
                </a:lnTo>
                <a:close/>
              </a:path>
              <a:path w="1518285" h="167004">
                <a:moveTo>
                  <a:pt x="14580" y="97466"/>
                </a:moveTo>
                <a:lnTo>
                  <a:pt x="15987" y="99059"/>
                </a:lnTo>
                <a:lnTo>
                  <a:pt x="15875" y="98063"/>
                </a:lnTo>
                <a:lnTo>
                  <a:pt x="14580" y="97466"/>
                </a:lnTo>
                <a:close/>
              </a:path>
              <a:path w="1518285" h="167004">
                <a:moveTo>
                  <a:pt x="15875" y="96773"/>
                </a:moveTo>
                <a:lnTo>
                  <a:pt x="13970" y="96773"/>
                </a:lnTo>
                <a:lnTo>
                  <a:pt x="14580" y="97466"/>
                </a:lnTo>
                <a:lnTo>
                  <a:pt x="15875" y="98063"/>
                </a:lnTo>
                <a:lnTo>
                  <a:pt x="15875" y="96773"/>
                </a:lnTo>
                <a:close/>
              </a:path>
              <a:path w="1518285" h="167004">
                <a:moveTo>
                  <a:pt x="13080" y="96773"/>
                </a:moveTo>
                <a:lnTo>
                  <a:pt x="14357" y="97807"/>
                </a:lnTo>
                <a:lnTo>
                  <a:pt x="14229" y="97466"/>
                </a:lnTo>
                <a:lnTo>
                  <a:pt x="14156" y="97270"/>
                </a:lnTo>
                <a:lnTo>
                  <a:pt x="13080" y="96773"/>
                </a:lnTo>
                <a:close/>
              </a:path>
              <a:path w="1518285" h="167004">
                <a:moveTo>
                  <a:pt x="13970" y="96773"/>
                </a:moveTo>
                <a:lnTo>
                  <a:pt x="14156" y="97270"/>
                </a:lnTo>
                <a:lnTo>
                  <a:pt x="14580" y="97466"/>
                </a:lnTo>
                <a:lnTo>
                  <a:pt x="13970" y="96773"/>
                </a:lnTo>
                <a:close/>
              </a:path>
              <a:path w="1518285" h="167004">
                <a:moveTo>
                  <a:pt x="13970" y="96773"/>
                </a:moveTo>
                <a:lnTo>
                  <a:pt x="13080" y="96773"/>
                </a:lnTo>
                <a:lnTo>
                  <a:pt x="14156" y="97270"/>
                </a:lnTo>
                <a:lnTo>
                  <a:pt x="13970" y="96773"/>
                </a:lnTo>
                <a:close/>
              </a:path>
              <a:path w="1518285" h="167004">
                <a:moveTo>
                  <a:pt x="540041" y="66726"/>
                </a:moveTo>
                <a:lnTo>
                  <a:pt x="324644" y="66726"/>
                </a:lnTo>
                <a:lnTo>
                  <a:pt x="287020" y="69468"/>
                </a:lnTo>
                <a:lnTo>
                  <a:pt x="86192" y="87482"/>
                </a:lnTo>
                <a:lnTo>
                  <a:pt x="48583" y="89407"/>
                </a:lnTo>
                <a:lnTo>
                  <a:pt x="50546" y="89407"/>
                </a:lnTo>
                <a:lnTo>
                  <a:pt x="28328" y="92014"/>
                </a:lnTo>
                <a:lnTo>
                  <a:pt x="224062" y="92014"/>
                </a:lnTo>
                <a:lnTo>
                  <a:pt x="277960" y="87482"/>
                </a:lnTo>
                <a:lnTo>
                  <a:pt x="86192" y="87482"/>
                </a:lnTo>
                <a:lnTo>
                  <a:pt x="88527" y="87259"/>
                </a:lnTo>
                <a:lnTo>
                  <a:pt x="280618" y="87259"/>
                </a:lnTo>
                <a:lnTo>
                  <a:pt x="288289" y="86613"/>
                </a:lnTo>
                <a:lnTo>
                  <a:pt x="311345" y="84962"/>
                </a:lnTo>
                <a:lnTo>
                  <a:pt x="264667" y="84962"/>
                </a:lnTo>
                <a:lnTo>
                  <a:pt x="246676" y="84327"/>
                </a:lnTo>
                <a:lnTo>
                  <a:pt x="244474" y="84327"/>
                </a:lnTo>
                <a:lnTo>
                  <a:pt x="241680" y="84073"/>
                </a:lnTo>
                <a:lnTo>
                  <a:pt x="236433" y="82930"/>
                </a:lnTo>
                <a:lnTo>
                  <a:pt x="234441" y="82930"/>
                </a:lnTo>
                <a:lnTo>
                  <a:pt x="230608" y="81700"/>
                </a:lnTo>
                <a:lnTo>
                  <a:pt x="230782" y="81700"/>
                </a:lnTo>
                <a:lnTo>
                  <a:pt x="228853" y="81279"/>
                </a:lnTo>
                <a:lnTo>
                  <a:pt x="228436" y="80967"/>
                </a:lnTo>
                <a:lnTo>
                  <a:pt x="226187" y="80263"/>
                </a:lnTo>
                <a:lnTo>
                  <a:pt x="223911" y="76072"/>
                </a:lnTo>
                <a:lnTo>
                  <a:pt x="223704" y="76072"/>
                </a:lnTo>
                <a:lnTo>
                  <a:pt x="223877" y="75437"/>
                </a:lnTo>
                <a:lnTo>
                  <a:pt x="223981" y="75056"/>
                </a:lnTo>
                <a:lnTo>
                  <a:pt x="340287" y="75056"/>
                </a:lnTo>
                <a:lnTo>
                  <a:pt x="514074" y="68982"/>
                </a:lnTo>
                <a:lnTo>
                  <a:pt x="540041" y="66726"/>
                </a:lnTo>
                <a:close/>
              </a:path>
              <a:path w="1518285" h="167004">
                <a:moveTo>
                  <a:pt x="88527" y="87259"/>
                </a:moveTo>
                <a:lnTo>
                  <a:pt x="84384" y="87482"/>
                </a:lnTo>
                <a:lnTo>
                  <a:pt x="86040" y="87482"/>
                </a:lnTo>
                <a:lnTo>
                  <a:pt x="88527" y="87259"/>
                </a:lnTo>
                <a:close/>
              </a:path>
              <a:path w="1518285" h="167004">
                <a:moveTo>
                  <a:pt x="343267" y="82676"/>
                </a:moveTo>
                <a:lnTo>
                  <a:pt x="235267" y="82676"/>
                </a:lnTo>
                <a:lnTo>
                  <a:pt x="241680" y="84073"/>
                </a:lnTo>
                <a:lnTo>
                  <a:pt x="244474" y="84327"/>
                </a:lnTo>
                <a:lnTo>
                  <a:pt x="246676" y="84327"/>
                </a:lnTo>
                <a:lnTo>
                  <a:pt x="264667" y="84962"/>
                </a:lnTo>
                <a:lnTo>
                  <a:pt x="301878" y="84327"/>
                </a:lnTo>
                <a:lnTo>
                  <a:pt x="338776" y="82930"/>
                </a:lnTo>
                <a:lnTo>
                  <a:pt x="339720" y="82930"/>
                </a:lnTo>
                <a:lnTo>
                  <a:pt x="343267" y="82676"/>
                </a:lnTo>
                <a:close/>
              </a:path>
              <a:path w="1518285" h="167004">
                <a:moveTo>
                  <a:pt x="339720" y="82930"/>
                </a:moveTo>
                <a:lnTo>
                  <a:pt x="338776" y="82930"/>
                </a:lnTo>
                <a:lnTo>
                  <a:pt x="301878" y="84327"/>
                </a:lnTo>
                <a:lnTo>
                  <a:pt x="264667" y="84962"/>
                </a:lnTo>
                <a:lnTo>
                  <a:pt x="311345" y="84962"/>
                </a:lnTo>
                <a:lnTo>
                  <a:pt x="339720" y="82930"/>
                </a:lnTo>
                <a:close/>
              </a:path>
              <a:path w="1518285" h="167004">
                <a:moveTo>
                  <a:pt x="230782" y="81700"/>
                </a:moveTo>
                <a:lnTo>
                  <a:pt x="230608" y="81700"/>
                </a:lnTo>
                <a:lnTo>
                  <a:pt x="234441" y="82930"/>
                </a:lnTo>
                <a:lnTo>
                  <a:pt x="235013" y="82676"/>
                </a:lnTo>
                <a:lnTo>
                  <a:pt x="235267" y="82676"/>
                </a:lnTo>
                <a:lnTo>
                  <a:pt x="230782" y="81700"/>
                </a:lnTo>
                <a:close/>
              </a:path>
              <a:path w="1518285" h="167004">
                <a:moveTo>
                  <a:pt x="514074" y="68982"/>
                </a:moveTo>
                <a:lnTo>
                  <a:pt x="307848" y="76072"/>
                </a:lnTo>
                <a:lnTo>
                  <a:pt x="269493" y="77850"/>
                </a:lnTo>
                <a:lnTo>
                  <a:pt x="239434" y="79776"/>
                </a:lnTo>
                <a:lnTo>
                  <a:pt x="238988" y="80967"/>
                </a:lnTo>
                <a:lnTo>
                  <a:pt x="238860" y="80967"/>
                </a:lnTo>
                <a:lnTo>
                  <a:pt x="234441" y="82930"/>
                </a:lnTo>
                <a:lnTo>
                  <a:pt x="236433" y="82930"/>
                </a:lnTo>
                <a:lnTo>
                  <a:pt x="235267" y="82676"/>
                </a:lnTo>
                <a:lnTo>
                  <a:pt x="343267" y="82676"/>
                </a:lnTo>
                <a:lnTo>
                  <a:pt x="446173" y="75056"/>
                </a:lnTo>
                <a:lnTo>
                  <a:pt x="514074" y="68982"/>
                </a:lnTo>
                <a:close/>
              </a:path>
              <a:path w="1518285" h="167004">
                <a:moveTo>
                  <a:pt x="446180" y="75056"/>
                </a:moveTo>
                <a:lnTo>
                  <a:pt x="339720" y="82930"/>
                </a:lnTo>
                <a:lnTo>
                  <a:pt x="338776" y="82930"/>
                </a:lnTo>
                <a:lnTo>
                  <a:pt x="358901" y="82168"/>
                </a:lnTo>
                <a:lnTo>
                  <a:pt x="357549" y="82168"/>
                </a:lnTo>
                <a:lnTo>
                  <a:pt x="434638" y="76072"/>
                </a:lnTo>
                <a:lnTo>
                  <a:pt x="434825" y="76072"/>
                </a:lnTo>
                <a:lnTo>
                  <a:pt x="446180" y="75056"/>
                </a:lnTo>
                <a:close/>
              </a:path>
              <a:path w="1518285" h="167004">
                <a:moveTo>
                  <a:pt x="226660" y="67054"/>
                </a:moveTo>
                <a:lnTo>
                  <a:pt x="226259" y="67309"/>
                </a:lnTo>
                <a:lnTo>
                  <a:pt x="226094" y="67309"/>
                </a:lnTo>
                <a:lnTo>
                  <a:pt x="224359" y="73672"/>
                </a:lnTo>
                <a:lnTo>
                  <a:pt x="235267" y="82676"/>
                </a:lnTo>
                <a:lnTo>
                  <a:pt x="235013" y="82676"/>
                </a:lnTo>
                <a:lnTo>
                  <a:pt x="238860" y="80967"/>
                </a:lnTo>
                <a:lnTo>
                  <a:pt x="238988" y="80967"/>
                </a:lnTo>
                <a:lnTo>
                  <a:pt x="239252" y="80263"/>
                </a:lnTo>
                <a:lnTo>
                  <a:pt x="234010" y="80263"/>
                </a:lnTo>
                <a:lnTo>
                  <a:pt x="241300" y="75056"/>
                </a:lnTo>
                <a:lnTo>
                  <a:pt x="222757" y="75056"/>
                </a:lnTo>
                <a:lnTo>
                  <a:pt x="270954" y="70865"/>
                </a:lnTo>
                <a:lnTo>
                  <a:pt x="225255" y="70865"/>
                </a:lnTo>
                <a:lnTo>
                  <a:pt x="225883" y="68982"/>
                </a:lnTo>
                <a:lnTo>
                  <a:pt x="226348" y="67817"/>
                </a:lnTo>
                <a:lnTo>
                  <a:pt x="226449" y="67571"/>
                </a:lnTo>
                <a:lnTo>
                  <a:pt x="226556" y="67309"/>
                </a:lnTo>
                <a:lnTo>
                  <a:pt x="226660" y="67054"/>
                </a:lnTo>
                <a:close/>
              </a:path>
              <a:path w="1518285" h="167004">
                <a:moveTo>
                  <a:pt x="228436" y="80967"/>
                </a:moveTo>
                <a:lnTo>
                  <a:pt x="228853" y="81279"/>
                </a:lnTo>
                <a:lnTo>
                  <a:pt x="230782" y="81700"/>
                </a:lnTo>
                <a:lnTo>
                  <a:pt x="228436" y="80967"/>
                </a:lnTo>
                <a:close/>
              </a:path>
              <a:path w="1518285" h="167004">
                <a:moveTo>
                  <a:pt x="224359" y="73672"/>
                </a:moveTo>
                <a:lnTo>
                  <a:pt x="223704" y="76072"/>
                </a:lnTo>
                <a:lnTo>
                  <a:pt x="223911" y="76072"/>
                </a:lnTo>
                <a:lnTo>
                  <a:pt x="226187" y="80263"/>
                </a:lnTo>
                <a:lnTo>
                  <a:pt x="228436" y="80967"/>
                </a:lnTo>
                <a:lnTo>
                  <a:pt x="226849" y="79776"/>
                </a:lnTo>
                <a:lnTo>
                  <a:pt x="226687" y="79501"/>
                </a:lnTo>
                <a:lnTo>
                  <a:pt x="224536" y="75437"/>
                </a:lnTo>
                <a:lnTo>
                  <a:pt x="224421" y="74294"/>
                </a:lnTo>
                <a:lnTo>
                  <a:pt x="224359" y="73672"/>
                </a:lnTo>
                <a:close/>
              </a:path>
              <a:path w="1518285" h="167004">
                <a:moveTo>
                  <a:pt x="241300" y="75056"/>
                </a:moveTo>
                <a:lnTo>
                  <a:pt x="234010" y="80263"/>
                </a:lnTo>
                <a:lnTo>
                  <a:pt x="232337" y="80263"/>
                </a:lnTo>
                <a:lnTo>
                  <a:pt x="239434" y="79776"/>
                </a:lnTo>
                <a:lnTo>
                  <a:pt x="240537" y="76834"/>
                </a:lnTo>
                <a:lnTo>
                  <a:pt x="241300" y="75056"/>
                </a:lnTo>
                <a:close/>
              </a:path>
              <a:path w="1518285" h="167004">
                <a:moveTo>
                  <a:pt x="239434" y="79776"/>
                </a:moveTo>
                <a:lnTo>
                  <a:pt x="232337" y="80263"/>
                </a:lnTo>
                <a:lnTo>
                  <a:pt x="239252" y="80263"/>
                </a:lnTo>
                <a:lnTo>
                  <a:pt x="239434" y="79776"/>
                </a:lnTo>
                <a:close/>
              </a:path>
              <a:path w="1518285" h="167004">
                <a:moveTo>
                  <a:pt x="340287" y="75056"/>
                </a:moveTo>
                <a:lnTo>
                  <a:pt x="241300" y="75056"/>
                </a:lnTo>
                <a:lnTo>
                  <a:pt x="240537" y="76834"/>
                </a:lnTo>
                <a:lnTo>
                  <a:pt x="239633" y="79247"/>
                </a:lnTo>
                <a:lnTo>
                  <a:pt x="239537" y="79501"/>
                </a:lnTo>
                <a:lnTo>
                  <a:pt x="239434" y="79776"/>
                </a:lnTo>
                <a:lnTo>
                  <a:pt x="269493" y="77850"/>
                </a:lnTo>
                <a:lnTo>
                  <a:pt x="307848" y="76072"/>
                </a:lnTo>
                <a:lnTo>
                  <a:pt x="340287" y="75056"/>
                </a:lnTo>
                <a:close/>
              </a:path>
              <a:path w="1518285" h="167004">
                <a:moveTo>
                  <a:pt x="563106" y="66726"/>
                </a:moveTo>
                <a:lnTo>
                  <a:pt x="528447" y="68452"/>
                </a:lnTo>
                <a:lnTo>
                  <a:pt x="514074" y="68982"/>
                </a:lnTo>
                <a:lnTo>
                  <a:pt x="446180" y="75056"/>
                </a:lnTo>
                <a:lnTo>
                  <a:pt x="563106" y="66726"/>
                </a:lnTo>
                <a:close/>
              </a:path>
              <a:path w="1518285" h="167004">
                <a:moveTo>
                  <a:pt x="224882" y="71754"/>
                </a:moveTo>
                <a:lnTo>
                  <a:pt x="224282" y="72897"/>
                </a:lnTo>
                <a:lnTo>
                  <a:pt x="224359" y="73672"/>
                </a:lnTo>
                <a:lnTo>
                  <a:pt x="224882" y="71754"/>
                </a:lnTo>
                <a:close/>
              </a:path>
              <a:path w="1518285" h="167004">
                <a:moveTo>
                  <a:pt x="230250" y="64769"/>
                </a:moveTo>
                <a:lnTo>
                  <a:pt x="226660" y="67054"/>
                </a:lnTo>
                <a:lnTo>
                  <a:pt x="225933" y="68833"/>
                </a:lnTo>
                <a:lnTo>
                  <a:pt x="225255" y="70865"/>
                </a:lnTo>
                <a:lnTo>
                  <a:pt x="270954" y="70865"/>
                </a:lnTo>
                <a:lnTo>
                  <a:pt x="287020" y="69468"/>
                </a:lnTo>
                <a:lnTo>
                  <a:pt x="300958" y="68452"/>
                </a:lnTo>
                <a:lnTo>
                  <a:pt x="268774" y="68452"/>
                </a:lnTo>
                <a:lnTo>
                  <a:pt x="250782" y="67817"/>
                </a:lnTo>
                <a:lnTo>
                  <a:pt x="244983" y="67817"/>
                </a:lnTo>
                <a:lnTo>
                  <a:pt x="243625" y="67571"/>
                </a:lnTo>
                <a:lnTo>
                  <a:pt x="243790" y="67571"/>
                </a:lnTo>
                <a:lnTo>
                  <a:pt x="230250" y="64769"/>
                </a:lnTo>
                <a:close/>
              </a:path>
              <a:path w="1518285" h="167004">
                <a:moveTo>
                  <a:pt x="1131036" y="34035"/>
                </a:moveTo>
                <a:lnTo>
                  <a:pt x="989711" y="34035"/>
                </a:lnTo>
                <a:lnTo>
                  <a:pt x="877062" y="40004"/>
                </a:lnTo>
                <a:lnTo>
                  <a:pt x="514074" y="68982"/>
                </a:lnTo>
                <a:lnTo>
                  <a:pt x="528447" y="68452"/>
                </a:lnTo>
                <a:lnTo>
                  <a:pt x="563106" y="66726"/>
                </a:lnTo>
                <a:lnTo>
                  <a:pt x="879094" y="46751"/>
                </a:lnTo>
                <a:lnTo>
                  <a:pt x="878728" y="46751"/>
                </a:lnTo>
                <a:lnTo>
                  <a:pt x="1007433" y="41161"/>
                </a:lnTo>
                <a:lnTo>
                  <a:pt x="1131036" y="34035"/>
                </a:lnTo>
                <a:close/>
              </a:path>
              <a:path w="1518285" h="167004">
                <a:moveTo>
                  <a:pt x="351486" y="64769"/>
                </a:moveTo>
                <a:lnTo>
                  <a:pt x="230250" y="64769"/>
                </a:lnTo>
                <a:lnTo>
                  <a:pt x="243790" y="67571"/>
                </a:lnTo>
                <a:lnTo>
                  <a:pt x="268774" y="68452"/>
                </a:lnTo>
                <a:lnTo>
                  <a:pt x="258698" y="68452"/>
                </a:lnTo>
                <a:lnTo>
                  <a:pt x="301025" y="67571"/>
                </a:lnTo>
                <a:lnTo>
                  <a:pt x="323137" y="66726"/>
                </a:lnTo>
                <a:lnTo>
                  <a:pt x="324644" y="66726"/>
                </a:lnTo>
                <a:lnTo>
                  <a:pt x="351486" y="64769"/>
                </a:lnTo>
                <a:close/>
              </a:path>
              <a:path w="1518285" h="167004">
                <a:moveTo>
                  <a:pt x="1104001" y="18668"/>
                </a:moveTo>
                <a:lnTo>
                  <a:pt x="878332" y="29463"/>
                </a:lnTo>
                <a:lnTo>
                  <a:pt x="494531" y="53968"/>
                </a:lnTo>
                <a:lnTo>
                  <a:pt x="434848" y="59308"/>
                </a:lnTo>
                <a:lnTo>
                  <a:pt x="357535" y="65432"/>
                </a:lnTo>
                <a:lnTo>
                  <a:pt x="301183" y="67571"/>
                </a:lnTo>
                <a:lnTo>
                  <a:pt x="258698" y="68452"/>
                </a:lnTo>
                <a:lnTo>
                  <a:pt x="300958" y="68452"/>
                </a:lnTo>
                <a:lnTo>
                  <a:pt x="324644" y="66726"/>
                </a:lnTo>
                <a:lnTo>
                  <a:pt x="540041" y="66726"/>
                </a:lnTo>
                <a:lnTo>
                  <a:pt x="724502" y="51747"/>
                </a:lnTo>
                <a:lnTo>
                  <a:pt x="526522" y="51747"/>
                </a:lnTo>
                <a:lnTo>
                  <a:pt x="626674" y="46751"/>
                </a:lnTo>
                <a:lnTo>
                  <a:pt x="736010" y="40952"/>
                </a:lnTo>
                <a:lnTo>
                  <a:pt x="1045329" y="21970"/>
                </a:lnTo>
                <a:lnTo>
                  <a:pt x="1042787" y="21970"/>
                </a:lnTo>
                <a:lnTo>
                  <a:pt x="1104001" y="18668"/>
                </a:lnTo>
                <a:close/>
              </a:path>
              <a:path w="1518285" h="167004">
                <a:moveTo>
                  <a:pt x="243790" y="67571"/>
                </a:moveTo>
                <a:lnTo>
                  <a:pt x="243625" y="67571"/>
                </a:lnTo>
                <a:lnTo>
                  <a:pt x="244983" y="67817"/>
                </a:lnTo>
                <a:lnTo>
                  <a:pt x="243790" y="67571"/>
                </a:lnTo>
                <a:close/>
              </a:path>
              <a:path w="1518285" h="167004">
                <a:moveTo>
                  <a:pt x="243790" y="67571"/>
                </a:moveTo>
                <a:lnTo>
                  <a:pt x="244983" y="67817"/>
                </a:lnTo>
                <a:lnTo>
                  <a:pt x="250782" y="67817"/>
                </a:lnTo>
                <a:lnTo>
                  <a:pt x="243790" y="67571"/>
                </a:lnTo>
                <a:close/>
              </a:path>
              <a:path w="1518285" h="167004">
                <a:moveTo>
                  <a:pt x="514975" y="52139"/>
                </a:moveTo>
                <a:lnTo>
                  <a:pt x="303158" y="59308"/>
                </a:lnTo>
                <a:lnTo>
                  <a:pt x="304446" y="59308"/>
                </a:lnTo>
                <a:lnTo>
                  <a:pt x="268477" y="60959"/>
                </a:lnTo>
                <a:lnTo>
                  <a:pt x="268350" y="61087"/>
                </a:lnTo>
                <a:lnTo>
                  <a:pt x="243967" y="62610"/>
                </a:lnTo>
                <a:lnTo>
                  <a:pt x="244449" y="62610"/>
                </a:lnTo>
                <a:lnTo>
                  <a:pt x="232790" y="63753"/>
                </a:lnTo>
                <a:lnTo>
                  <a:pt x="229742" y="64007"/>
                </a:lnTo>
                <a:lnTo>
                  <a:pt x="227075" y="66039"/>
                </a:lnTo>
                <a:lnTo>
                  <a:pt x="226660" y="67054"/>
                </a:lnTo>
                <a:lnTo>
                  <a:pt x="230250" y="64769"/>
                </a:lnTo>
                <a:lnTo>
                  <a:pt x="351486" y="64769"/>
                </a:lnTo>
                <a:lnTo>
                  <a:pt x="500114" y="53469"/>
                </a:lnTo>
                <a:lnTo>
                  <a:pt x="514975" y="52139"/>
                </a:lnTo>
                <a:close/>
              </a:path>
              <a:path w="1518285" h="167004">
                <a:moveTo>
                  <a:pt x="500114" y="53469"/>
                </a:moveTo>
                <a:lnTo>
                  <a:pt x="324644" y="66726"/>
                </a:lnTo>
                <a:lnTo>
                  <a:pt x="323056" y="66726"/>
                </a:lnTo>
                <a:lnTo>
                  <a:pt x="357535" y="65432"/>
                </a:lnTo>
                <a:lnTo>
                  <a:pt x="434848" y="59308"/>
                </a:lnTo>
                <a:lnTo>
                  <a:pt x="500114" y="53469"/>
                </a:lnTo>
                <a:close/>
              </a:path>
              <a:path w="1518285" h="167004">
                <a:moveTo>
                  <a:pt x="1007450" y="41161"/>
                </a:moveTo>
                <a:lnTo>
                  <a:pt x="878728" y="46751"/>
                </a:lnTo>
                <a:lnTo>
                  <a:pt x="879094" y="46751"/>
                </a:lnTo>
                <a:lnTo>
                  <a:pt x="563106" y="66726"/>
                </a:lnTo>
                <a:lnTo>
                  <a:pt x="738124" y="57657"/>
                </a:lnTo>
                <a:lnTo>
                  <a:pt x="1007450" y="41161"/>
                </a:lnTo>
                <a:close/>
              </a:path>
              <a:path w="1518285" h="167004">
                <a:moveTo>
                  <a:pt x="527688" y="51747"/>
                </a:moveTo>
                <a:lnTo>
                  <a:pt x="526049" y="51747"/>
                </a:lnTo>
                <a:lnTo>
                  <a:pt x="514975" y="52139"/>
                </a:lnTo>
                <a:lnTo>
                  <a:pt x="494531" y="53968"/>
                </a:lnTo>
                <a:lnTo>
                  <a:pt x="527688" y="51747"/>
                </a:lnTo>
                <a:close/>
              </a:path>
              <a:path w="1518285" h="167004">
                <a:moveTo>
                  <a:pt x="952511" y="26162"/>
                </a:moveTo>
                <a:lnTo>
                  <a:pt x="873884" y="26162"/>
                </a:lnTo>
                <a:lnTo>
                  <a:pt x="759460" y="32512"/>
                </a:lnTo>
                <a:lnTo>
                  <a:pt x="514975" y="52139"/>
                </a:lnTo>
                <a:lnTo>
                  <a:pt x="526049" y="51747"/>
                </a:lnTo>
                <a:lnTo>
                  <a:pt x="527688" y="51747"/>
                </a:lnTo>
                <a:lnTo>
                  <a:pt x="878332" y="29463"/>
                </a:lnTo>
                <a:lnTo>
                  <a:pt x="952511" y="26162"/>
                </a:lnTo>
                <a:close/>
              </a:path>
              <a:path w="1518285" h="167004">
                <a:moveTo>
                  <a:pt x="1498385" y="17295"/>
                </a:moveTo>
                <a:lnTo>
                  <a:pt x="1130655" y="17295"/>
                </a:lnTo>
                <a:lnTo>
                  <a:pt x="1042787" y="21970"/>
                </a:lnTo>
                <a:lnTo>
                  <a:pt x="1045329" y="21970"/>
                </a:lnTo>
                <a:lnTo>
                  <a:pt x="736198" y="40952"/>
                </a:lnTo>
                <a:lnTo>
                  <a:pt x="626849" y="46751"/>
                </a:lnTo>
                <a:lnTo>
                  <a:pt x="526522" y="51747"/>
                </a:lnTo>
                <a:lnTo>
                  <a:pt x="724502" y="51747"/>
                </a:lnTo>
                <a:lnTo>
                  <a:pt x="877062" y="40004"/>
                </a:lnTo>
                <a:lnTo>
                  <a:pt x="985138" y="34289"/>
                </a:lnTo>
                <a:lnTo>
                  <a:pt x="987314" y="34289"/>
                </a:lnTo>
                <a:lnTo>
                  <a:pt x="989076" y="32257"/>
                </a:lnTo>
                <a:lnTo>
                  <a:pt x="988949" y="27939"/>
                </a:lnTo>
                <a:lnTo>
                  <a:pt x="987171" y="26162"/>
                </a:lnTo>
                <a:lnTo>
                  <a:pt x="1288533" y="26162"/>
                </a:lnTo>
                <a:lnTo>
                  <a:pt x="1298955" y="25653"/>
                </a:lnTo>
                <a:lnTo>
                  <a:pt x="1312806" y="25145"/>
                </a:lnTo>
                <a:lnTo>
                  <a:pt x="1313688" y="25145"/>
                </a:lnTo>
                <a:lnTo>
                  <a:pt x="1477795" y="18160"/>
                </a:lnTo>
                <a:lnTo>
                  <a:pt x="1478098" y="18160"/>
                </a:lnTo>
                <a:lnTo>
                  <a:pt x="1498385" y="17295"/>
                </a:lnTo>
                <a:close/>
              </a:path>
              <a:path w="1518285" h="167004">
                <a:moveTo>
                  <a:pt x="1138529" y="34289"/>
                </a:moveTo>
                <a:lnTo>
                  <a:pt x="1126451" y="34289"/>
                </a:lnTo>
                <a:lnTo>
                  <a:pt x="1007450" y="41161"/>
                </a:lnTo>
                <a:lnTo>
                  <a:pt x="1012256" y="40952"/>
                </a:lnTo>
                <a:lnTo>
                  <a:pt x="1010456" y="40952"/>
                </a:lnTo>
                <a:lnTo>
                  <a:pt x="1138529" y="34289"/>
                </a:lnTo>
                <a:close/>
              </a:path>
              <a:path w="1518285" h="167004">
                <a:moveTo>
                  <a:pt x="1288533" y="26162"/>
                </a:moveTo>
                <a:lnTo>
                  <a:pt x="987171" y="26162"/>
                </a:lnTo>
                <a:lnTo>
                  <a:pt x="988949" y="27939"/>
                </a:lnTo>
                <a:lnTo>
                  <a:pt x="989076" y="32257"/>
                </a:lnTo>
                <a:lnTo>
                  <a:pt x="987314" y="34289"/>
                </a:lnTo>
                <a:lnTo>
                  <a:pt x="985138" y="34289"/>
                </a:lnTo>
                <a:lnTo>
                  <a:pt x="989711" y="34035"/>
                </a:lnTo>
                <a:lnTo>
                  <a:pt x="1131036" y="34035"/>
                </a:lnTo>
                <a:lnTo>
                  <a:pt x="1288533" y="26162"/>
                </a:lnTo>
                <a:close/>
              </a:path>
              <a:path w="1518285" h="167004">
                <a:moveTo>
                  <a:pt x="1313688" y="25145"/>
                </a:moveTo>
                <a:lnTo>
                  <a:pt x="1312806" y="25145"/>
                </a:lnTo>
                <a:lnTo>
                  <a:pt x="1298955" y="25653"/>
                </a:lnTo>
                <a:lnTo>
                  <a:pt x="1131036" y="34035"/>
                </a:lnTo>
                <a:lnTo>
                  <a:pt x="1143698" y="34035"/>
                </a:lnTo>
                <a:lnTo>
                  <a:pt x="1313688" y="25145"/>
                </a:lnTo>
                <a:close/>
              </a:path>
              <a:path w="1518285" h="167004">
                <a:moveTo>
                  <a:pt x="1514192" y="16841"/>
                </a:moveTo>
                <a:lnTo>
                  <a:pt x="1138841" y="16841"/>
                </a:lnTo>
                <a:lnTo>
                  <a:pt x="1130990" y="17295"/>
                </a:lnTo>
                <a:lnTo>
                  <a:pt x="1502234" y="17295"/>
                </a:lnTo>
                <a:lnTo>
                  <a:pt x="1510749" y="18160"/>
                </a:lnTo>
                <a:lnTo>
                  <a:pt x="1477795" y="18160"/>
                </a:lnTo>
                <a:lnTo>
                  <a:pt x="1313688" y="25145"/>
                </a:lnTo>
                <a:lnTo>
                  <a:pt x="1312806" y="25145"/>
                </a:lnTo>
                <a:lnTo>
                  <a:pt x="1419860" y="20700"/>
                </a:lnTo>
                <a:lnTo>
                  <a:pt x="1419478" y="20700"/>
                </a:lnTo>
                <a:lnTo>
                  <a:pt x="1459864" y="20319"/>
                </a:lnTo>
                <a:lnTo>
                  <a:pt x="1484645" y="19430"/>
                </a:lnTo>
                <a:lnTo>
                  <a:pt x="1505203" y="18668"/>
                </a:lnTo>
                <a:lnTo>
                  <a:pt x="1505500" y="18668"/>
                </a:lnTo>
                <a:lnTo>
                  <a:pt x="1513285" y="17295"/>
                </a:lnTo>
                <a:lnTo>
                  <a:pt x="1514192" y="16841"/>
                </a:lnTo>
                <a:close/>
              </a:path>
              <a:path w="1518285" h="167004">
                <a:moveTo>
                  <a:pt x="1138638" y="16841"/>
                </a:moveTo>
                <a:lnTo>
                  <a:pt x="1104001" y="18668"/>
                </a:lnTo>
                <a:lnTo>
                  <a:pt x="1113920" y="18160"/>
                </a:lnTo>
                <a:lnTo>
                  <a:pt x="1113288" y="18160"/>
                </a:lnTo>
                <a:lnTo>
                  <a:pt x="1138638" y="16841"/>
                </a:lnTo>
                <a:close/>
              </a:path>
              <a:path w="1518285" h="167004">
                <a:moveTo>
                  <a:pt x="1129471" y="17295"/>
                </a:moveTo>
                <a:lnTo>
                  <a:pt x="1123198" y="17600"/>
                </a:lnTo>
                <a:lnTo>
                  <a:pt x="1113734" y="18160"/>
                </a:lnTo>
                <a:lnTo>
                  <a:pt x="1113418" y="18160"/>
                </a:lnTo>
                <a:lnTo>
                  <a:pt x="1129471" y="17295"/>
                </a:lnTo>
                <a:close/>
              </a:path>
              <a:path w="1518285" h="167004">
                <a:moveTo>
                  <a:pt x="1506943" y="1006"/>
                </a:moveTo>
                <a:lnTo>
                  <a:pt x="1470840" y="1006"/>
                </a:lnTo>
                <a:lnTo>
                  <a:pt x="1441092" y="2158"/>
                </a:lnTo>
                <a:lnTo>
                  <a:pt x="1441513" y="2158"/>
                </a:lnTo>
                <a:lnTo>
                  <a:pt x="1113288" y="18160"/>
                </a:lnTo>
                <a:lnTo>
                  <a:pt x="1113920" y="18160"/>
                </a:lnTo>
                <a:lnTo>
                  <a:pt x="1130655" y="17295"/>
                </a:lnTo>
                <a:lnTo>
                  <a:pt x="1130990" y="17295"/>
                </a:lnTo>
                <a:lnTo>
                  <a:pt x="1138841" y="16841"/>
                </a:lnTo>
                <a:lnTo>
                  <a:pt x="1514192" y="16841"/>
                </a:lnTo>
                <a:lnTo>
                  <a:pt x="1514855" y="16509"/>
                </a:lnTo>
                <a:lnTo>
                  <a:pt x="1516507" y="13715"/>
                </a:lnTo>
                <a:lnTo>
                  <a:pt x="1517792" y="11441"/>
                </a:lnTo>
                <a:lnTo>
                  <a:pt x="1517694" y="9776"/>
                </a:lnTo>
                <a:lnTo>
                  <a:pt x="1517655" y="9102"/>
                </a:lnTo>
                <a:lnTo>
                  <a:pt x="1289389" y="9102"/>
                </a:lnTo>
                <a:lnTo>
                  <a:pt x="1419352" y="3682"/>
                </a:lnTo>
                <a:lnTo>
                  <a:pt x="1459407" y="3305"/>
                </a:lnTo>
                <a:lnTo>
                  <a:pt x="1501626" y="1523"/>
                </a:lnTo>
                <a:lnTo>
                  <a:pt x="1503426" y="1523"/>
                </a:lnTo>
                <a:lnTo>
                  <a:pt x="1506943" y="1006"/>
                </a:lnTo>
                <a:close/>
              </a:path>
              <a:path w="1518285" h="167004">
                <a:moveTo>
                  <a:pt x="1502234" y="17295"/>
                </a:moveTo>
                <a:lnTo>
                  <a:pt x="1498385" y="17295"/>
                </a:lnTo>
                <a:lnTo>
                  <a:pt x="1478098" y="18160"/>
                </a:lnTo>
                <a:lnTo>
                  <a:pt x="1510749" y="18160"/>
                </a:lnTo>
                <a:lnTo>
                  <a:pt x="1502234" y="17295"/>
                </a:lnTo>
                <a:close/>
              </a:path>
              <a:path w="1518285" h="167004">
                <a:moveTo>
                  <a:pt x="1513285" y="17295"/>
                </a:moveTo>
                <a:lnTo>
                  <a:pt x="1508379" y="18160"/>
                </a:lnTo>
                <a:lnTo>
                  <a:pt x="1511553" y="18160"/>
                </a:lnTo>
                <a:lnTo>
                  <a:pt x="1513285" y="17295"/>
                </a:lnTo>
                <a:close/>
              </a:path>
              <a:path w="1518285" h="167004">
                <a:moveTo>
                  <a:pt x="1517792" y="11441"/>
                </a:moveTo>
                <a:lnTo>
                  <a:pt x="1516507" y="13715"/>
                </a:lnTo>
                <a:lnTo>
                  <a:pt x="1514855" y="16509"/>
                </a:lnTo>
                <a:lnTo>
                  <a:pt x="1513285" y="17295"/>
                </a:lnTo>
                <a:lnTo>
                  <a:pt x="1515853" y="16841"/>
                </a:lnTo>
                <a:lnTo>
                  <a:pt x="1515001" y="16841"/>
                </a:lnTo>
                <a:lnTo>
                  <a:pt x="1517903" y="13334"/>
                </a:lnTo>
                <a:lnTo>
                  <a:pt x="1517792" y="11441"/>
                </a:lnTo>
                <a:close/>
              </a:path>
              <a:path w="1518285" h="167004">
                <a:moveTo>
                  <a:pt x="1168158" y="15266"/>
                </a:moveTo>
                <a:lnTo>
                  <a:pt x="1162805" y="15496"/>
                </a:lnTo>
                <a:lnTo>
                  <a:pt x="1137871" y="16841"/>
                </a:lnTo>
                <a:lnTo>
                  <a:pt x="1168158" y="15266"/>
                </a:lnTo>
                <a:close/>
              </a:path>
              <a:path w="1518285" h="167004">
                <a:moveTo>
                  <a:pt x="1517576" y="6525"/>
                </a:moveTo>
                <a:lnTo>
                  <a:pt x="1517694" y="9776"/>
                </a:lnTo>
                <a:lnTo>
                  <a:pt x="1517792" y="11441"/>
                </a:lnTo>
                <a:lnTo>
                  <a:pt x="1518158" y="10794"/>
                </a:lnTo>
                <a:lnTo>
                  <a:pt x="1518053" y="7873"/>
                </a:lnTo>
                <a:lnTo>
                  <a:pt x="1518030" y="7238"/>
                </a:lnTo>
                <a:lnTo>
                  <a:pt x="1517576" y="6525"/>
                </a:lnTo>
                <a:close/>
              </a:path>
              <a:path w="1518285" h="167004">
                <a:moveTo>
                  <a:pt x="1511046" y="253"/>
                </a:moveTo>
                <a:lnTo>
                  <a:pt x="1507131" y="1006"/>
                </a:lnTo>
                <a:lnTo>
                  <a:pt x="1506943" y="1006"/>
                </a:lnTo>
                <a:lnTo>
                  <a:pt x="1503426" y="1523"/>
                </a:lnTo>
                <a:lnTo>
                  <a:pt x="1501626" y="1523"/>
                </a:lnTo>
                <a:lnTo>
                  <a:pt x="1459407" y="3305"/>
                </a:lnTo>
                <a:lnTo>
                  <a:pt x="1419352" y="3682"/>
                </a:lnTo>
                <a:lnTo>
                  <a:pt x="1289389" y="9102"/>
                </a:lnTo>
                <a:lnTo>
                  <a:pt x="1277356" y="9776"/>
                </a:lnTo>
                <a:lnTo>
                  <a:pt x="1289966" y="9102"/>
                </a:lnTo>
                <a:lnTo>
                  <a:pt x="1517652" y="9102"/>
                </a:lnTo>
                <a:lnTo>
                  <a:pt x="1517576" y="6525"/>
                </a:lnTo>
                <a:lnTo>
                  <a:pt x="1516252" y="4444"/>
                </a:lnTo>
                <a:lnTo>
                  <a:pt x="1514348" y="1777"/>
                </a:lnTo>
                <a:lnTo>
                  <a:pt x="1511046" y="253"/>
                </a:lnTo>
                <a:close/>
              </a:path>
              <a:path w="1518285" h="167004">
                <a:moveTo>
                  <a:pt x="1512676" y="1006"/>
                </a:moveTo>
                <a:lnTo>
                  <a:pt x="1514348" y="1777"/>
                </a:lnTo>
                <a:lnTo>
                  <a:pt x="1516252" y="4444"/>
                </a:lnTo>
                <a:lnTo>
                  <a:pt x="1517576" y="6525"/>
                </a:lnTo>
                <a:lnTo>
                  <a:pt x="1517523" y="4698"/>
                </a:lnTo>
                <a:lnTo>
                  <a:pt x="1514221" y="1142"/>
                </a:lnTo>
                <a:lnTo>
                  <a:pt x="1512676" y="1006"/>
                </a:lnTo>
                <a:close/>
              </a:path>
              <a:path w="1518285" h="167004">
                <a:moveTo>
                  <a:pt x="1502410" y="0"/>
                </a:moveTo>
                <a:lnTo>
                  <a:pt x="1501266" y="0"/>
                </a:lnTo>
                <a:lnTo>
                  <a:pt x="1468245" y="1006"/>
                </a:lnTo>
                <a:lnTo>
                  <a:pt x="1512309" y="1006"/>
                </a:lnTo>
                <a:lnTo>
                  <a:pt x="1502410" y="0"/>
                </a:lnTo>
                <a:close/>
              </a:path>
            </a:pathLst>
          </a:custGeom>
          <a:solidFill>
            <a:srgbClr val="FF0000"/>
          </a:solidFill>
        </p:spPr>
        <p:txBody>
          <a:bodyPr wrap="square" lIns="0" tIns="0" rIns="0" bIns="0" rtlCol="0"/>
          <a:lstStyle/>
          <a:p>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8" name="TextBox 7">
            <a:extLst>
              <a:ext uri="{FF2B5EF4-FFF2-40B4-BE49-F238E27FC236}">
                <a16:creationId xmlns:a16="http://schemas.microsoft.com/office/drawing/2014/main" id="{7095F9DD-7491-1F19-A7C8-6A4BAE73260D}"/>
              </a:ext>
            </a:extLst>
          </p:cNvPr>
          <p:cNvSpPr txBox="1"/>
          <p:nvPr/>
        </p:nvSpPr>
        <p:spPr>
          <a:xfrm>
            <a:off x="304799" y="1417466"/>
            <a:ext cx="11133201" cy="1703030"/>
          </a:xfrm>
          <a:prstGeom prst="rect">
            <a:avLst/>
          </a:prstGeom>
          <a:noFill/>
        </p:spPr>
        <p:txBody>
          <a:bodyPr wrap="square">
            <a:spAutoFit/>
          </a:bodyPr>
          <a:lstStyle/>
          <a:p>
            <a:pPr>
              <a:lnSpc>
                <a:spcPct val="150000"/>
              </a:lnSpc>
            </a:pPr>
            <a:r>
              <a:rPr lang="en-IN" dirty="0"/>
              <a:t>A </a:t>
            </a:r>
            <a:r>
              <a:rPr lang="en-IN" b="1" dirty="0"/>
              <a:t>barrier</a:t>
            </a:r>
            <a:r>
              <a:rPr lang="en-IN" dirty="0"/>
              <a:t> is a synchronization mechanism that ensures </a:t>
            </a:r>
            <a:r>
              <a:rPr lang="en-IN" b="1" dirty="0"/>
              <a:t>all threads</a:t>
            </a:r>
            <a:r>
              <a:rPr lang="en-IN" dirty="0"/>
              <a:t> must reach a certain checkpoint (the “barrier”) before </a:t>
            </a:r>
            <a:r>
              <a:rPr lang="en-IN" b="1" dirty="0"/>
              <a:t>any</a:t>
            </a:r>
            <a:r>
              <a:rPr lang="en-IN" dirty="0"/>
              <a:t> of them can proceed.</a:t>
            </a:r>
          </a:p>
          <a:p>
            <a:pPr>
              <a:lnSpc>
                <a:spcPct val="150000"/>
              </a:lnSpc>
              <a:buFont typeface="Arial" panose="020B0604020202020204" pitchFamily="34" charset="0"/>
              <a:buChar char="•"/>
            </a:pPr>
            <a:r>
              <a:rPr lang="en-IN" dirty="0"/>
              <a:t>Once a thread arrives, it waits until every other participating thread arrives.</a:t>
            </a:r>
          </a:p>
          <a:p>
            <a:pPr>
              <a:lnSpc>
                <a:spcPct val="150000"/>
              </a:lnSpc>
              <a:buFont typeface="Arial" panose="020B0604020202020204" pitchFamily="34" charset="0"/>
              <a:buChar char="•"/>
            </a:pPr>
            <a:r>
              <a:rPr lang="en-IN" dirty="0"/>
              <a:t>When the final thread arrives, all threads are released simultaneously to continue execution.</a:t>
            </a:r>
          </a:p>
        </p:txBody>
      </p:sp>
      <p:pic>
        <p:nvPicPr>
          <p:cNvPr id="12290" name="Picture 2" descr="Motorcycle ride people driving motorbikes large group of bikers on the  summer ride parade moving on sunset street summer travel road trip freedom  lifestyle | Premium AI-generated image">
            <a:extLst>
              <a:ext uri="{FF2B5EF4-FFF2-40B4-BE49-F238E27FC236}">
                <a16:creationId xmlns:a16="http://schemas.microsoft.com/office/drawing/2014/main" id="{24F0486F-D411-7AFA-301B-06D7241EB5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614" y="3950461"/>
            <a:ext cx="4591050" cy="22955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135099" y="231647"/>
            <a:ext cx="825252" cy="829055"/>
          </a:xfrm>
          <a:prstGeom prst="rect">
            <a:avLst/>
          </a:prstGeom>
        </p:spPr>
      </p:pic>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3200" dirty="0"/>
              <a:t>Using</a:t>
            </a:r>
            <a:r>
              <a:rPr sz="3200" spc="-45" dirty="0"/>
              <a:t> </a:t>
            </a:r>
            <a:r>
              <a:rPr sz="3200" dirty="0"/>
              <a:t>barriers</a:t>
            </a:r>
            <a:r>
              <a:rPr sz="3200" spc="-35" dirty="0"/>
              <a:t> </a:t>
            </a:r>
            <a:r>
              <a:rPr sz="3200" dirty="0"/>
              <a:t>to</a:t>
            </a:r>
            <a:r>
              <a:rPr sz="3200" spc="-20" dirty="0"/>
              <a:t> </a:t>
            </a:r>
            <a:r>
              <a:rPr sz="3200" dirty="0"/>
              <a:t>time</a:t>
            </a:r>
            <a:r>
              <a:rPr sz="3200" spc="-15" dirty="0"/>
              <a:t> </a:t>
            </a:r>
            <a:r>
              <a:rPr sz="3200" dirty="0"/>
              <a:t>the</a:t>
            </a:r>
            <a:r>
              <a:rPr sz="3200" spc="-20" dirty="0"/>
              <a:t> </a:t>
            </a:r>
            <a:r>
              <a:rPr sz="3200" dirty="0"/>
              <a:t>slowest</a:t>
            </a:r>
            <a:r>
              <a:rPr sz="3200" spc="-40" dirty="0"/>
              <a:t> </a:t>
            </a:r>
            <a:r>
              <a:rPr sz="3200" spc="-10" dirty="0"/>
              <a:t>thread</a:t>
            </a:r>
            <a:endParaRPr sz="3200"/>
          </a:p>
        </p:txBody>
      </p:sp>
      <p:sp>
        <p:nvSpPr>
          <p:cNvPr id="6" name="object 6"/>
          <p:cNvSpPr/>
          <p:nvPr/>
        </p:nvSpPr>
        <p:spPr>
          <a:xfrm>
            <a:off x="1685236" y="808736"/>
            <a:ext cx="2175510" cy="142875"/>
          </a:xfrm>
          <a:custGeom>
            <a:avLst/>
            <a:gdLst/>
            <a:ahLst/>
            <a:cxnLst/>
            <a:rect l="l" t="t" r="r" b="b"/>
            <a:pathLst>
              <a:path w="2175510" h="142875">
                <a:moveTo>
                  <a:pt x="2054650" y="122473"/>
                </a:moveTo>
                <a:lnTo>
                  <a:pt x="1982015" y="131952"/>
                </a:lnTo>
                <a:lnTo>
                  <a:pt x="1979983" y="134619"/>
                </a:lnTo>
                <a:lnTo>
                  <a:pt x="1980170" y="136778"/>
                </a:lnTo>
                <a:lnTo>
                  <a:pt x="1980237" y="137540"/>
                </a:lnTo>
                <a:lnTo>
                  <a:pt x="1980618" y="140462"/>
                </a:lnTo>
                <a:lnTo>
                  <a:pt x="1983158" y="142621"/>
                </a:lnTo>
                <a:lnTo>
                  <a:pt x="2058596" y="136778"/>
                </a:lnTo>
                <a:lnTo>
                  <a:pt x="2058977" y="136778"/>
                </a:lnTo>
                <a:lnTo>
                  <a:pt x="2112066" y="130332"/>
                </a:lnTo>
                <a:lnTo>
                  <a:pt x="2111675" y="130332"/>
                </a:lnTo>
                <a:lnTo>
                  <a:pt x="2146128" y="127635"/>
                </a:lnTo>
                <a:lnTo>
                  <a:pt x="2149036" y="127635"/>
                </a:lnTo>
                <a:lnTo>
                  <a:pt x="2114603" y="126491"/>
                </a:lnTo>
                <a:lnTo>
                  <a:pt x="2116305" y="126491"/>
                </a:lnTo>
                <a:lnTo>
                  <a:pt x="2054650" y="122473"/>
                </a:lnTo>
                <a:close/>
              </a:path>
              <a:path w="2175510" h="142875">
                <a:moveTo>
                  <a:pt x="2169350" y="109744"/>
                </a:moveTo>
                <a:lnTo>
                  <a:pt x="2145942" y="109744"/>
                </a:lnTo>
                <a:lnTo>
                  <a:pt x="2110539" y="113411"/>
                </a:lnTo>
                <a:lnTo>
                  <a:pt x="2110031" y="113411"/>
                </a:lnTo>
                <a:lnTo>
                  <a:pt x="2056945" y="122174"/>
                </a:lnTo>
                <a:lnTo>
                  <a:pt x="2054650" y="122473"/>
                </a:lnTo>
                <a:lnTo>
                  <a:pt x="2116305" y="126491"/>
                </a:lnTo>
                <a:lnTo>
                  <a:pt x="2114603" y="126491"/>
                </a:lnTo>
                <a:lnTo>
                  <a:pt x="2149036" y="127635"/>
                </a:lnTo>
                <a:lnTo>
                  <a:pt x="2169086" y="127635"/>
                </a:lnTo>
                <a:lnTo>
                  <a:pt x="2172134" y="125984"/>
                </a:lnTo>
                <a:lnTo>
                  <a:pt x="2172261" y="125856"/>
                </a:lnTo>
                <a:lnTo>
                  <a:pt x="2173785" y="123189"/>
                </a:lnTo>
                <a:lnTo>
                  <a:pt x="2175436" y="120396"/>
                </a:lnTo>
                <a:lnTo>
                  <a:pt x="2175436" y="116966"/>
                </a:lnTo>
                <a:lnTo>
                  <a:pt x="2173912" y="114173"/>
                </a:lnTo>
                <a:lnTo>
                  <a:pt x="2173410" y="113411"/>
                </a:lnTo>
                <a:lnTo>
                  <a:pt x="2172209" y="111378"/>
                </a:lnTo>
                <a:lnTo>
                  <a:pt x="2171426" y="110871"/>
                </a:lnTo>
                <a:lnTo>
                  <a:pt x="2169350" y="109744"/>
                </a:lnTo>
                <a:close/>
              </a:path>
              <a:path w="2175510" h="142875">
                <a:moveTo>
                  <a:pt x="2171218" y="126491"/>
                </a:moveTo>
                <a:lnTo>
                  <a:pt x="2169086" y="127635"/>
                </a:lnTo>
                <a:lnTo>
                  <a:pt x="2169340" y="127635"/>
                </a:lnTo>
                <a:lnTo>
                  <a:pt x="2171218" y="126491"/>
                </a:lnTo>
                <a:close/>
              </a:path>
              <a:path w="2175510" h="142875">
                <a:moveTo>
                  <a:pt x="1360600" y="40512"/>
                </a:moveTo>
                <a:lnTo>
                  <a:pt x="965888" y="40512"/>
                </a:lnTo>
                <a:lnTo>
                  <a:pt x="1127432" y="41275"/>
                </a:lnTo>
                <a:lnTo>
                  <a:pt x="1126924" y="41275"/>
                </a:lnTo>
                <a:lnTo>
                  <a:pt x="1284658" y="51562"/>
                </a:lnTo>
                <a:lnTo>
                  <a:pt x="1578917" y="76453"/>
                </a:lnTo>
                <a:lnTo>
                  <a:pt x="1999922" y="118744"/>
                </a:lnTo>
                <a:lnTo>
                  <a:pt x="2000303" y="118872"/>
                </a:lnTo>
                <a:lnTo>
                  <a:pt x="2054650" y="122473"/>
                </a:lnTo>
                <a:lnTo>
                  <a:pt x="2056945" y="122174"/>
                </a:lnTo>
                <a:lnTo>
                  <a:pt x="2110031" y="113411"/>
                </a:lnTo>
                <a:lnTo>
                  <a:pt x="2110539" y="113411"/>
                </a:lnTo>
                <a:lnTo>
                  <a:pt x="2145942" y="109744"/>
                </a:lnTo>
                <a:lnTo>
                  <a:pt x="2145591" y="109744"/>
                </a:lnTo>
                <a:lnTo>
                  <a:pt x="2118032" y="108694"/>
                </a:lnTo>
                <a:lnTo>
                  <a:pt x="2115230" y="108694"/>
                </a:lnTo>
                <a:lnTo>
                  <a:pt x="2002275" y="101146"/>
                </a:lnTo>
                <a:lnTo>
                  <a:pt x="2002098" y="101146"/>
                </a:lnTo>
                <a:lnTo>
                  <a:pt x="1580568" y="59181"/>
                </a:lnTo>
                <a:lnTo>
                  <a:pt x="1360600" y="40512"/>
                </a:lnTo>
                <a:close/>
              </a:path>
              <a:path w="2175510" h="142875">
                <a:moveTo>
                  <a:pt x="2169575" y="109744"/>
                </a:moveTo>
                <a:lnTo>
                  <a:pt x="2169350" y="109744"/>
                </a:lnTo>
                <a:lnTo>
                  <a:pt x="2171430" y="110871"/>
                </a:lnTo>
                <a:lnTo>
                  <a:pt x="2169575" y="109744"/>
                </a:lnTo>
                <a:close/>
              </a:path>
              <a:path w="2175510" h="142875">
                <a:moveTo>
                  <a:pt x="2111605" y="108449"/>
                </a:moveTo>
                <a:lnTo>
                  <a:pt x="2115230" y="108694"/>
                </a:lnTo>
                <a:lnTo>
                  <a:pt x="2118032" y="108694"/>
                </a:lnTo>
                <a:lnTo>
                  <a:pt x="2111605" y="108449"/>
                </a:lnTo>
                <a:close/>
              </a:path>
              <a:path w="2175510" h="142875">
                <a:moveTo>
                  <a:pt x="2111701" y="108449"/>
                </a:moveTo>
                <a:lnTo>
                  <a:pt x="2118032" y="108694"/>
                </a:lnTo>
                <a:lnTo>
                  <a:pt x="2118463" y="108694"/>
                </a:lnTo>
                <a:lnTo>
                  <a:pt x="2111701" y="108449"/>
                </a:lnTo>
                <a:close/>
              </a:path>
              <a:path w="2175510" h="142875">
                <a:moveTo>
                  <a:pt x="6530" y="0"/>
                </a:moveTo>
                <a:lnTo>
                  <a:pt x="169" y="6858"/>
                </a:lnTo>
                <a:lnTo>
                  <a:pt x="50" y="8381"/>
                </a:lnTo>
                <a:lnTo>
                  <a:pt x="28755" y="36956"/>
                </a:lnTo>
                <a:lnTo>
                  <a:pt x="118163" y="54101"/>
                </a:lnTo>
                <a:lnTo>
                  <a:pt x="118925" y="54101"/>
                </a:lnTo>
                <a:lnTo>
                  <a:pt x="198511" y="56641"/>
                </a:lnTo>
                <a:lnTo>
                  <a:pt x="385879" y="56641"/>
                </a:lnTo>
                <a:lnTo>
                  <a:pt x="510466" y="49911"/>
                </a:lnTo>
                <a:lnTo>
                  <a:pt x="651563" y="43941"/>
                </a:lnTo>
                <a:lnTo>
                  <a:pt x="748878" y="41783"/>
                </a:lnTo>
                <a:lnTo>
                  <a:pt x="81333" y="41783"/>
                </a:lnTo>
                <a:lnTo>
                  <a:pt x="63318" y="31786"/>
                </a:lnTo>
                <a:lnTo>
                  <a:pt x="35403" y="24002"/>
                </a:lnTo>
                <a:lnTo>
                  <a:pt x="34760" y="24002"/>
                </a:lnTo>
                <a:lnTo>
                  <a:pt x="20549" y="17779"/>
                </a:lnTo>
                <a:lnTo>
                  <a:pt x="17960" y="17779"/>
                </a:lnTo>
                <a:lnTo>
                  <a:pt x="15039" y="15366"/>
                </a:lnTo>
                <a:lnTo>
                  <a:pt x="16247" y="15366"/>
                </a:lnTo>
                <a:lnTo>
                  <a:pt x="15076" y="13715"/>
                </a:lnTo>
                <a:lnTo>
                  <a:pt x="13642" y="13715"/>
                </a:lnTo>
                <a:lnTo>
                  <a:pt x="13583" y="13541"/>
                </a:lnTo>
                <a:lnTo>
                  <a:pt x="8375" y="13541"/>
                </a:lnTo>
                <a:lnTo>
                  <a:pt x="13419" y="6858"/>
                </a:lnTo>
                <a:lnTo>
                  <a:pt x="13515" y="6730"/>
                </a:lnTo>
                <a:lnTo>
                  <a:pt x="39537" y="6730"/>
                </a:lnTo>
                <a:lnTo>
                  <a:pt x="29644" y="4317"/>
                </a:lnTo>
                <a:lnTo>
                  <a:pt x="30152" y="4317"/>
                </a:lnTo>
                <a:lnTo>
                  <a:pt x="21262" y="3048"/>
                </a:lnTo>
                <a:lnTo>
                  <a:pt x="15547" y="2159"/>
                </a:lnTo>
                <a:lnTo>
                  <a:pt x="16182" y="2159"/>
                </a:lnTo>
                <a:lnTo>
                  <a:pt x="12245" y="1269"/>
                </a:lnTo>
                <a:lnTo>
                  <a:pt x="10636" y="1269"/>
                </a:lnTo>
                <a:lnTo>
                  <a:pt x="9366" y="888"/>
                </a:lnTo>
                <a:lnTo>
                  <a:pt x="9578" y="888"/>
                </a:lnTo>
                <a:lnTo>
                  <a:pt x="8435" y="508"/>
                </a:lnTo>
                <a:lnTo>
                  <a:pt x="6530" y="0"/>
                </a:lnTo>
                <a:close/>
              </a:path>
              <a:path w="2175510" h="142875">
                <a:moveTo>
                  <a:pt x="63318" y="31786"/>
                </a:moveTo>
                <a:lnTo>
                  <a:pt x="81333" y="41783"/>
                </a:lnTo>
                <a:lnTo>
                  <a:pt x="83147" y="41275"/>
                </a:lnTo>
                <a:lnTo>
                  <a:pt x="84298" y="41275"/>
                </a:lnTo>
                <a:lnTo>
                  <a:pt x="87302" y="35813"/>
                </a:lnTo>
                <a:lnTo>
                  <a:pt x="87155" y="35288"/>
                </a:lnTo>
                <a:lnTo>
                  <a:pt x="67811" y="33019"/>
                </a:lnTo>
                <a:lnTo>
                  <a:pt x="63318" y="31786"/>
                </a:lnTo>
                <a:close/>
              </a:path>
              <a:path w="2175510" h="142875">
                <a:moveTo>
                  <a:pt x="992896" y="24002"/>
                </a:moveTo>
                <a:lnTo>
                  <a:pt x="805741" y="24002"/>
                </a:lnTo>
                <a:lnTo>
                  <a:pt x="651055" y="27686"/>
                </a:lnTo>
                <a:lnTo>
                  <a:pt x="509704" y="34036"/>
                </a:lnTo>
                <a:lnTo>
                  <a:pt x="378195" y="41275"/>
                </a:lnTo>
                <a:lnTo>
                  <a:pt x="83147" y="41275"/>
                </a:lnTo>
                <a:lnTo>
                  <a:pt x="81333" y="41783"/>
                </a:lnTo>
                <a:lnTo>
                  <a:pt x="748878" y="41783"/>
                </a:lnTo>
                <a:lnTo>
                  <a:pt x="806122" y="40512"/>
                </a:lnTo>
                <a:lnTo>
                  <a:pt x="1360600" y="40512"/>
                </a:lnTo>
                <a:lnTo>
                  <a:pt x="1285801" y="34543"/>
                </a:lnTo>
                <a:lnTo>
                  <a:pt x="1127940" y="24637"/>
                </a:lnTo>
                <a:lnTo>
                  <a:pt x="992896" y="24002"/>
                </a:lnTo>
                <a:close/>
              </a:path>
              <a:path w="2175510" h="142875">
                <a:moveTo>
                  <a:pt x="87155" y="35288"/>
                </a:moveTo>
                <a:lnTo>
                  <a:pt x="87302" y="35813"/>
                </a:lnTo>
                <a:lnTo>
                  <a:pt x="84298" y="41275"/>
                </a:lnTo>
                <a:lnTo>
                  <a:pt x="83147" y="41275"/>
                </a:lnTo>
                <a:lnTo>
                  <a:pt x="85868" y="40512"/>
                </a:lnTo>
                <a:lnTo>
                  <a:pt x="168463" y="40512"/>
                </a:lnTo>
                <a:lnTo>
                  <a:pt x="120145" y="39139"/>
                </a:lnTo>
                <a:lnTo>
                  <a:pt x="119990" y="39139"/>
                </a:lnTo>
                <a:lnTo>
                  <a:pt x="87155" y="35288"/>
                </a:lnTo>
                <a:close/>
              </a:path>
              <a:path w="2175510" h="142875">
                <a:moveTo>
                  <a:pt x="392038" y="40512"/>
                </a:moveTo>
                <a:lnTo>
                  <a:pt x="168463" y="40512"/>
                </a:lnTo>
                <a:lnTo>
                  <a:pt x="195276" y="41275"/>
                </a:lnTo>
                <a:lnTo>
                  <a:pt x="378195" y="41275"/>
                </a:lnTo>
                <a:lnTo>
                  <a:pt x="392038" y="40512"/>
                </a:lnTo>
                <a:close/>
              </a:path>
              <a:path w="2175510" h="142875">
                <a:moveTo>
                  <a:pt x="965888" y="40512"/>
                </a:moveTo>
                <a:lnTo>
                  <a:pt x="806122" y="40512"/>
                </a:lnTo>
                <a:lnTo>
                  <a:pt x="771775" y="41275"/>
                </a:lnTo>
                <a:lnTo>
                  <a:pt x="1127432" y="41275"/>
                </a:lnTo>
                <a:lnTo>
                  <a:pt x="965888" y="40512"/>
                </a:lnTo>
                <a:close/>
              </a:path>
              <a:path w="2175510" h="142875">
                <a:moveTo>
                  <a:pt x="36794" y="17066"/>
                </a:moveTo>
                <a:lnTo>
                  <a:pt x="63318" y="31786"/>
                </a:lnTo>
                <a:lnTo>
                  <a:pt x="67811" y="33019"/>
                </a:lnTo>
                <a:lnTo>
                  <a:pt x="87155" y="35288"/>
                </a:lnTo>
                <a:lnTo>
                  <a:pt x="86519" y="33019"/>
                </a:lnTo>
                <a:lnTo>
                  <a:pt x="86413" y="32638"/>
                </a:lnTo>
                <a:lnTo>
                  <a:pt x="83873" y="31241"/>
                </a:lnTo>
                <a:lnTo>
                  <a:pt x="59054" y="17272"/>
                </a:lnTo>
                <a:lnTo>
                  <a:pt x="37645" y="17272"/>
                </a:lnTo>
                <a:lnTo>
                  <a:pt x="36794" y="17066"/>
                </a:lnTo>
                <a:close/>
              </a:path>
              <a:path w="2175510" h="142875">
                <a:moveTo>
                  <a:pt x="33633" y="23509"/>
                </a:moveTo>
                <a:lnTo>
                  <a:pt x="34766" y="24002"/>
                </a:lnTo>
                <a:lnTo>
                  <a:pt x="35403" y="24002"/>
                </a:lnTo>
                <a:lnTo>
                  <a:pt x="33633" y="23509"/>
                </a:lnTo>
                <a:close/>
              </a:path>
              <a:path w="2175510" h="142875">
                <a:moveTo>
                  <a:pt x="15039" y="15366"/>
                </a:moveTo>
                <a:lnTo>
                  <a:pt x="17960" y="17779"/>
                </a:lnTo>
                <a:lnTo>
                  <a:pt x="16792" y="16134"/>
                </a:lnTo>
                <a:lnTo>
                  <a:pt x="15039" y="15366"/>
                </a:lnTo>
                <a:close/>
              </a:path>
              <a:path w="2175510" h="142875">
                <a:moveTo>
                  <a:pt x="16792" y="16134"/>
                </a:moveTo>
                <a:lnTo>
                  <a:pt x="17960" y="17779"/>
                </a:lnTo>
                <a:lnTo>
                  <a:pt x="20549" y="17779"/>
                </a:lnTo>
                <a:lnTo>
                  <a:pt x="16792" y="16134"/>
                </a:lnTo>
                <a:close/>
              </a:path>
              <a:path w="2175510" h="142875">
                <a:moveTo>
                  <a:pt x="36248" y="16763"/>
                </a:moveTo>
                <a:lnTo>
                  <a:pt x="36794" y="17066"/>
                </a:lnTo>
                <a:lnTo>
                  <a:pt x="37645" y="17272"/>
                </a:lnTo>
                <a:lnTo>
                  <a:pt x="36248" y="16763"/>
                </a:lnTo>
                <a:close/>
              </a:path>
              <a:path w="2175510" h="142875">
                <a:moveTo>
                  <a:pt x="58151" y="16763"/>
                </a:moveTo>
                <a:lnTo>
                  <a:pt x="36248" y="16763"/>
                </a:lnTo>
                <a:lnTo>
                  <a:pt x="37645" y="17272"/>
                </a:lnTo>
                <a:lnTo>
                  <a:pt x="59054" y="17272"/>
                </a:lnTo>
                <a:lnTo>
                  <a:pt x="58151" y="16763"/>
                </a:lnTo>
                <a:close/>
              </a:path>
              <a:path w="2175510" h="142875">
                <a:moveTo>
                  <a:pt x="39537" y="6730"/>
                </a:moveTo>
                <a:lnTo>
                  <a:pt x="13515" y="6730"/>
                </a:lnTo>
                <a:lnTo>
                  <a:pt x="13592" y="11625"/>
                </a:lnTo>
                <a:lnTo>
                  <a:pt x="14951" y="13541"/>
                </a:lnTo>
                <a:lnTo>
                  <a:pt x="19992" y="13969"/>
                </a:lnTo>
                <a:lnTo>
                  <a:pt x="19865" y="13969"/>
                </a:lnTo>
                <a:lnTo>
                  <a:pt x="27631" y="14859"/>
                </a:lnTo>
                <a:lnTo>
                  <a:pt x="36794" y="17066"/>
                </a:lnTo>
                <a:lnTo>
                  <a:pt x="36248" y="16763"/>
                </a:lnTo>
                <a:lnTo>
                  <a:pt x="58151" y="16763"/>
                </a:lnTo>
                <a:lnTo>
                  <a:pt x="41455" y="7365"/>
                </a:lnTo>
                <a:lnTo>
                  <a:pt x="40058" y="6858"/>
                </a:lnTo>
                <a:lnTo>
                  <a:pt x="39537" y="6730"/>
                </a:lnTo>
                <a:close/>
              </a:path>
              <a:path w="2175510" h="142875">
                <a:moveTo>
                  <a:pt x="16247" y="15366"/>
                </a:moveTo>
                <a:lnTo>
                  <a:pt x="15039" y="15366"/>
                </a:lnTo>
                <a:lnTo>
                  <a:pt x="16792" y="16134"/>
                </a:lnTo>
                <a:lnTo>
                  <a:pt x="16247" y="15366"/>
                </a:lnTo>
                <a:close/>
              </a:path>
              <a:path w="2175510" h="142875">
                <a:moveTo>
                  <a:pt x="13592" y="11625"/>
                </a:moveTo>
                <a:lnTo>
                  <a:pt x="13642" y="13715"/>
                </a:lnTo>
                <a:lnTo>
                  <a:pt x="15076" y="13715"/>
                </a:lnTo>
                <a:lnTo>
                  <a:pt x="13592" y="11625"/>
                </a:lnTo>
                <a:close/>
              </a:path>
              <a:path w="2175510" h="142875">
                <a:moveTo>
                  <a:pt x="13515" y="6858"/>
                </a:moveTo>
                <a:lnTo>
                  <a:pt x="13036" y="7365"/>
                </a:lnTo>
                <a:lnTo>
                  <a:pt x="8375" y="13541"/>
                </a:lnTo>
                <a:lnTo>
                  <a:pt x="8579" y="13541"/>
                </a:lnTo>
                <a:lnTo>
                  <a:pt x="10104" y="13032"/>
                </a:lnTo>
                <a:lnTo>
                  <a:pt x="13414" y="13032"/>
                </a:lnTo>
                <a:lnTo>
                  <a:pt x="12372" y="9905"/>
                </a:lnTo>
                <a:lnTo>
                  <a:pt x="13551" y="9905"/>
                </a:lnTo>
                <a:lnTo>
                  <a:pt x="13515" y="6858"/>
                </a:lnTo>
                <a:close/>
              </a:path>
              <a:path w="2175510" h="142875">
                <a:moveTo>
                  <a:pt x="10696" y="13032"/>
                </a:moveTo>
                <a:lnTo>
                  <a:pt x="10104" y="13032"/>
                </a:lnTo>
                <a:lnTo>
                  <a:pt x="8579" y="13541"/>
                </a:lnTo>
                <a:lnTo>
                  <a:pt x="14635" y="13541"/>
                </a:lnTo>
                <a:lnTo>
                  <a:pt x="10696" y="13032"/>
                </a:lnTo>
                <a:close/>
              </a:path>
              <a:path w="2175510" h="142875">
                <a:moveTo>
                  <a:pt x="13414" y="13032"/>
                </a:moveTo>
                <a:lnTo>
                  <a:pt x="10696" y="13032"/>
                </a:lnTo>
                <a:lnTo>
                  <a:pt x="14635" y="13541"/>
                </a:lnTo>
                <a:lnTo>
                  <a:pt x="13583" y="13541"/>
                </a:lnTo>
                <a:lnTo>
                  <a:pt x="13414" y="13032"/>
                </a:lnTo>
                <a:close/>
              </a:path>
              <a:path w="2175510" h="142875">
                <a:moveTo>
                  <a:pt x="12372" y="9905"/>
                </a:moveTo>
                <a:lnTo>
                  <a:pt x="13583" y="13541"/>
                </a:lnTo>
                <a:lnTo>
                  <a:pt x="13592" y="11625"/>
                </a:lnTo>
                <a:lnTo>
                  <a:pt x="12372" y="9905"/>
                </a:lnTo>
                <a:close/>
              </a:path>
              <a:path w="2175510" h="142875">
                <a:moveTo>
                  <a:pt x="13551" y="9905"/>
                </a:moveTo>
                <a:lnTo>
                  <a:pt x="12372" y="9905"/>
                </a:lnTo>
                <a:lnTo>
                  <a:pt x="13592" y="11625"/>
                </a:lnTo>
                <a:lnTo>
                  <a:pt x="13551" y="9905"/>
                </a:lnTo>
                <a:close/>
              </a:path>
              <a:path w="2175510" h="142875">
                <a:moveTo>
                  <a:pt x="9578" y="888"/>
                </a:moveTo>
                <a:lnTo>
                  <a:pt x="9366" y="888"/>
                </a:lnTo>
                <a:lnTo>
                  <a:pt x="10636" y="1269"/>
                </a:lnTo>
                <a:lnTo>
                  <a:pt x="9578" y="888"/>
                </a:lnTo>
                <a:close/>
              </a:path>
              <a:path w="2175510" h="142875">
                <a:moveTo>
                  <a:pt x="9768" y="888"/>
                </a:moveTo>
                <a:lnTo>
                  <a:pt x="9578" y="888"/>
                </a:lnTo>
                <a:lnTo>
                  <a:pt x="10530" y="1269"/>
                </a:lnTo>
                <a:lnTo>
                  <a:pt x="12245" y="1269"/>
                </a:lnTo>
                <a:lnTo>
                  <a:pt x="9768" y="888"/>
                </a:lnTo>
                <a:close/>
              </a:path>
            </a:pathLst>
          </a:custGeom>
          <a:solidFill>
            <a:srgbClr val="FF0000"/>
          </a:solidFill>
        </p:spPr>
        <p:txBody>
          <a:bodyPr wrap="square" lIns="0" tIns="0" rIns="0" bIns="0" rtlCol="0"/>
          <a:lstStyle/>
          <a:p>
            <a:endParaRP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pic>
        <p:nvPicPr>
          <p:cNvPr id="9" name="Picture 8">
            <a:extLst>
              <a:ext uri="{FF2B5EF4-FFF2-40B4-BE49-F238E27FC236}">
                <a16:creationId xmlns:a16="http://schemas.microsoft.com/office/drawing/2014/main" id="{0A099837-3B0B-60E4-6E67-4D8F7A07660C}"/>
              </a:ext>
            </a:extLst>
          </p:cNvPr>
          <p:cNvPicPr>
            <a:picLocks noChangeAspect="1"/>
          </p:cNvPicPr>
          <p:nvPr/>
        </p:nvPicPr>
        <p:blipFill>
          <a:blip r:embed="rId3"/>
          <a:stretch>
            <a:fillRect/>
          </a:stretch>
        </p:blipFill>
        <p:spPr>
          <a:xfrm>
            <a:off x="3200400" y="1115404"/>
            <a:ext cx="5325218" cy="5706271"/>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135099" y="231647"/>
            <a:ext cx="825252" cy="829055"/>
          </a:xfrm>
          <a:prstGeom prst="rect">
            <a:avLst/>
          </a:prstGeom>
        </p:spPr>
      </p:pic>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Using</a:t>
            </a:r>
            <a:r>
              <a:rPr spc="-95" dirty="0"/>
              <a:t> </a:t>
            </a:r>
            <a:r>
              <a:rPr dirty="0"/>
              <a:t>barriers</a:t>
            </a:r>
            <a:r>
              <a:rPr spc="-70" dirty="0"/>
              <a:t> </a:t>
            </a:r>
            <a:r>
              <a:rPr dirty="0"/>
              <a:t>for</a:t>
            </a:r>
            <a:r>
              <a:rPr spc="-105" dirty="0"/>
              <a:t> </a:t>
            </a:r>
            <a:r>
              <a:rPr spc="-10" dirty="0"/>
              <a:t>debugging</a:t>
            </a:r>
          </a:p>
        </p:txBody>
      </p:sp>
      <p:grpSp>
        <p:nvGrpSpPr>
          <p:cNvPr id="4" name="object 4"/>
          <p:cNvGrpSpPr/>
          <p:nvPr/>
        </p:nvGrpSpPr>
        <p:grpSpPr>
          <a:xfrm>
            <a:off x="1888701" y="2081221"/>
            <a:ext cx="7808595" cy="3869054"/>
            <a:chOff x="1888701" y="2081221"/>
            <a:chExt cx="7808595" cy="3869054"/>
          </a:xfrm>
        </p:grpSpPr>
        <p:pic>
          <p:nvPicPr>
            <p:cNvPr id="5" name="object 5"/>
            <p:cNvPicPr/>
            <p:nvPr/>
          </p:nvPicPr>
          <p:blipFill>
            <a:blip r:embed="rId3" cstate="print"/>
            <a:stretch>
              <a:fillRect/>
            </a:stretch>
          </p:blipFill>
          <p:spPr>
            <a:xfrm>
              <a:off x="1888701" y="2081221"/>
              <a:ext cx="7550489" cy="1961552"/>
            </a:xfrm>
            <a:prstGeom prst="rect">
              <a:avLst/>
            </a:prstGeom>
          </p:spPr>
        </p:pic>
        <p:pic>
          <p:nvPicPr>
            <p:cNvPr id="6" name="object 6"/>
            <p:cNvPicPr/>
            <p:nvPr/>
          </p:nvPicPr>
          <p:blipFill>
            <a:blip r:embed="rId4" cstate="print"/>
            <a:stretch>
              <a:fillRect/>
            </a:stretch>
          </p:blipFill>
          <p:spPr>
            <a:xfrm>
              <a:off x="7033260" y="3284219"/>
              <a:ext cx="2663952" cy="2665476"/>
            </a:xfrm>
            <a:prstGeom prst="rect">
              <a:avLst/>
            </a:prstGeom>
          </p:spPr>
        </p:pic>
        <p:pic>
          <p:nvPicPr>
            <p:cNvPr id="7" name="object 7"/>
            <p:cNvPicPr/>
            <p:nvPr/>
          </p:nvPicPr>
          <p:blipFill>
            <a:blip r:embed="rId5" cstate="print"/>
            <a:stretch>
              <a:fillRect/>
            </a:stretch>
          </p:blipFill>
          <p:spPr>
            <a:xfrm>
              <a:off x="6375781" y="3272535"/>
              <a:ext cx="147954" cy="69723"/>
            </a:xfrm>
            <a:prstGeom prst="rect">
              <a:avLst/>
            </a:prstGeom>
          </p:spPr>
        </p:pic>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1457325"/>
            <a:ext cx="10721340" cy="1678305"/>
          </a:xfrm>
          <a:prstGeom prst="rect">
            <a:avLst/>
          </a:prstGeom>
        </p:spPr>
        <p:txBody>
          <a:bodyPr vert="horz" wrap="square" lIns="0" tIns="74930" rIns="0" bIns="0" rtlCol="0">
            <a:spAutoFit/>
          </a:bodyPr>
          <a:lstStyle/>
          <a:p>
            <a:pPr marL="354965" indent="-342265">
              <a:lnSpc>
                <a:spcPct val="100000"/>
              </a:lnSpc>
              <a:spcBef>
                <a:spcPts val="590"/>
              </a:spcBef>
              <a:buFont typeface="Arial MT"/>
              <a:buChar char="•"/>
              <a:tabLst>
                <a:tab pos="354965" algn="l"/>
              </a:tabLst>
            </a:pPr>
            <a:r>
              <a:rPr sz="2400" dirty="0">
                <a:latin typeface="Arial MT"/>
                <a:cs typeface="Arial MT"/>
              </a:rPr>
              <a:t>Implementing</a:t>
            </a:r>
            <a:r>
              <a:rPr sz="2400" spc="-60" dirty="0">
                <a:latin typeface="Arial MT"/>
                <a:cs typeface="Arial MT"/>
              </a:rPr>
              <a:t> </a:t>
            </a:r>
            <a:r>
              <a:rPr sz="2400" dirty="0">
                <a:latin typeface="Arial MT"/>
                <a:cs typeface="Arial MT"/>
              </a:rPr>
              <a:t>a</a:t>
            </a:r>
            <a:r>
              <a:rPr sz="2400" spc="-60" dirty="0">
                <a:latin typeface="Arial MT"/>
                <a:cs typeface="Arial MT"/>
              </a:rPr>
              <a:t> </a:t>
            </a:r>
            <a:r>
              <a:rPr sz="2400" dirty="0">
                <a:latin typeface="Arial MT"/>
                <a:cs typeface="Arial MT"/>
              </a:rPr>
              <a:t>barrier</a:t>
            </a:r>
            <a:r>
              <a:rPr sz="2400" spc="-60" dirty="0">
                <a:latin typeface="Arial MT"/>
                <a:cs typeface="Arial MT"/>
              </a:rPr>
              <a:t> </a:t>
            </a:r>
            <a:r>
              <a:rPr sz="2400" dirty="0">
                <a:latin typeface="Arial MT"/>
                <a:cs typeface="Arial MT"/>
              </a:rPr>
              <a:t>using</a:t>
            </a:r>
            <a:r>
              <a:rPr sz="2400" spc="-40" dirty="0">
                <a:latin typeface="Arial MT"/>
                <a:cs typeface="Arial MT"/>
              </a:rPr>
              <a:t> </a:t>
            </a:r>
            <a:r>
              <a:rPr sz="2400" spc="-10" dirty="0">
                <a:latin typeface="Arial MT"/>
                <a:cs typeface="Arial MT"/>
              </a:rPr>
              <a:t>busy-</a:t>
            </a:r>
            <a:r>
              <a:rPr sz="2400" dirty="0">
                <a:latin typeface="Arial MT"/>
                <a:cs typeface="Arial MT"/>
              </a:rPr>
              <a:t>waiting</a:t>
            </a:r>
            <a:r>
              <a:rPr sz="2400" spc="-45" dirty="0">
                <a:latin typeface="Arial MT"/>
                <a:cs typeface="Arial MT"/>
              </a:rPr>
              <a:t> </a:t>
            </a:r>
            <a:r>
              <a:rPr sz="2400" dirty="0">
                <a:latin typeface="Arial MT"/>
                <a:cs typeface="Arial MT"/>
              </a:rPr>
              <a:t>and</a:t>
            </a:r>
            <a:r>
              <a:rPr sz="2400" spc="-55" dirty="0">
                <a:latin typeface="Arial MT"/>
                <a:cs typeface="Arial MT"/>
              </a:rPr>
              <a:t> </a:t>
            </a:r>
            <a:r>
              <a:rPr sz="2400" dirty="0">
                <a:latin typeface="Arial MT"/>
                <a:cs typeface="Arial MT"/>
              </a:rPr>
              <a:t>a</a:t>
            </a:r>
            <a:r>
              <a:rPr sz="2400" spc="-60" dirty="0">
                <a:latin typeface="Arial MT"/>
                <a:cs typeface="Arial MT"/>
              </a:rPr>
              <a:t> </a:t>
            </a:r>
            <a:r>
              <a:rPr sz="2400" dirty="0">
                <a:latin typeface="Arial MT"/>
                <a:cs typeface="Arial MT"/>
              </a:rPr>
              <a:t>mutex</a:t>
            </a:r>
            <a:r>
              <a:rPr sz="2400" spc="-70" dirty="0">
                <a:latin typeface="Arial MT"/>
                <a:cs typeface="Arial MT"/>
              </a:rPr>
              <a:t> </a:t>
            </a:r>
            <a:r>
              <a:rPr sz="2400" dirty="0">
                <a:latin typeface="Arial MT"/>
                <a:cs typeface="Arial MT"/>
              </a:rPr>
              <a:t>is</a:t>
            </a:r>
            <a:r>
              <a:rPr sz="2400" spc="-60" dirty="0">
                <a:latin typeface="Arial MT"/>
                <a:cs typeface="Arial MT"/>
              </a:rPr>
              <a:t> </a:t>
            </a:r>
            <a:r>
              <a:rPr sz="2400" spc="-10" dirty="0">
                <a:latin typeface="Arial MT"/>
                <a:cs typeface="Arial MT"/>
              </a:rPr>
              <a:t>straightforward.</a:t>
            </a:r>
            <a:endParaRPr sz="2400">
              <a:latin typeface="Arial MT"/>
              <a:cs typeface="Arial MT"/>
            </a:endParaRPr>
          </a:p>
          <a:p>
            <a:pPr marL="354965" indent="-342265">
              <a:lnSpc>
                <a:spcPct val="100000"/>
              </a:lnSpc>
              <a:spcBef>
                <a:spcPts val="495"/>
              </a:spcBef>
              <a:buChar char="•"/>
              <a:tabLst>
                <a:tab pos="354965" algn="l"/>
              </a:tabLst>
            </a:pPr>
            <a:r>
              <a:rPr sz="2400" dirty="0">
                <a:latin typeface="Arial MT"/>
                <a:cs typeface="Arial MT"/>
              </a:rPr>
              <a:t>We</a:t>
            </a:r>
            <a:r>
              <a:rPr sz="2400" spc="-65" dirty="0">
                <a:latin typeface="Arial MT"/>
                <a:cs typeface="Arial MT"/>
              </a:rPr>
              <a:t> </a:t>
            </a:r>
            <a:r>
              <a:rPr sz="2400" dirty="0">
                <a:latin typeface="Arial MT"/>
                <a:cs typeface="Arial MT"/>
              </a:rPr>
              <a:t>use</a:t>
            </a:r>
            <a:r>
              <a:rPr sz="2400" spc="-55" dirty="0">
                <a:latin typeface="Arial MT"/>
                <a:cs typeface="Arial MT"/>
              </a:rPr>
              <a:t> </a:t>
            </a:r>
            <a:r>
              <a:rPr sz="2400" dirty="0">
                <a:latin typeface="Arial MT"/>
                <a:cs typeface="Arial MT"/>
              </a:rPr>
              <a:t>a</a:t>
            </a:r>
            <a:r>
              <a:rPr sz="2400" spc="-50" dirty="0">
                <a:latin typeface="Arial MT"/>
                <a:cs typeface="Arial MT"/>
              </a:rPr>
              <a:t> </a:t>
            </a:r>
            <a:r>
              <a:rPr sz="2400" dirty="0">
                <a:latin typeface="Arial MT"/>
                <a:cs typeface="Arial MT"/>
              </a:rPr>
              <a:t>shared</a:t>
            </a:r>
            <a:r>
              <a:rPr sz="2400" spc="-45" dirty="0">
                <a:latin typeface="Arial MT"/>
                <a:cs typeface="Arial MT"/>
              </a:rPr>
              <a:t> </a:t>
            </a:r>
            <a:r>
              <a:rPr sz="2400" dirty="0">
                <a:latin typeface="Arial MT"/>
                <a:cs typeface="Arial MT"/>
              </a:rPr>
              <a:t>counter</a:t>
            </a:r>
            <a:r>
              <a:rPr sz="2400" spc="-55" dirty="0">
                <a:latin typeface="Arial MT"/>
                <a:cs typeface="Arial MT"/>
              </a:rPr>
              <a:t> </a:t>
            </a:r>
            <a:r>
              <a:rPr sz="2400" dirty="0">
                <a:latin typeface="Arial MT"/>
                <a:cs typeface="Arial MT"/>
              </a:rPr>
              <a:t>protected</a:t>
            </a:r>
            <a:r>
              <a:rPr sz="2400" spc="-50" dirty="0">
                <a:latin typeface="Arial MT"/>
                <a:cs typeface="Arial MT"/>
              </a:rPr>
              <a:t> </a:t>
            </a:r>
            <a:r>
              <a:rPr sz="2400" dirty="0">
                <a:latin typeface="Arial MT"/>
                <a:cs typeface="Arial MT"/>
              </a:rPr>
              <a:t>by</a:t>
            </a:r>
            <a:r>
              <a:rPr sz="2400" spc="-55" dirty="0">
                <a:latin typeface="Arial MT"/>
                <a:cs typeface="Arial MT"/>
              </a:rPr>
              <a:t> </a:t>
            </a:r>
            <a:r>
              <a:rPr sz="2400" dirty="0">
                <a:latin typeface="Arial MT"/>
                <a:cs typeface="Arial MT"/>
              </a:rPr>
              <a:t>the</a:t>
            </a:r>
            <a:r>
              <a:rPr sz="2400" spc="-55" dirty="0">
                <a:latin typeface="Arial MT"/>
                <a:cs typeface="Arial MT"/>
              </a:rPr>
              <a:t> </a:t>
            </a:r>
            <a:r>
              <a:rPr sz="2400" spc="-10" dirty="0">
                <a:latin typeface="Arial MT"/>
                <a:cs typeface="Arial MT"/>
              </a:rPr>
              <a:t>mutex.</a:t>
            </a:r>
            <a:endParaRPr sz="2400">
              <a:latin typeface="Arial MT"/>
              <a:cs typeface="Arial MT"/>
            </a:endParaRPr>
          </a:p>
          <a:p>
            <a:pPr marL="354965" marR="5080" indent="-342900">
              <a:lnSpc>
                <a:spcPct val="100000"/>
              </a:lnSpc>
              <a:spcBef>
                <a:spcPts val="500"/>
              </a:spcBef>
              <a:buChar char="•"/>
              <a:tabLst>
                <a:tab pos="354965" algn="l"/>
              </a:tabLst>
            </a:pPr>
            <a:r>
              <a:rPr sz="2400" dirty="0">
                <a:latin typeface="Arial MT"/>
                <a:cs typeface="Arial MT"/>
              </a:rPr>
              <a:t>When</a:t>
            </a:r>
            <a:r>
              <a:rPr sz="2400" spc="-70" dirty="0">
                <a:latin typeface="Arial MT"/>
                <a:cs typeface="Arial MT"/>
              </a:rPr>
              <a:t> </a:t>
            </a:r>
            <a:r>
              <a:rPr sz="2400" dirty="0">
                <a:latin typeface="Arial MT"/>
                <a:cs typeface="Arial MT"/>
              </a:rPr>
              <a:t>the</a:t>
            </a:r>
            <a:r>
              <a:rPr sz="2400" spc="-70" dirty="0">
                <a:latin typeface="Arial MT"/>
                <a:cs typeface="Arial MT"/>
              </a:rPr>
              <a:t> </a:t>
            </a:r>
            <a:r>
              <a:rPr sz="2400" dirty="0">
                <a:latin typeface="Arial MT"/>
                <a:cs typeface="Arial MT"/>
              </a:rPr>
              <a:t>counter</a:t>
            </a:r>
            <a:r>
              <a:rPr sz="2400" spc="-65" dirty="0">
                <a:latin typeface="Arial MT"/>
                <a:cs typeface="Arial MT"/>
              </a:rPr>
              <a:t> </a:t>
            </a:r>
            <a:r>
              <a:rPr sz="2400" dirty="0">
                <a:latin typeface="Arial MT"/>
                <a:cs typeface="Arial MT"/>
              </a:rPr>
              <a:t>indicates</a:t>
            </a:r>
            <a:r>
              <a:rPr sz="2400" spc="-50" dirty="0">
                <a:latin typeface="Arial MT"/>
                <a:cs typeface="Arial MT"/>
              </a:rPr>
              <a:t> </a:t>
            </a:r>
            <a:r>
              <a:rPr sz="2400" dirty="0">
                <a:latin typeface="Arial MT"/>
                <a:cs typeface="Arial MT"/>
              </a:rPr>
              <a:t>that</a:t>
            </a:r>
            <a:r>
              <a:rPr sz="2400" spc="-65" dirty="0">
                <a:latin typeface="Arial MT"/>
                <a:cs typeface="Arial MT"/>
              </a:rPr>
              <a:t> </a:t>
            </a:r>
            <a:r>
              <a:rPr sz="2400" dirty="0">
                <a:latin typeface="Arial MT"/>
                <a:cs typeface="Arial MT"/>
              </a:rPr>
              <a:t>every</a:t>
            </a:r>
            <a:r>
              <a:rPr sz="2400" spc="-70" dirty="0">
                <a:latin typeface="Arial MT"/>
                <a:cs typeface="Arial MT"/>
              </a:rPr>
              <a:t> </a:t>
            </a:r>
            <a:r>
              <a:rPr sz="2400" dirty="0">
                <a:latin typeface="Arial MT"/>
                <a:cs typeface="Arial MT"/>
              </a:rPr>
              <a:t>thread</a:t>
            </a:r>
            <a:r>
              <a:rPr sz="2400" spc="-80" dirty="0">
                <a:latin typeface="Arial MT"/>
                <a:cs typeface="Arial MT"/>
              </a:rPr>
              <a:t> </a:t>
            </a:r>
            <a:r>
              <a:rPr sz="2400" dirty="0">
                <a:latin typeface="Arial MT"/>
                <a:cs typeface="Arial MT"/>
              </a:rPr>
              <a:t>has</a:t>
            </a:r>
            <a:r>
              <a:rPr sz="2400" spc="-60" dirty="0">
                <a:latin typeface="Arial MT"/>
                <a:cs typeface="Arial MT"/>
              </a:rPr>
              <a:t> </a:t>
            </a:r>
            <a:r>
              <a:rPr sz="2400" dirty="0">
                <a:latin typeface="Arial MT"/>
                <a:cs typeface="Arial MT"/>
              </a:rPr>
              <a:t>entered</a:t>
            </a:r>
            <a:r>
              <a:rPr sz="2400" spc="-70" dirty="0">
                <a:latin typeface="Arial MT"/>
                <a:cs typeface="Arial MT"/>
              </a:rPr>
              <a:t> </a:t>
            </a:r>
            <a:r>
              <a:rPr sz="2400" dirty="0">
                <a:latin typeface="Arial MT"/>
                <a:cs typeface="Arial MT"/>
              </a:rPr>
              <a:t>the</a:t>
            </a:r>
            <a:r>
              <a:rPr sz="2400" spc="-80" dirty="0">
                <a:latin typeface="Arial MT"/>
                <a:cs typeface="Arial MT"/>
              </a:rPr>
              <a:t> </a:t>
            </a:r>
            <a:r>
              <a:rPr sz="2400" dirty="0">
                <a:latin typeface="Arial MT"/>
                <a:cs typeface="Arial MT"/>
              </a:rPr>
              <a:t>critical</a:t>
            </a:r>
            <a:r>
              <a:rPr sz="2400" spc="-65" dirty="0">
                <a:latin typeface="Arial MT"/>
                <a:cs typeface="Arial MT"/>
              </a:rPr>
              <a:t> </a:t>
            </a:r>
            <a:r>
              <a:rPr sz="2400" spc="-10" dirty="0">
                <a:latin typeface="Arial MT"/>
                <a:cs typeface="Arial MT"/>
              </a:rPr>
              <a:t>section, </a:t>
            </a:r>
            <a:r>
              <a:rPr sz="2400" dirty="0">
                <a:latin typeface="Arial MT"/>
                <a:cs typeface="Arial MT"/>
              </a:rPr>
              <a:t>threads</a:t>
            </a:r>
            <a:r>
              <a:rPr sz="2400" spc="-65" dirty="0">
                <a:latin typeface="Arial MT"/>
                <a:cs typeface="Arial MT"/>
              </a:rPr>
              <a:t> </a:t>
            </a:r>
            <a:r>
              <a:rPr sz="2400" dirty="0">
                <a:latin typeface="Arial MT"/>
                <a:cs typeface="Arial MT"/>
              </a:rPr>
              <a:t>can</a:t>
            </a:r>
            <a:r>
              <a:rPr sz="2400" spc="-65" dirty="0">
                <a:latin typeface="Arial MT"/>
                <a:cs typeface="Arial MT"/>
              </a:rPr>
              <a:t> </a:t>
            </a:r>
            <a:r>
              <a:rPr sz="2400" dirty="0">
                <a:latin typeface="Arial MT"/>
                <a:cs typeface="Arial MT"/>
              </a:rPr>
              <a:t>leave</a:t>
            </a:r>
            <a:r>
              <a:rPr sz="2400" spc="-60" dirty="0">
                <a:latin typeface="Arial MT"/>
                <a:cs typeface="Arial MT"/>
              </a:rPr>
              <a:t> </a:t>
            </a:r>
            <a:r>
              <a:rPr sz="2400" dirty="0">
                <a:latin typeface="Arial MT"/>
                <a:cs typeface="Arial MT"/>
              </a:rPr>
              <a:t>the</a:t>
            </a:r>
            <a:r>
              <a:rPr sz="2400" spc="-60" dirty="0">
                <a:latin typeface="Arial MT"/>
                <a:cs typeface="Arial MT"/>
              </a:rPr>
              <a:t> </a:t>
            </a:r>
            <a:r>
              <a:rPr sz="2400" dirty="0">
                <a:latin typeface="Arial MT"/>
                <a:cs typeface="Arial MT"/>
              </a:rPr>
              <a:t>critical</a:t>
            </a:r>
            <a:r>
              <a:rPr sz="2400" spc="-65" dirty="0">
                <a:latin typeface="Arial MT"/>
                <a:cs typeface="Arial MT"/>
              </a:rPr>
              <a:t> </a:t>
            </a:r>
            <a:r>
              <a:rPr sz="2400" spc="-10" dirty="0">
                <a:latin typeface="Arial MT"/>
                <a:cs typeface="Arial MT"/>
              </a:rPr>
              <a:t>section.</a:t>
            </a:r>
            <a:endParaRPr sz="2400">
              <a:latin typeface="Arial MT"/>
              <a:cs typeface="Arial MT"/>
            </a:endParaRP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25" dirty="0"/>
              <a:t>Busy-</a:t>
            </a:r>
            <a:r>
              <a:rPr dirty="0"/>
              <a:t>waiting</a:t>
            </a:r>
            <a:r>
              <a:rPr spc="-75" dirty="0"/>
              <a:t> </a:t>
            </a:r>
            <a:r>
              <a:rPr dirty="0"/>
              <a:t>and</a:t>
            </a:r>
            <a:r>
              <a:rPr spc="-80" dirty="0"/>
              <a:t> </a:t>
            </a:r>
            <a:r>
              <a:rPr dirty="0"/>
              <a:t>a</a:t>
            </a:r>
            <a:r>
              <a:rPr spc="-65" dirty="0"/>
              <a:t> </a:t>
            </a:r>
            <a:r>
              <a:rPr spc="-10" dirty="0"/>
              <a:t>Mutex</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85343" y="1457325"/>
            <a:ext cx="4061460" cy="2600325"/>
          </a:xfrm>
          <a:prstGeom prst="rect">
            <a:avLst/>
          </a:prstGeom>
        </p:spPr>
        <p:txBody>
          <a:bodyPr vert="horz" wrap="square" lIns="0" tIns="74930" rIns="0" bIns="0" rtlCol="0">
            <a:spAutoFit/>
          </a:bodyPr>
          <a:lstStyle/>
          <a:p>
            <a:pPr marL="354965" indent="-342265">
              <a:lnSpc>
                <a:spcPct val="100000"/>
              </a:lnSpc>
              <a:spcBef>
                <a:spcPts val="590"/>
              </a:spcBef>
              <a:buFont typeface="Arial MT"/>
              <a:buChar char="•"/>
              <a:tabLst>
                <a:tab pos="354965" algn="l"/>
              </a:tabLst>
            </a:pPr>
            <a:r>
              <a:rPr sz="2400" dirty="0">
                <a:latin typeface="Arial MT"/>
                <a:cs typeface="Arial MT"/>
              </a:rPr>
              <a:t>Distributed</a:t>
            </a:r>
            <a:r>
              <a:rPr sz="2400" spc="-90" dirty="0">
                <a:latin typeface="Arial MT"/>
                <a:cs typeface="Arial MT"/>
              </a:rPr>
              <a:t> </a:t>
            </a:r>
            <a:r>
              <a:rPr sz="2400" dirty="0">
                <a:latin typeface="Arial MT"/>
                <a:cs typeface="Arial MT"/>
              </a:rPr>
              <a:t>data</a:t>
            </a:r>
            <a:r>
              <a:rPr sz="2400" spc="-90" dirty="0">
                <a:latin typeface="Arial MT"/>
                <a:cs typeface="Arial MT"/>
              </a:rPr>
              <a:t> </a:t>
            </a:r>
            <a:r>
              <a:rPr sz="2400" spc="-10" dirty="0">
                <a:latin typeface="Arial MT"/>
                <a:cs typeface="Arial MT"/>
              </a:rPr>
              <a:t>processing</a:t>
            </a:r>
            <a:endParaRPr sz="2400">
              <a:latin typeface="Arial MT"/>
              <a:cs typeface="Arial MT"/>
            </a:endParaRPr>
          </a:p>
          <a:p>
            <a:pPr marL="354965" indent="-342265">
              <a:lnSpc>
                <a:spcPct val="100000"/>
              </a:lnSpc>
              <a:spcBef>
                <a:spcPts val="495"/>
              </a:spcBef>
              <a:buChar char="•"/>
              <a:tabLst>
                <a:tab pos="354965" algn="l"/>
              </a:tabLst>
            </a:pPr>
            <a:r>
              <a:rPr sz="2400" dirty="0">
                <a:latin typeface="Arial MT"/>
                <a:cs typeface="Arial MT"/>
              </a:rPr>
              <a:t>Parallel</a:t>
            </a:r>
            <a:r>
              <a:rPr sz="2400" spc="-60" dirty="0">
                <a:latin typeface="Arial MT"/>
                <a:cs typeface="Arial MT"/>
              </a:rPr>
              <a:t> </a:t>
            </a:r>
            <a:r>
              <a:rPr sz="2400" dirty="0">
                <a:latin typeface="Arial MT"/>
                <a:cs typeface="Arial MT"/>
              </a:rPr>
              <a:t>and</a:t>
            </a:r>
            <a:r>
              <a:rPr sz="2400" spc="-85" dirty="0">
                <a:latin typeface="Arial MT"/>
                <a:cs typeface="Arial MT"/>
              </a:rPr>
              <a:t> </a:t>
            </a:r>
            <a:r>
              <a:rPr sz="2400" spc="-10" dirty="0">
                <a:latin typeface="Arial MT"/>
                <a:cs typeface="Arial MT"/>
              </a:rPr>
              <a:t>distributed</a:t>
            </a:r>
            <a:endParaRPr sz="2400">
              <a:latin typeface="Arial MT"/>
              <a:cs typeface="Arial MT"/>
            </a:endParaRPr>
          </a:p>
          <a:p>
            <a:pPr marL="897890" lvl="1" indent="-428625">
              <a:lnSpc>
                <a:spcPct val="100000"/>
              </a:lnSpc>
              <a:spcBef>
                <a:spcPts val="500"/>
              </a:spcBef>
              <a:buFont typeface="Wingdings"/>
              <a:buChar char=""/>
              <a:tabLst>
                <a:tab pos="897890" algn="l"/>
              </a:tabLst>
            </a:pPr>
            <a:r>
              <a:rPr sz="2400" spc="-10" dirty="0">
                <a:latin typeface="Arial MT"/>
                <a:cs typeface="Arial MT"/>
              </a:rPr>
              <a:t>Programming</a:t>
            </a:r>
            <a:endParaRPr sz="2400">
              <a:latin typeface="Arial MT"/>
              <a:cs typeface="Arial MT"/>
            </a:endParaRPr>
          </a:p>
          <a:p>
            <a:pPr marL="897890" lvl="1" indent="-428625">
              <a:lnSpc>
                <a:spcPct val="100000"/>
              </a:lnSpc>
              <a:spcBef>
                <a:spcPts val="509"/>
              </a:spcBef>
              <a:buFont typeface="Wingdings"/>
              <a:buChar char=""/>
              <a:tabLst>
                <a:tab pos="897890" algn="l"/>
              </a:tabLst>
            </a:pPr>
            <a:r>
              <a:rPr sz="2400" spc="-10" dirty="0">
                <a:latin typeface="Arial MT"/>
                <a:cs typeface="Arial MT"/>
              </a:rPr>
              <a:t>Computing</a:t>
            </a:r>
            <a:endParaRPr sz="2400">
              <a:latin typeface="Arial MT"/>
              <a:cs typeface="Arial MT"/>
            </a:endParaRPr>
          </a:p>
          <a:p>
            <a:pPr marL="897890" lvl="1" indent="-428625">
              <a:lnSpc>
                <a:spcPct val="100000"/>
              </a:lnSpc>
              <a:spcBef>
                <a:spcPts val="490"/>
              </a:spcBef>
              <a:buFont typeface="Wingdings"/>
              <a:buChar char=""/>
              <a:tabLst>
                <a:tab pos="897890" algn="l"/>
              </a:tabLst>
            </a:pPr>
            <a:r>
              <a:rPr sz="2400" spc="-10" dirty="0">
                <a:latin typeface="Arial MT"/>
                <a:cs typeface="Arial MT"/>
              </a:rPr>
              <a:t>Processing</a:t>
            </a:r>
            <a:endParaRPr sz="2400">
              <a:latin typeface="Arial MT"/>
              <a:cs typeface="Arial MT"/>
            </a:endParaRPr>
          </a:p>
          <a:p>
            <a:pPr marL="897890" lvl="1" indent="-428625">
              <a:lnSpc>
                <a:spcPct val="100000"/>
              </a:lnSpc>
              <a:spcBef>
                <a:spcPts val="505"/>
              </a:spcBef>
              <a:buFont typeface="Wingdings"/>
              <a:buChar char=""/>
              <a:tabLst>
                <a:tab pos="897890" algn="l"/>
              </a:tabLst>
            </a:pPr>
            <a:r>
              <a:rPr sz="2400" spc="-10" dirty="0">
                <a:latin typeface="Arial MT"/>
                <a:cs typeface="Arial MT"/>
              </a:rPr>
              <a:t>System</a:t>
            </a:r>
            <a:endParaRPr sz="2400">
              <a:latin typeface="Arial MT"/>
              <a:cs typeface="Arial MT"/>
            </a:endParaRPr>
          </a:p>
        </p:txBody>
      </p:sp>
      <p:sp>
        <p:nvSpPr>
          <p:cNvPr id="4" name="object 4"/>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Our</a:t>
            </a:r>
            <a:r>
              <a:rPr spc="-80" dirty="0"/>
              <a:t> </a:t>
            </a:r>
            <a:r>
              <a:rPr dirty="0"/>
              <a:t>Goal</a:t>
            </a:r>
            <a:r>
              <a:rPr spc="-80" dirty="0"/>
              <a:t> </a:t>
            </a:r>
            <a:r>
              <a:rPr dirty="0"/>
              <a:t>and</a:t>
            </a:r>
            <a:r>
              <a:rPr spc="-95" dirty="0"/>
              <a:t> </a:t>
            </a:r>
            <a:r>
              <a:rPr dirty="0"/>
              <a:t>Where</a:t>
            </a:r>
            <a:r>
              <a:rPr spc="-65" dirty="0"/>
              <a:t> </a:t>
            </a:r>
            <a:r>
              <a:rPr dirty="0"/>
              <a:t>we</a:t>
            </a:r>
            <a:r>
              <a:rPr spc="-90" dirty="0"/>
              <a:t> </a:t>
            </a:r>
            <a:r>
              <a:rPr spc="-25" dirty="0"/>
              <a:t>are</a:t>
            </a:r>
          </a:p>
        </p:txBody>
      </p:sp>
      <p:sp>
        <p:nvSpPr>
          <p:cNvPr id="19" name="object 19"/>
          <p:cNvSpPr/>
          <p:nvPr/>
        </p:nvSpPr>
        <p:spPr>
          <a:xfrm>
            <a:off x="624954" y="1074800"/>
            <a:ext cx="21590" cy="36195"/>
          </a:xfrm>
          <a:custGeom>
            <a:avLst/>
            <a:gdLst/>
            <a:ahLst/>
            <a:cxnLst/>
            <a:rect l="l" t="t" r="r" b="b"/>
            <a:pathLst>
              <a:path w="21590" h="36194">
                <a:moveTo>
                  <a:pt x="16789" y="0"/>
                </a:moveTo>
                <a:lnTo>
                  <a:pt x="15341" y="1143"/>
                </a:lnTo>
                <a:lnTo>
                  <a:pt x="11010" y="4318"/>
                </a:lnTo>
                <a:lnTo>
                  <a:pt x="10223" y="5079"/>
                </a:lnTo>
                <a:lnTo>
                  <a:pt x="7264" y="9525"/>
                </a:lnTo>
                <a:lnTo>
                  <a:pt x="4876" y="12953"/>
                </a:lnTo>
                <a:lnTo>
                  <a:pt x="2349" y="17652"/>
                </a:lnTo>
                <a:lnTo>
                  <a:pt x="203" y="23495"/>
                </a:lnTo>
                <a:lnTo>
                  <a:pt x="0" y="24637"/>
                </a:lnTo>
                <a:lnTo>
                  <a:pt x="63" y="28575"/>
                </a:lnTo>
                <a:lnTo>
                  <a:pt x="317" y="29845"/>
                </a:lnTo>
                <a:lnTo>
                  <a:pt x="2489" y="34925"/>
                </a:lnTo>
                <a:lnTo>
                  <a:pt x="4279" y="35687"/>
                </a:lnTo>
                <a:lnTo>
                  <a:pt x="7429" y="34416"/>
                </a:lnTo>
                <a:lnTo>
                  <a:pt x="8204" y="32638"/>
                </a:lnTo>
                <a:lnTo>
                  <a:pt x="7607" y="31114"/>
                </a:lnTo>
                <a:lnTo>
                  <a:pt x="6661" y="28575"/>
                </a:lnTo>
                <a:lnTo>
                  <a:pt x="6438" y="28575"/>
                </a:lnTo>
                <a:lnTo>
                  <a:pt x="6337" y="28002"/>
                </a:lnTo>
                <a:lnTo>
                  <a:pt x="6235" y="27432"/>
                </a:lnTo>
                <a:lnTo>
                  <a:pt x="6457" y="27432"/>
                </a:lnTo>
                <a:lnTo>
                  <a:pt x="6502" y="24637"/>
                </a:lnTo>
                <a:lnTo>
                  <a:pt x="6713" y="24637"/>
                </a:lnTo>
                <a:lnTo>
                  <a:pt x="8470" y="19938"/>
                </a:lnTo>
                <a:lnTo>
                  <a:pt x="9817" y="17652"/>
                </a:lnTo>
                <a:lnTo>
                  <a:pt x="10452" y="16510"/>
                </a:lnTo>
                <a:lnTo>
                  <a:pt x="12788" y="13208"/>
                </a:lnTo>
                <a:lnTo>
                  <a:pt x="15209" y="9525"/>
                </a:lnTo>
                <a:lnTo>
                  <a:pt x="14960" y="9525"/>
                </a:lnTo>
                <a:lnTo>
                  <a:pt x="15709" y="8762"/>
                </a:lnTo>
                <a:lnTo>
                  <a:pt x="15993" y="8762"/>
                </a:lnTo>
                <a:lnTo>
                  <a:pt x="19265" y="6350"/>
                </a:lnTo>
                <a:lnTo>
                  <a:pt x="20700" y="5207"/>
                </a:lnTo>
                <a:lnTo>
                  <a:pt x="20993" y="3175"/>
                </a:lnTo>
                <a:lnTo>
                  <a:pt x="19913" y="1777"/>
                </a:lnTo>
                <a:lnTo>
                  <a:pt x="18834" y="253"/>
                </a:lnTo>
                <a:lnTo>
                  <a:pt x="16789" y="0"/>
                </a:lnTo>
                <a:close/>
              </a:path>
              <a:path w="21590" h="36194">
                <a:moveTo>
                  <a:pt x="6448" y="28002"/>
                </a:moveTo>
                <a:lnTo>
                  <a:pt x="6438" y="28575"/>
                </a:lnTo>
                <a:lnTo>
                  <a:pt x="6661" y="28575"/>
                </a:lnTo>
                <a:lnTo>
                  <a:pt x="6448" y="28002"/>
                </a:lnTo>
                <a:close/>
              </a:path>
              <a:path w="21590" h="36194">
                <a:moveTo>
                  <a:pt x="6457" y="27432"/>
                </a:moveTo>
                <a:lnTo>
                  <a:pt x="6235" y="27432"/>
                </a:lnTo>
                <a:lnTo>
                  <a:pt x="6448" y="28002"/>
                </a:lnTo>
                <a:lnTo>
                  <a:pt x="6457" y="27432"/>
                </a:lnTo>
                <a:close/>
              </a:path>
              <a:path w="21590" h="36194">
                <a:moveTo>
                  <a:pt x="6492" y="25229"/>
                </a:moveTo>
                <a:lnTo>
                  <a:pt x="6286" y="25781"/>
                </a:lnTo>
                <a:lnTo>
                  <a:pt x="6483" y="25781"/>
                </a:lnTo>
                <a:lnTo>
                  <a:pt x="6492" y="25229"/>
                </a:lnTo>
                <a:close/>
              </a:path>
              <a:path w="21590" h="36194">
                <a:moveTo>
                  <a:pt x="6713" y="24637"/>
                </a:moveTo>
                <a:lnTo>
                  <a:pt x="6502" y="24637"/>
                </a:lnTo>
                <a:lnTo>
                  <a:pt x="6492" y="25229"/>
                </a:lnTo>
                <a:lnTo>
                  <a:pt x="6713" y="24637"/>
                </a:lnTo>
                <a:close/>
              </a:path>
              <a:path w="21590" h="36194">
                <a:moveTo>
                  <a:pt x="15709" y="8762"/>
                </a:moveTo>
                <a:lnTo>
                  <a:pt x="14960" y="9525"/>
                </a:lnTo>
                <a:lnTo>
                  <a:pt x="15442" y="9169"/>
                </a:lnTo>
                <a:lnTo>
                  <a:pt x="15709" y="8762"/>
                </a:lnTo>
                <a:close/>
              </a:path>
              <a:path w="21590" h="36194">
                <a:moveTo>
                  <a:pt x="15442" y="9169"/>
                </a:moveTo>
                <a:lnTo>
                  <a:pt x="14960" y="9525"/>
                </a:lnTo>
                <a:lnTo>
                  <a:pt x="15209" y="9525"/>
                </a:lnTo>
                <a:lnTo>
                  <a:pt x="15442" y="9169"/>
                </a:lnTo>
                <a:close/>
              </a:path>
              <a:path w="21590" h="36194">
                <a:moveTo>
                  <a:pt x="15993" y="8762"/>
                </a:moveTo>
                <a:lnTo>
                  <a:pt x="15709" y="8762"/>
                </a:lnTo>
                <a:lnTo>
                  <a:pt x="15442" y="9169"/>
                </a:lnTo>
                <a:lnTo>
                  <a:pt x="15993" y="8762"/>
                </a:lnTo>
                <a:close/>
              </a:path>
            </a:pathLst>
          </a:custGeom>
          <a:solidFill>
            <a:srgbClr val="FF0000"/>
          </a:solidFill>
        </p:spPr>
        <p:txBody>
          <a:bodyPr wrap="square" lIns="0" tIns="0" rIns="0" bIns="0" rtlCol="0"/>
          <a:lstStyle/>
          <a:p>
            <a:endParaRPr/>
          </a:p>
        </p:txBody>
      </p:sp>
      <p:sp>
        <p:nvSpPr>
          <p:cNvPr id="49" name="object 49"/>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25" dirty="0"/>
              <a:t>Busy-</a:t>
            </a:r>
            <a:r>
              <a:rPr dirty="0"/>
              <a:t>waiting</a:t>
            </a:r>
            <a:r>
              <a:rPr spc="-75" dirty="0"/>
              <a:t> </a:t>
            </a:r>
            <a:r>
              <a:rPr dirty="0"/>
              <a:t>and</a:t>
            </a:r>
            <a:r>
              <a:rPr spc="-80" dirty="0"/>
              <a:t> </a:t>
            </a:r>
            <a:r>
              <a:rPr dirty="0"/>
              <a:t>a</a:t>
            </a:r>
            <a:r>
              <a:rPr spc="-65" dirty="0"/>
              <a:t> </a:t>
            </a:r>
            <a:r>
              <a:rPr spc="-10" dirty="0"/>
              <a:t>Mutex</a:t>
            </a:r>
          </a:p>
        </p:txBody>
      </p:sp>
      <p:pic>
        <p:nvPicPr>
          <p:cNvPr id="3" name="object 3"/>
          <p:cNvPicPr/>
          <p:nvPr/>
        </p:nvPicPr>
        <p:blipFill>
          <a:blip r:embed="rId2" cstate="print"/>
          <a:stretch>
            <a:fillRect/>
          </a:stretch>
        </p:blipFill>
        <p:spPr>
          <a:xfrm>
            <a:off x="1531949" y="1705813"/>
            <a:ext cx="7291236" cy="4756708"/>
          </a:xfrm>
          <a:prstGeom prst="rect">
            <a:avLst/>
          </a:prstGeom>
        </p:spPr>
      </p:pic>
      <p:sp>
        <p:nvSpPr>
          <p:cNvPr id="4" name="object 4"/>
          <p:cNvSpPr txBox="1"/>
          <p:nvPr/>
        </p:nvSpPr>
        <p:spPr>
          <a:xfrm>
            <a:off x="7759954" y="2032571"/>
            <a:ext cx="2296795" cy="1617345"/>
          </a:xfrm>
          <a:prstGeom prst="rect">
            <a:avLst/>
          </a:prstGeom>
        </p:spPr>
        <p:txBody>
          <a:bodyPr vert="horz" wrap="square" lIns="0" tIns="13335" rIns="0" bIns="0" rtlCol="0">
            <a:spAutoFit/>
          </a:bodyPr>
          <a:lstStyle/>
          <a:p>
            <a:pPr marL="12700" marR="5080">
              <a:lnSpc>
                <a:spcPct val="120000"/>
              </a:lnSpc>
              <a:spcBef>
                <a:spcPts val="105"/>
              </a:spcBef>
            </a:pPr>
            <a:r>
              <a:rPr sz="1800" dirty="0">
                <a:solidFill>
                  <a:srgbClr val="FF0000"/>
                </a:solidFill>
                <a:latin typeface="Arial MT"/>
                <a:cs typeface="Arial MT"/>
              </a:rPr>
              <a:t>We</a:t>
            </a:r>
            <a:r>
              <a:rPr sz="1800" spc="-20" dirty="0">
                <a:solidFill>
                  <a:srgbClr val="FF0000"/>
                </a:solidFill>
                <a:latin typeface="Arial MT"/>
                <a:cs typeface="Arial MT"/>
              </a:rPr>
              <a:t> </a:t>
            </a:r>
            <a:r>
              <a:rPr sz="1800" dirty="0">
                <a:solidFill>
                  <a:srgbClr val="FF0000"/>
                </a:solidFill>
                <a:latin typeface="Arial MT"/>
                <a:cs typeface="Arial MT"/>
              </a:rPr>
              <a:t>need</a:t>
            </a:r>
            <a:r>
              <a:rPr sz="1800" spc="-15" dirty="0">
                <a:solidFill>
                  <a:srgbClr val="FF0000"/>
                </a:solidFill>
                <a:latin typeface="Arial MT"/>
                <a:cs typeface="Arial MT"/>
              </a:rPr>
              <a:t> </a:t>
            </a:r>
            <a:r>
              <a:rPr sz="1800" dirty="0">
                <a:solidFill>
                  <a:srgbClr val="FF0000"/>
                </a:solidFill>
                <a:latin typeface="Arial MT"/>
                <a:cs typeface="Arial MT"/>
              </a:rPr>
              <a:t>one</a:t>
            </a:r>
            <a:r>
              <a:rPr sz="1800" spc="-20" dirty="0">
                <a:solidFill>
                  <a:srgbClr val="FF0000"/>
                </a:solidFill>
                <a:latin typeface="Arial MT"/>
                <a:cs typeface="Arial MT"/>
              </a:rPr>
              <a:t> </a:t>
            </a:r>
            <a:r>
              <a:rPr sz="1800" spc="-10" dirty="0">
                <a:solidFill>
                  <a:srgbClr val="FF0000"/>
                </a:solidFill>
                <a:latin typeface="Arial MT"/>
                <a:cs typeface="Arial MT"/>
              </a:rPr>
              <a:t>counter </a:t>
            </a:r>
            <a:r>
              <a:rPr sz="1800" dirty="0">
                <a:solidFill>
                  <a:srgbClr val="FF0000"/>
                </a:solidFill>
                <a:latin typeface="Arial MT"/>
                <a:cs typeface="Arial MT"/>
              </a:rPr>
              <a:t>variable</a:t>
            </a:r>
            <a:r>
              <a:rPr sz="1800" spc="-10" dirty="0">
                <a:solidFill>
                  <a:srgbClr val="FF0000"/>
                </a:solidFill>
                <a:latin typeface="Arial MT"/>
                <a:cs typeface="Arial MT"/>
              </a:rPr>
              <a:t> </a:t>
            </a:r>
            <a:r>
              <a:rPr sz="1800" dirty="0">
                <a:solidFill>
                  <a:srgbClr val="FF0000"/>
                </a:solidFill>
                <a:latin typeface="Arial MT"/>
                <a:cs typeface="Arial MT"/>
              </a:rPr>
              <a:t>for</a:t>
            </a:r>
            <a:r>
              <a:rPr sz="1800" spc="-30" dirty="0">
                <a:solidFill>
                  <a:srgbClr val="FF0000"/>
                </a:solidFill>
                <a:latin typeface="Arial MT"/>
                <a:cs typeface="Arial MT"/>
              </a:rPr>
              <a:t> </a:t>
            </a:r>
            <a:r>
              <a:rPr sz="1800" spc="-20" dirty="0">
                <a:solidFill>
                  <a:srgbClr val="FF0000"/>
                </a:solidFill>
                <a:latin typeface="Arial MT"/>
                <a:cs typeface="Arial MT"/>
              </a:rPr>
              <a:t>each </a:t>
            </a:r>
            <a:r>
              <a:rPr sz="1800" dirty="0">
                <a:solidFill>
                  <a:srgbClr val="FF0000"/>
                </a:solidFill>
                <a:latin typeface="Arial MT"/>
                <a:cs typeface="Arial MT"/>
              </a:rPr>
              <a:t>instance</a:t>
            </a:r>
            <a:r>
              <a:rPr sz="1800" spc="-15" dirty="0">
                <a:solidFill>
                  <a:srgbClr val="FF0000"/>
                </a:solidFill>
                <a:latin typeface="Arial MT"/>
                <a:cs typeface="Arial MT"/>
              </a:rPr>
              <a:t> </a:t>
            </a:r>
            <a:r>
              <a:rPr sz="1800" dirty="0">
                <a:solidFill>
                  <a:srgbClr val="FF0000"/>
                </a:solidFill>
                <a:latin typeface="Arial MT"/>
                <a:cs typeface="Arial MT"/>
              </a:rPr>
              <a:t>of</a:t>
            </a:r>
            <a:r>
              <a:rPr sz="1800" spc="-15" dirty="0">
                <a:solidFill>
                  <a:srgbClr val="FF0000"/>
                </a:solidFill>
                <a:latin typeface="Arial MT"/>
                <a:cs typeface="Arial MT"/>
              </a:rPr>
              <a:t> </a:t>
            </a:r>
            <a:r>
              <a:rPr sz="1800" dirty="0">
                <a:solidFill>
                  <a:srgbClr val="FF0000"/>
                </a:solidFill>
                <a:latin typeface="Arial MT"/>
                <a:cs typeface="Arial MT"/>
              </a:rPr>
              <a:t>the</a:t>
            </a:r>
            <a:r>
              <a:rPr sz="1800" spc="-25" dirty="0">
                <a:solidFill>
                  <a:srgbClr val="FF0000"/>
                </a:solidFill>
                <a:latin typeface="Arial MT"/>
                <a:cs typeface="Arial MT"/>
              </a:rPr>
              <a:t> </a:t>
            </a:r>
            <a:r>
              <a:rPr sz="1800" spc="-10" dirty="0">
                <a:solidFill>
                  <a:srgbClr val="FF0000"/>
                </a:solidFill>
                <a:latin typeface="Arial MT"/>
                <a:cs typeface="Arial MT"/>
              </a:rPr>
              <a:t>barrier, </a:t>
            </a:r>
            <a:r>
              <a:rPr sz="1800" dirty="0">
                <a:solidFill>
                  <a:srgbClr val="FF0000"/>
                </a:solidFill>
                <a:latin typeface="Arial MT"/>
                <a:cs typeface="Arial MT"/>
              </a:rPr>
              <a:t>otherwise</a:t>
            </a:r>
            <a:r>
              <a:rPr sz="1800" spc="-45" dirty="0">
                <a:solidFill>
                  <a:srgbClr val="FF0000"/>
                </a:solidFill>
                <a:latin typeface="Arial MT"/>
                <a:cs typeface="Arial MT"/>
              </a:rPr>
              <a:t> </a:t>
            </a:r>
            <a:r>
              <a:rPr sz="1800" spc="-10" dirty="0">
                <a:solidFill>
                  <a:srgbClr val="FF0000"/>
                </a:solidFill>
                <a:latin typeface="Arial MT"/>
                <a:cs typeface="Arial MT"/>
              </a:rPr>
              <a:t>problems</a:t>
            </a:r>
            <a:endParaRPr sz="1800">
              <a:latin typeface="Arial MT"/>
              <a:cs typeface="Arial MT"/>
            </a:endParaRPr>
          </a:p>
          <a:p>
            <a:pPr marL="12700">
              <a:lnSpc>
                <a:spcPct val="100000"/>
              </a:lnSpc>
            </a:pPr>
            <a:r>
              <a:rPr sz="1800" dirty="0">
                <a:solidFill>
                  <a:srgbClr val="FF0000"/>
                </a:solidFill>
                <a:latin typeface="Arial MT"/>
                <a:cs typeface="Arial MT"/>
              </a:rPr>
              <a:t>are</a:t>
            </a:r>
            <a:r>
              <a:rPr sz="1800" spc="-25" dirty="0">
                <a:solidFill>
                  <a:srgbClr val="FF0000"/>
                </a:solidFill>
                <a:latin typeface="Arial MT"/>
                <a:cs typeface="Arial MT"/>
              </a:rPr>
              <a:t> </a:t>
            </a:r>
            <a:r>
              <a:rPr sz="1800" dirty="0">
                <a:solidFill>
                  <a:srgbClr val="FF0000"/>
                </a:solidFill>
                <a:latin typeface="Arial MT"/>
                <a:cs typeface="Arial MT"/>
              </a:rPr>
              <a:t>likely</a:t>
            </a:r>
            <a:r>
              <a:rPr sz="1800" spc="-5" dirty="0">
                <a:solidFill>
                  <a:srgbClr val="FF0000"/>
                </a:solidFill>
                <a:latin typeface="Arial MT"/>
                <a:cs typeface="Arial MT"/>
              </a:rPr>
              <a:t> </a:t>
            </a:r>
            <a:r>
              <a:rPr sz="1800" dirty="0">
                <a:solidFill>
                  <a:srgbClr val="FF0000"/>
                </a:solidFill>
                <a:latin typeface="Arial MT"/>
                <a:cs typeface="Arial MT"/>
              </a:rPr>
              <a:t>to</a:t>
            </a:r>
            <a:r>
              <a:rPr sz="1800" spc="-10" dirty="0">
                <a:solidFill>
                  <a:srgbClr val="FF0000"/>
                </a:solidFill>
                <a:latin typeface="Arial MT"/>
                <a:cs typeface="Arial MT"/>
              </a:rPr>
              <a:t> occur.</a:t>
            </a:r>
            <a:endParaRPr sz="1800">
              <a:latin typeface="Arial MT"/>
              <a:cs typeface="Arial MT"/>
            </a:endParaRPr>
          </a:p>
        </p:txBody>
      </p:sp>
      <p:sp>
        <p:nvSpPr>
          <p:cNvPr id="5" name="object 5"/>
          <p:cNvSpPr/>
          <p:nvPr/>
        </p:nvSpPr>
        <p:spPr>
          <a:xfrm>
            <a:off x="7786116" y="1627251"/>
            <a:ext cx="994410" cy="565150"/>
          </a:xfrm>
          <a:custGeom>
            <a:avLst/>
            <a:gdLst/>
            <a:ahLst/>
            <a:cxnLst/>
            <a:rect l="l" t="t" r="r" b="b"/>
            <a:pathLst>
              <a:path w="994409" h="565150">
                <a:moveTo>
                  <a:pt x="790035" y="19303"/>
                </a:moveTo>
                <a:lnTo>
                  <a:pt x="621791" y="19303"/>
                </a:lnTo>
                <a:lnTo>
                  <a:pt x="649097" y="19685"/>
                </a:lnTo>
                <a:lnTo>
                  <a:pt x="675512" y="20574"/>
                </a:lnTo>
                <a:lnTo>
                  <a:pt x="725677" y="23875"/>
                </a:lnTo>
                <a:lnTo>
                  <a:pt x="771905" y="29210"/>
                </a:lnTo>
                <a:lnTo>
                  <a:pt x="814069" y="36957"/>
                </a:lnTo>
                <a:lnTo>
                  <a:pt x="851534" y="46989"/>
                </a:lnTo>
                <a:lnTo>
                  <a:pt x="898525" y="66801"/>
                </a:lnTo>
                <a:lnTo>
                  <a:pt x="933576" y="92710"/>
                </a:lnTo>
                <a:lnTo>
                  <a:pt x="958214" y="124078"/>
                </a:lnTo>
                <a:lnTo>
                  <a:pt x="973581" y="160654"/>
                </a:lnTo>
                <a:lnTo>
                  <a:pt x="980820" y="202184"/>
                </a:lnTo>
                <a:lnTo>
                  <a:pt x="981709" y="232410"/>
                </a:lnTo>
                <a:lnTo>
                  <a:pt x="980948" y="248158"/>
                </a:lnTo>
                <a:lnTo>
                  <a:pt x="974851" y="298069"/>
                </a:lnTo>
                <a:lnTo>
                  <a:pt x="958723" y="369062"/>
                </a:lnTo>
                <a:lnTo>
                  <a:pt x="948054" y="406273"/>
                </a:lnTo>
                <a:lnTo>
                  <a:pt x="936116" y="444119"/>
                </a:lnTo>
                <a:lnTo>
                  <a:pt x="923035" y="482600"/>
                </a:lnTo>
                <a:lnTo>
                  <a:pt x="909319" y="521462"/>
                </a:lnTo>
                <a:lnTo>
                  <a:pt x="895350" y="560577"/>
                </a:lnTo>
                <a:lnTo>
                  <a:pt x="907287" y="564896"/>
                </a:lnTo>
                <a:lnTo>
                  <a:pt x="921384" y="525652"/>
                </a:lnTo>
                <a:lnTo>
                  <a:pt x="935101" y="486663"/>
                </a:lnTo>
                <a:lnTo>
                  <a:pt x="948181" y="447928"/>
                </a:lnTo>
                <a:lnTo>
                  <a:pt x="960374" y="409701"/>
                </a:lnTo>
                <a:lnTo>
                  <a:pt x="971041" y="372110"/>
                </a:lnTo>
                <a:lnTo>
                  <a:pt x="984123" y="317626"/>
                </a:lnTo>
                <a:lnTo>
                  <a:pt x="992124" y="265557"/>
                </a:lnTo>
                <a:lnTo>
                  <a:pt x="994409" y="232410"/>
                </a:lnTo>
                <a:lnTo>
                  <a:pt x="994409" y="216281"/>
                </a:lnTo>
                <a:lnTo>
                  <a:pt x="993594" y="202184"/>
                </a:lnTo>
                <a:lnTo>
                  <a:pt x="993520" y="200913"/>
                </a:lnTo>
                <a:lnTo>
                  <a:pt x="985647" y="156718"/>
                </a:lnTo>
                <a:lnTo>
                  <a:pt x="968882" y="117094"/>
                </a:lnTo>
                <a:lnTo>
                  <a:pt x="942085" y="83185"/>
                </a:lnTo>
                <a:lnTo>
                  <a:pt x="904239" y="55499"/>
                </a:lnTo>
                <a:lnTo>
                  <a:pt x="855090" y="34798"/>
                </a:lnTo>
                <a:lnTo>
                  <a:pt x="816609" y="24384"/>
                </a:lnTo>
                <a:lnTo>
                  <a:pt x="795527" y="20193"/>
                </a:lnTo>
                <a:lnTo>
                  <a:pt x="790035" y="19303"/>
                </a:lnTo>
                <a:close/>
              </a:path>
              <a:path w="994409" h="565150">
                <a:moveTo>
                  <a:pt x="82423" y="0"/>
                </a:moveTo>
                <a:lnTo>
                  <a:pt x="79501" y="2032"/>
                </a:lnTo>
                <a:lnTo>
                  <a:pt x="0" y="61213"/>
                </a:lnTo>
                <a:lnTo>
                  <a:pt x="93725" y="102743"/>
                </a:lnTo>
                <a:lnTo>
                  <a:pt x="97535" y="101346"/>
                </a:lnTo>
                <a:lnTo>
                  <a:pt x="98932" y="98171"/>
                </a:lnTo>
                <a:lnTo>
                  <a:pt x="100329" y="94869"/>
                </a:lnTo>
                <a:lnTo>
                  <a:pt x="98932" y="91186"/>
                </a:lnTo>
                <a:lnTo>
                  <a:pt x="42290" y="66039"/>
                </a:lnTo>
                <a:lnTo>
                  <a:pt x="13207" y="66039"/>
                </a:lnTo>
                <a:lnTo>
                  <a:pt x="11867" y="53975"/>
                </a:lnTo>
                <a:lnTo>
                  <a:pt x="11810" y="53466"/>
                </a:lnTo>
                <a:lnTo>
                  <a:pt x="35185" y="50852"/>
                </a:lnTo>
                <a:lnTo>
                  <a:pt x="87122" y="12319"/>
                </a:lnTo>
                <a:lnTo>
                  <a:pt x="89915" y="10160"/>
                </a:lnTo>
                <a:lnTo>
                  <a:pt x="90264" y="8000"/>
                </a:lnTo>
                <a:lnTo>
                  <a:pt x="90305" y="7747"/>
                </a:lnTo>
                <a:lnTo>
                  <a:pt x="90428" y="6985"/>
                </a:lnTo>
                <a:lnTo>
                  <a:pt x="90550" y="6223"/>
                </a:lnTo>
                <a:lnTo>
                  <a:pt x="88391" y="3428"/>
                </a:lnTo>
                <a:lnTo>
                  <a:pt x="86359" y="635"/>
                </a:lnTo>
                <a:lnTo>
                  <a:pt x="82423" y="0"/>
                </a:lnTo>
                <a:close/>
              </a:path>
              <a:path w="994409" h="565150">
                <a:moveTo>
                  <a:pt x="35185" y="50852"/>
                </a:moveTo>
                <a:lnTo>
                  <a:pt x="11810" y="53466"/>
                </a:lnTo>
                <a:lnTo>
                  <a:pt x="12923" y="63482"/>
                </a:lnTo>
                <a:lnTo>
                  <a:pt x="12968" y="63881"/>
                </a:lnTo>
                <a:lnTo>
                  <a:pt x="13080" y="64897"/>
                </a:lnTo>
                <a:lnTo>
                  <a:pt x="13207" y="66039"/>
                </a:lnTo>
                <a:lnTo>
                  <a:pt x="23632" y="64897"/>
                </a:lnTo>
                <a:lnTo>
                  <a:pt x="16255" y="64897"/>
                </a:lnTo>
                <a:lnTo>
                  <a:pt x="15112" y="53975"/>
                </a:lnTo>
                <a:lnTo>
                  <a:pt x="30976" y="53975"/>
                </a:lnTo>
                <a:lnTo>
                  <a:pt x="35185" y="50852"/>
                </a:lnTo>
                <a:close/>
              </a:path>
              <a:path w="994409" h="565150">
                <a:moveTo>
                  <a:pt x="36529" y="63482"/>
                </a:moveTo>
                <a:lnTo>
                  <a:pt x="13207" y="66039"/>
                </a:lnTo>
                <a:lnTo>
                  <a:pt x="42290" y="66039"/>
                </a:lnTo>
                <a:lnTo>
                  <a:pt x="36529" y="63482"/>
                </a:lnTo>
                <a:close/>
              </a:path>
              <a:path w="994409" h="565150">
                <a:moveTo>
                  <a:pt x="15112" y="53975"/>
                </a:moveTo>
                <a:lnTo>
                  <a:pt x="16108" y="63482"/>
                </a:lnTo>
                <a:lnTo>
                  <a:pt x="16149" y="63881"/>
                </a:lnTo>
                <a:lnTo>
                  <a:pt x="16255" y="64897"/>
                </a:lnTo>
                <a:lnTo>
                  <a:pt x="25038" y="58381"/>
                </a:lnTo>
                <a:lnTo>
                  <a:pt x="15112" y="53975"/>
                </a:lnTo>
                <a:close/>
              </a:path>
              <a:path w="994409" h="565150">
                <a:moveTo>
                  <a:pt x="25038" y="58381"/>
                </a:moveTo>
                <a:lnTo>
                  <a:pt x="16255" y="64897"/>
                </a:lnTo>
                <a:lnTo>
                  <a:pt x="23632" y="64897"/>
                </a:lnTo>
                <a:lnTo>
                  <a:pt x="36529" y="63482"/>
                </a:lnTo>
                <a:lnTo>
                  <a:pt x="25038" y="58381"/>
                </a:lnTo>
                <a:close/>
              </a:path>
              <a:path w="994409" h="565150">
                <a:moveTo>
                  <a:pt x="621791" y="6603"/>
                </a:moveTo>
                <a:lnTo>
                  <a:pt x="593598" y="6603"/>
                </a:lnTo>
                <a:lnTo>
                  <a:pt x="564514" y="6985"/>
                </a:lnTo>
                <a:lnTo>
                  <a:pt x="504570" y="8889"/>
                </a:lnTo>
                <a:lnTo>
                  <a:pt x="442213" y="12191"/>
                </a:lnTo>
                <a:lnTo>
                  <a:pt x="344677" y="19431"/>
                </a:lnTo>
                <a:lnTo>
                  <a:pt x="277494" y="25400"/>
                </a:lnTo>
                <a:lnTo>
                  <a:pt x="35185" y="50852"/>
                </a:lnTo>
                <a:lnTo>
                  <a:pt x="25038" y="58381"/>
                </a:lnTo>
                <a:lnTo>
                  <a:pt x="36529" y="63482"/>
                </a:lnTo>
                <a:lnTo>
                  <a:pt x="278764" y="38100"/>
                </a:lnTo>
                <a:lnTo>
                  <a:pt x="345693" y="32131"/>
                </a:lnTo>
                <a:lnTo>
                  <a:pt x="411099" y="27050"/>
                </a:lnTo>
                <a:lnTo>
                  <a:pt x="443102" y="24891"/>
                </a:lnTo>
                <a:lnTo>
                  <a:pt x="505205" y="21589"/>
                </a:lnTo>
                <a:lnTo>
                  <a:pt x="532073" y="20574"/>
                </a:lnTo>
                <a:lnTo>
                  <a:pt x="530521" y="20574"/>
                </a:lnTo>
                <a:lnTo>
                  <a:pt x="564895" y="19685"/>
                </a:lnTo>
                <a:lnTo>
                  <a:pt x="593725" y="19303"/>
                </a:lnTo>
                <a:lnTo>
                  <a:pt x="790035" y="19303"/>
                </a:lnTo>
                <a:lnTo>
                  <a:pt x="773556" y="16637"/>
                </a:lnTo>
                <a:lnTo>
                  <a:pt x="726693" y="11175"/>
                </a:lnTo>
                <a:lnTo>
                  <a:pt x="675893" y="8000"/>
                </a:lnTo>
                <a:lnTo>
                  <a:pt x="649224" y="6985"/>
                </a:lnTo>
                <a:lnTo>
                  <a:pt x="621791" y="6603"/>
                </a:lnTo>
                <a:close/>
              </a:path>
              <a:path w="994409" h="565150">
                <a:moveTo>
                  <a:pt x="30976" y="53975"/>
                </a:moveTo>
                <a:lnTo>
                  <a:pt x="15112" y="53975"/>
                </a:lnTo>
                <a:lnTo>
                  <a:pt x="25038" y="58381"/>
                </a:lnTo>
                <a:lnTo>
                  <a:pt x="30976" y="53975"/>
                </a:lnTo>
                <a:close/>
              </a:path>
            </a:pathLst>
          </a:custGeom>
          <a:solidFill>
            <a:srgbClr val="FF0000"/>
          </a:solidFill>
        </p:spPr>
        <p:txBody>
          <a:bodyPr wrap="square" lIns="0" tIns="0" rIns="0" bIns="0" rtlCol="0"/>
          <a:lstStyle/>
          <a:p>
            <a:endParaRPr/>
          </a:p>
        </p:txBody>
      </p:sp>
      <p:grpSp>
        <p:nvGrpSpPr>
          <p:cNvPr id="6" name="object 6"/>
          <p:cNvGrpSpPr/>
          <p:nvPr/>
        </p:nvGrpSpPr>
        <p:grpSpPr>
          <a:xfrm>
            <a:off x="1794001" y="4801489"/>
            <a:ext cx="2292985" cy="316865"/>
            <a:chOff x="1794001" y="4801489"/>
            <a:chExt cx="2292985" cy="316865"/>
          </a:xfrm>
        </p:grpSpPr>
        <p:pic>
          <p:nvPicPr>
            <p:cNvPr id="7" name="object 7"/>
            <p:cNvPicPr/>
            <p:nvPr/>
          </p:nvPicPr>
          <p:blipFill>
            <a:blip r:embed="rId3" cstate="print"/>
            <a:stretch>
              <a:fillRect/>
            </a:stretch>
          </p:blipFill>
          <p:spPr>
            <a:xfrm>
              <a:off x="1794001" y="4992878"/>
              <a:ext cx="112776" cy="125349"/>
            </a:xfrm>
            <a:prstGeom prst="rect">
              <a:avLst/>
            </a:prstGeom>
          </p:spPr>
        </p:pic>
        <p:sp>
          <p:nvSpPr>
            <p:cNvPr id="8" name="object 8"/>
            <p:cNvSpPr/>
            <p:nvPr/>
          </p:nvSpPr>
          <p:spPr>
            <a:xfrm>
              <a:off x="4061653" y="4801489"/>
              <a:ext cx="25400" cy="14604"/>
            </a:xfrm>
            <a:custGeom>
              <a:avLst/>
              <a:gdLst/>
              <a:ahLst/>
              <a:cxnLst/>
              <a:rect l="l" t="t" r="r" b="b"/>
              <a:pathLst>
                <a:path w="25400" h="14604">
                  <a:moveTo>
                    <a:pt x="22412" y="0"/>
                  </a:moveTo>
                  <a:lnTo>
                    <a:pt x="20761" y="381"/>
                  </a:lnTo>
                  <a:lnTo>
                    <a:pt x="10220" y="2286"/>
                  </a:lnTo>
                  <a:lnTo>
                    <a:pt x="8526" y="2793"/>
                  </a:lnTo>
                  <a:lnTo>
                    <a:pt x="8726" y="2793"/>
                  </a:lnTo>
                  <a:lnTo>
                    <a:pt x="2473" y="6350"/>
                  </a:lnTo>
                  <a:lnTo>
                    <a:pt x="568" y="7366"/>
                  </a:lnTo>
                  <a:lnTo>
                    <a:pt x="0" y="9525"/>
                  </a:lnTo>
                  <a:lnTo>
                    <a:pt x="0" y="9906"/>
                  </a:lnTo>
                  <a:lnTo>
                    <a:pt x="949" y="11684"/>
                  </a:lnTo>
                  <a:lnTo>
                    <a:pt x="2092" y="13588"/>
                  </a:lnTo>
                  <a:lnTo>
                    <a:pt x="4378" y="14224"/>
                  </a:lnTo>
                  <a:lnTo>
                    <a:pt x="6283" y="13208"/>
                  </a:lnTo>
                  <a:lnTo>
                    <a:pt x="12760" y="9525"/>
                  </a:lnTo>
                  <a:lnTo>
                    <a:pt x="13284" y="9525"/>
                  </a:lnTo>
                  <a:lnTo>
                    <a:pt x="22285" y="6858"/>
                  </a:lnTo>
                  <a:lnTo>
                    <a:pt x="23936" y="6350"/>
                  </a:lnTo>
                  <a:lnTo>
                    <a:pt x="24952" y="4572"/>
                  </a:lnTo>
                  <a:lnTo>
                    <a:pt x="24571" y="2793"/>
                  </a:lnTo>
                  <a:lnTo>
                    <a:pt x="24190" y="1143"/>
                  </a:lnTo>
                  <a:lnTo>
                    <a:pt x="22412" y="0"/>
                  </a:lnTo>
                  <a:close/>
                </a:path>
                <a:path w="25400" h="14604">
                  <a:moveTo>
                    <a:pt x="13284" y="9525"/>
                  </a:moveTo>
                  <a:lnTo>
                    <a:pt x="12760" y="9525"/>
                  </a:lnTo>
                  <a:lnTo>
                    <a:pt x="12090" y="9906"/>
                  </a:lnTo>
                  <a:lnTo>
                    <a:pt x="13284" y="9525"/>
                  </a:lnTo>
                  <a:close/>
                </a:path>
              </a:pathLst>
            </a:custGeom>
            <a:solidFill>
              <a:srgbClr val="FF0000"/>
            </a:solidFill>
          </p:spPr>
          <p:txBody>
            <a:bodyPr wrap="square" lIns="0" tIns="0" rIns="0" bIns="0" rtlCol="0"/>
            <a:lstStyle/>
            <a:p>
              <a:endParaRPr/>
            </a:p>
          </p:txBody>
        </p:sp>
      </p:gr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956816" y="1661160"/>
            <a:ext cx="10235565" cy="5029200"/>
            <a:chOff x="1956816" y="1661160"/>
            <a:chExt cx="10235565" cy="5029200"/>
          </a:xfrm>
        </p:grpSpPr>
        <p:sp>
          <p:nvSpPr>
            <p:cNvPr id="3" name="object 3"/>
            <p:cNvSpPr/>
            <p:nvPr/>
          </p:nvSpPr>
          <p:spPr>
            <a:xfrm>
              <a:off x="6173724" y="6550151"/>
              <a:ext cx="3106420" cy="48895"/>
            </a:xfrm>
            <a:custGeom>
              <a:avLst/>
              <a:gdLst/>
              <a:ahLst/>
              <a:cxnLst/>
              <a:rect l="l" t="t" r="r" b="b"/>
              <a:pathLst>
                <a:path w="3106420" h="48895">
                  <a:moveTo>
                    <a:pt x="3105912" y="0"/>
                  </a:moveTo>
                  <a:lnTo>
                    <a:pt x="0" y="0"/>
                  </a:lnTo>
                  <a:lnTo>
                    <a:pt x="0" y="48768"/>
                  </a:lnTo>
                  <a:lnTo>
                    <a:pt x="3105912" y="48768"/>
                  </a:lnTo>
                  <a:lnTo>
                    <a:pt x="3105912" y="0"/>
                  </a:lnTo>
                  <a:close/>
                </a:path>
              </a:pathLst>
            </a:custGeom>
            <a:solidFill>
              <a:srgbClr val="76C2E4"/>
            </a:solidFill>
          </p:spPr>
          <p:txBody>
            <a:bodyPr wrap="square" lIns="0" tIns="0" rIns="0" bIns="0" rtlCol="0"/>
            <a:lstStyle/>
            <a:p>
              <a:endParaRPr/>
            </a:p>
          </p:txBody>
        </p:sp>
        <p:sp>
          <p:nvSpPr>
            <p:cNvPr id="4" name="object 4"/>
            <p:cNvSpPr/>
            <p:nvPr/>
          </p:nvSpPr>
          <p:spPr>
            <a:xfrm>
              <a:off x="9211056" y="6550151"/>
              <a:ext cx="2981325" cy="45720"/>
            </a:xfrm>
            <a:custGeom>
              <a:avLst/>
              <a:gdLst/>
              <a:ahLst/>
              <a:cxnLst/>
              <a:rect l="l" t="t" r="r" b="b"/>
              <a:pathLst>
                <a:path w="2981325" h="45720">
                  <a:moveTo>
                    <a:pt x="2980944" y="0"/>
                  </a:moveTo>
                  <a:lnTo>
                    <a:pt x="0" y="0"/>
                  </a:lnTo>
                  <a:lnTo>
                    <a:pt x="0" y="45720"/>
                  </a:lnTo>
                  <a:lnTo>
                    <a:pt x="2980944" y="45720"/>
                  </a:lnTo>
                  <a:lnTo>
                    <a:pt x="2980944" y="0"/>
                  </a:lnTo>
                  <a:close/>
                </a:path>
              </a:pathLst>
            </a:custGeom>
            <a:solidFill>
              <a:srgbClr val="E21C23"/>
            </a:solidFill>
          </p:spPr>
          <p:txBody>
            <a:bodyPr wrap="square" lIns="0" tIns="0" rIns="0" bIns="0" rtlCol="0"/>
            <a:lstStyle/>
            <a:p>
              <a:endParaRPr/>
            </a:p>
          </p:txBody>
        </p:sp>
        <p:sp>
          <p:nvSpPr>
            <p:cNvPr id="5" name="object 5"/>
            <p:cNvSpPr/>
            <p:nvPr/>
          </p:nvSpPr>
          <p:spPr>
            <a:xfrm>
              <a:off x="2779776" y="6550151"/>
              <a:ext cx="3441700" cy="48895"/>
            </a:xfrm>
            <a:custGeom>
              <a:avLst/>
              <a:gdLst/>
              <a:ahLst/>
              <a:cxnLst/>
              <a:rect l="l" t="t" r="r" b="b"/>
              <a:pathLst>
                <a:path w="3441700" h="48895">
                  <a:moveTo>
                    <a:pt x="3441191" y="0"/>
                  </a:moveTo>
                  <a:lnTo>
                    <a:pt x="0" y="0"/>
                  </a:lnTo>
                  <a:lnTo>
                    <a:pt x="0" y="48768"/>
                  </a:lnTo>
                  <a:lnTo>
                    <a:pt x="3441191" y="48768"/>
                  </a:lnTo>
                  <a:lnTo>
                    <a:pt x="3441191" y="0"/>
                  </a:lnTo>
                  <a:close/>
                </a:path>
              </a:pathLst>
            </a:custGeom>
            <a:solidFill>
              <a:srgbClr val="FBAF17"/>
            </a:solidFill>
          </p:spPr>
          <p:txBody>
            <a:bodyPr wrap="square" lIns="0" tIns="0" rIns="0" bIns="0" rtlCol="0"/>
            <a:lstStyle/>
            <a:p>
              <a:endParaRPr/>
            </a:p>
          </p:txBody>
        </p:sp>
        <p:sp>
          <p:nvSpPr>
            <p:cNvPr id="6" name="object 6"/>
            <p:cNvSpPr/>
            <p:nvPr/>
          </p:nvSpPr>
          <p:spPr>
            <a:xfrm>
              <a:off x="5993892" y="6553200"/>
              <a:ext cx="3106420" cy="45720"/>
            </a:xfrm>
            <a:custGeom>
              <a:avLst/>
              <a:gdLst/>
              <a:ahLst/>
              <a:cxnLst/>
              <a:rect l="l" t="t" r="r" b="b"/>
              <a:pathLst>
                <a:path w="3106420" h="45720">
                  <a:moveTo>
                    <a:pt x="3105912" y="0"/>
                  </a:moveTo>
                  <a:lnTo>
                    <a:pt x="0" y="0"/>
                  </a:lnTo>
                  <a:lnTo>
                    <a:pt x="0" y="45720"/>
                  </a:lnTo>
                  <a:lnTo>
                    <a:pt x="3105912" y="45720"/>
                  </a:lnTo>
                  <a:lnTo>
                    <a:pt x="3105912" y="0"/>
                  </a:lnTo>
                  <a:close/>
                </a:path>
              </a:pathLst>
            </a:custGeom>
            <a:solidFill>
              <a:srgbClr val="76C2E4"/>
            </a:solidFill>
          </p:spPr>
          <p:txBody>
            <a:bodyPr wrap="square" lIns="0" tIns="0" rIns="0" bIns="0" rtlCol="0"/>
            <a:lstStyle/>
            <a:p>
              <a:endParaRPr/>
            </a:p>
          </p:txBody>
        </p:sp>
        <p:sp>
          <p:nvSpPr>
            <p:cNvPr id="7" name="object 7"/>
            <p:cNvSpPr/>
            <p:nvPr/>
          </p:nvSpPr>
          <p:spPr>
            <a:xfrm>
              <a:off x="2845308" y="6553200"/>
              <a:ext cx="3148965" cy="45720"/>
            </a:xfrm>
            <a:custGeom>
              <a:avLst/>
              <a:gdLst/>
              <a:ahLst/>
              <a:cxnLst/>
              <a:rect l="l" t="t" r="r" b="b"/>
              <a:pathLst>
                <a:path w="3148965" h="45720">
                  <a:moveTo>
                    <a:pt x="3148584" y="0"/>
                  </a:moveTo>
                  <a:lnTo>
                    <a:pt x="0" y="0"/>
                  </a:lnTo>
                  <a:lnTo>
                    <a:pt x="0" y="45720"/>
                  </a:lnTo>
                  <a:lnTo>
                    <a:pt x="3148584" y="45720"/>
                  </a:lnTo>
                  <a:lnTo>
                    <a:pt x="3148584" y="0"/>
                  </a:lnTo>
                  <a:close/>
                </a:path>
              </a:pathLst>
            </a:custGeom>
            <a:solidFill>
              <a:srgbClr val="FBAF17"/>
            </a:solidFill>
          </p:spPr>
          <p:txBody>
            <a:bodyPr wrap="square" lIns="0" tIns="0" rIns="0" bIns="0" rtlCol="0"/>
            <a:lstStyle/>
            <a:p>
              <a:endParaRPr/>
            </a:p>
          </p:txBody>
        </p:sp>
        <p:sp>
          <p:nvSpPr>
            <p:cNvPr id="8" name="object 8"/>
            <p:cNvSpPr/>
            <p:nvPr/>
          </p:nvSpPr>
          <p:spPr>
            <a:xfrm>
              <a:off x="9086087" y="6553200"/>
              <a:ext cx="3106420" cy="45720"/>
            </a:xfrm>
            <a:custGeom>
              <a:avLst/>
              <a:gdLst/>
              <a:ahLst/>
              <a:cxnLst/>
              <a:rect l="l" t="t" r="r" b="b"/>
              <a:pathLst>
                <a:path w="3106420" h="45720">
                  <a:moveTo>
                    <a:pt x="3105911" y="0"/>
                  </a:moveTo>
                  <a:lnTo>
                    <a:pt x="0" y="0"/>
                  </a:lnTo>
                  <a:lnTo>
                    <a:pt x="0" y="45720"/>
                  </a:lnTo>
                  <a:lnTo>
                    <a:pt x="3105911" y="45720"/>
                  </a:lnTo>
                  <a:lnTo>
                    <a:pt x="3105911" y="0"/>
                  </a:lnTo>
                  <a:close/>
                </a:path>
              </a:pathLst>
            </a:custGeom>
            <a:solidFill>
              <a:srgbClr val="FF0000"/>
            </a:solidFill>
          </p:spPr>
          <p:txBody>
            <a:bodyPr wrap="square" lIns="0" tIns="0" rIns="0" bIns="0" rtlCol="0"/>
            <a:lstStyle/>
            <a:p>
              <a:endParaRPr/>
            </a:p>
          </p:txBody>
        </p:sp>
        <p:pic>
          <p:nvPicPr>
            <p:cNvPr id="9" name="object 9"/>
            <p:cNvPicPr/>
            <p:nvPr/>
          </p:nvPicPr>
          <p:blipFill>
            <a:blip r:embed="rId2" cstate="print"/>
            <a:stretch>
              <a:fillRect/>
            </a:stretch>
          </p:blipFill>
          <p:spPr>
            <a:xfrm>
              <a:off x="1956816" y="1661160"/>
              <a:ext cx="5201411" cy="5029200"/>
            </a:xfrm>
            <a:prstGeom prst="rect">
              <a:avLst/>
            </a:prstGeom>
          </p:spPr>
        </p:pic>
      </p:grpSp>
      <p:grpSp>
        <p:nvGrpSpPr>
          <p:cNvPr id="10" name="object 10"/>
          <p:cNvGrpSpPr/>
          <p:nvPr/>
        </p:nvGrpSpPr>
        <p:grpSpPr>
          <a:xfrm>
            <a:off x="0" y="1295400"/>
            <a:ext cx="9347200" cy="45720"/>
            <a:chOff x="0" y="1295400"/>
            <a:chExt cx="9347200" cy="45720"/>
          </a:xfrm>
        </p:grpSpPr>
        <p:sp>
          <p:nvSpPr>
            <p:cNvPr id="11" name="object 11"/>
            <p:cNvSpPr/>
            <p:nvPr/>
          </p:nvSpPr>
          <p:spPr>
            <a:xfrm>
              <a:off x="3150107" y="1295400"/>
              <a:ext cx="3104515" cy="45720"/>
            </a:xfrm>
            <a:custGeom>
              <a:avLst/>
              <a:gdLst/>
              <a:ahLst/>
              <a:cxnLst/>
              <a:rect l="l" t="t" r="r" b="b"/>
              <a:pathLst>
                <a:path w="3104515" h="45719">
                  <a:moveTo>
                    <a:pt x="3104388" y="0"/>
                  </a:moveTo>
                  <a:lnTo>
                    <a:pt x="0" y="0"/>
                  </a:lnTo>
                  <a:lnTo>
                    <a:pt x="0" y="45720"/>
                  </a:lnTo>
                  <a:lnTo>
                    <a:pt x="3104388" y="45720"/>
                  </a:lnTo>
                  <a:lnTo>
                    <a:pt x="3104388" y="0"/>
                  </a:lnTo>
                  <a:close/>
                </a:path>
              </a:pathLst>
            </a:custGeom>
            <a:solidFill>
              <a:srgbClr val="76C2E4"/>
            </a:solidFill>
          </p:spPr>
          <p:txBody>
            <a:bodyPr wrap="square" lIns="0" tIns="0" rIns="0" bIns="0" rtlCol="0"/>
            <a:lstStyle/>
            <a:p>
              <a:endParaRPr/>
            </a:p>
          </p:txBody>
        </p:sp>
        <p:sp>
          <p:nvSpPr>
            <p:cNvPr id="12" name="object 12"/>
            <p:cNvSpPr/>
            <p:nvPr/>
          </p:nvSpPr>
          <p:spPr>
            <a:xfrm>
              <a:off x="0" y="1295400"/>
              <a:ext cx="3150235" cy="45720"/>
            </a:xfrm>
            <a:custGeom>
              <a:avLst/>
              <a:gdLst/>
              <a:ahLst/>
              <a:cxnLst/>
              <a:rect l="l" t="t" r="r" b="b"/>
              <a:pathLst>
                <a:path w="3150235" h="45719">
                  <a:moveTo>
                    <a:pt x="3150108" y="0"/>
                  </a:moveTo>
                  <a:lnTo>
                    <a:pt x="0" y="0"/>
                  </a:lnTo>
                  <a:lnTo>
                    <a:pt x="0" y="45720"/>
                  </a:lnTo>
                  <a:lnTo>
                    <a:pt x="3150108" y="45720"/>
                  </a:lnTo>
                  <a:lnTo>
                    <a:pt x="3150108" y="0"/>
                  </a:lnTo>
                  <a:close/>
                </a:path>
              </a:pathLst>
            </a:custGeom>
            <a:solidFill>
              <a:srgbClr val="FBAF17"/>
            </a:solidFill>
          </p:spPr>
          <p:txBody>
            <a:bodyPr wrap="square" lIns="0" tIns="0" rIns="0" bIns="0" rtlCol="0"/>
            <a:lstStyle/>
            <a:p>
              <a:endParaRPr/>
            </a:p>
          </p:txBody>
        </p:sp>
        <p:sp>
          <p:nvSpPr>
            <p:cNvPr id="13" name="object 13"/>
            <p:cNvSpPr/>
            <p:nvPr/>
          </p:nvSpPr>
          <p:spPr>
            <a:xfrm>
              <a:off x="6242303" y="1295400"/>
              <a:ext cx="3104515" cy="45720"/>
            </a:xfrm>
            <a:custGeom>
              <a:avLst/>
              <a:gdLst/>
              <a:ahLst/>
              <a:cxnLst/>
              <a:rect l="l" t="t" r="r" b="b"/>
              <a:pathLst>
                <a:path w="3104515" h="45719">
                  <a:moveTo>
                    <a:pt x="3104388" y="0"/>
                  </a:moveTo>
                  <a:lnTo>
                    <a:pt x="0" y="0"/>
                  </a:lnTo>
                  <a:lnTo>
                    <a:pt x="0" y="45720"/>
                  </a:lnTo>
                  <a:lnTo>
                    <a:pt x="3104388" y="45720"/>
                  </a:lnTo>
                  <a:lnTo>
                    <a:pt x="3104388" y="0"/>
                  </a:lnTo>
                  <a:close/>
                </a:path>
              </a:pathLst>
            </a:custGeom>
            <a:solidFill>
              <a:srgbClr val="FF0000"/>
            </a:solidFill>
          </p:spPr>
          <p:txBody>
            <a:bodyPr wrap="square" lIns="0" tIns="0" rIns="0" bIns="0" rtlCol="0"/>
            <a:lstStyle/>
            <a:p>
              <a:endParaRPr/>
            </a:p>
          </p:txBody>
        </p:sp>
      </p:grpSp>
      <p:pic>
        <p:nvPicPr>
          <p:cNvPr id="14" name="object 14"/>
          <p:cNvPicPr/>
          <p:nvPr/>
        </p:nvPicPr>
        <p:blipFill>
          <a:blip r:embed="rId3" cstate="print"/>
          <a:stretch>
            <a:fillRect/>
          </a:stretch>
        </p:blipFill>
        <p:spPr>
          <a:xfrm>
            <a:off x="11135099" y="231647"/>
            <a:ext cx="825252" cy="829055"/>
          </a:xfrm>
          <a:prstGeom prst="rect">
            <a:avLst/>
          </a:prstGeom>
        </p:spPr>
      </p:pic>
      <p:sp>
        <p:nvSpPr>
          <p:cNvPr id="15" name="object 15"/>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3200" dirty="0"/>
              <a:t>Implementing</a:t>
            </a:r>
            <a:r>
              <a:rPr sz="3200" spc="-45" dirty="0"/>
              <a:t> </a:t>
            </a:r>
            <a:r>
              <a:rPr sz="3200" dirty="0"/>
              <a:t>a</a:t>
            </a:r>
            <a:r>
              <a:rPr sz="3200" spc="-45" dirty="0"/>
              <a:t> </a:t>
            </a:r>
            <a:r>
              <a:rPr sz="3200" dirty="0"/>
              <a:t>barrier</a:t>
            </a:r>
            <a:r>
              <a:rPr sz="3200" spc="-60" dirty="0"/>
              <a:t> </a:t>
            </a:r>
            <a:r>
              <a:rPr sz="3200" dirty="0"/>
              <a:t>with</a:t>
            </a:r>
            <a:r>
              <a:rPr sz="3200" spc="-45" dirty="0"/>
              <a:t> </a:t>
            </a:r>
            <a:r>
              <a:rPr sz="3200" spc="-10" dirty="0"/>
              <a:t>semaphores</a:t>
            </a:r>
            <a:endParaRPr sz="3200" dirty="0"/>
          </a:p>
        </p:txBody>
      </p:sp>
      <p:sp>
        <p:nvSpPr>
          <p:cNvPr id="16" name="object 16"/>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003B6-CC4E-3FD1-0A85-A2FC13CAD48A}"/>
              </a:ext>
            </a:extLst>
          </p:cNvPr>
          <p:cNvSpPr>
            <a:spLocks noGrp="1"/>
          </p:cNvSpPr>
          <p:nvPr>
            <p:ph type="title"/>
          </p:nvPr>
        </p:nvSpPr>
        <p:spPr/>
        <p:txBody>
          <a:bodyPr/>
          <a:lstStyle/>
          <a:p>
            <a:endParaRPr lang="en-IN"/>
          </a:p>
        </p:txBody>
      </p:sp>
      <p:sp>
        <p:nvSpPr>
          <p:cNvPr id="3" name="Rectangle 1">
            <a:extLst>
              <a:ext uri="{FF2B5EF4-FFF2-40B4-BE49-F238E27FC236}">
                <a16:creationId xmlns:a16="http://schemas.microsoft.com/office/drawing/2014/main" id="{B49B3C88-76EA-BE26-C147-89ED892102A3}"/>
              </a:ext>
            </a:extLst>
          </p:cNvPr>
          <p:cNvSpPr>
            <a:spLocks noChangeArrowheads="1"/>
          </p:cNvSpPr>
          <p:nvPr/>
        </p:nvSpPr>
        <p:spPr bwMode="auto">
          <a:xfrm>
            <a:off x="762000" y="1447800"/>
            <a:ext cx="8734857" cy="2200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panose="020B0604020202020204" pitchFamily="34" charset="0"/>
              </a:rPr>
              <a:t>Meeting Room Check‐In</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0" i="0" u="none" strike="noStrike" cap="none" normalizeH="0" baseline="0">
                <a:ln>
                  <a:noFill/>
                </a:ln>
                <a:solidFill>
                  <a:schemeClr val="tx1"/>
                </a:solidFill>
                <a:effectLst/>
                <a:latin typeface="Arial" panose="020B0604020202020204" pitchFamily="34" charset="0"/>
              </a:rPr>
              <a:t>Each person (thread) enters the lobby and signs their name on a list (increments </a:t>
            </a:r>
            <a:r>
              <a:rPr kumimoji="0" lang="en-US" altLang="en-US" sz="1000" b="0" i="0" u="none" strike="noStrike" cap="none" normalizeH="0" baseline="0">
                <a:ln>
                  <a:noFill/>
                </a:ln>
                <a:solidFill>
                  <a:schemeClr val="tx1"/>
                </a:solidFill>
                <a:effectLst/>
                <a:latin typeface="Arial Unicode MS"/>
              </a:rPr>
              <a:t>arrived</a:t>
            </a:r>
            <a:r>
              <a:rPr kumimoji="0" lang="en-US" altLang="en-US" sz="1100" b="0" i="0" u="none" strike="noStrike" cap="none" normalizeH="0" baseline="0">
                <a:ln>
                  <a:noFill/>
                </a:ln>
                <a:solidFill>
                  <a:schemeClr val="tx1"/>
                </a:solidFill>
                <a:effectLst/>
              </a:rPr>
              <a:t>).</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0" i="0" u="none" strike="noStrike" cap="none" normalizeH="0" baseline="0">
                <a:ln>
                  <a:noFill/>
                </a:ln>
                <a:solidFill>
                  <a:schemeClr val="tx1"/>
                </a:solidFill>
                <a:effectLst/>
                <a:latin typeface="Arial" panose="020B0604020202020204" pitchFamily="34" charset="0"/>
              </a:rPr>
              <a:t>If you’re not the last to arrive, you wait.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0" i="0" u="none" strike="noStrike" cap="none" normalizeH="0" baseline="0">
                <a:ln>
                  <a:noFill/>
                </a:ln>
                <a:solidFill>
                  <a:schemeClr val="tx1"/>
                </a:solidFill>
                <a:effectLst/>
                <a:latin typeface="Arial" panose="020B0604020202020204" pitchFamily="34" charset="0"/>
              </a:rPr>
              <a:t>The final person sees the list is full, announces “everyone’s here!” (posts the semaphore multiple times).</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0" i="0" u="none" strike="noStrike" cap="none" normalizeH="0" baseline="0">
                <a:ln>
                  <a:noFill/>
                </a:ln>
                <a:solidFill>
                  <a:schemeClr val="tx1"/>
                </a:solidFill>
                <a:effectLst/>
                <a:latin typeface="Arial" panose="020B0604020202020204" pitchFamily="34" charset="0"/>
              </a:rPr>
              <a:t>Everyone leaves the lobby together to start the meeting (the barrier).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3315" name="Picture 3" descr="Meeting Rooms Appointment Scheduling Software | Online Free Appointment  Scheduling Software | Booking Software | Calendar Management System |  Picktime">
            <a:extLst>
              <a:ext uri="{FF2B5EF4-FFF2-40B4-BE49-F238E27FC236}">
                <a16:creationId xmlns:a16="http://schemas.microsoft.com/office/drawing/2014/main" id="{6D8F2C0F-4A37-3844-21E2-B3F9B623B3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7600" y="3962400"/>
            <a:ext cx="2314575" cy="197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44447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Condition</a:t>
            </a:r>
            <a:r>
              <a:rPr spc="-195" dirty="0"/>
              <a:t> </a:t>
            </a:r>
            <a:r>
              <a:rPr spc="-10" dirty="0"/>
              <a:t>Variables</a:t>
            </a:r>
          </a:p>
        </p:txBody>
      </p:sp>
      <p:sp>
        <p:nvSpPr>
          <p:cNvPr id="6" name="Rectangle 2">
            <a:extLst>
              <a:ext uri="{FF2B5EF4-FFF2-40B4-BE49-F238E27FC236}">
                <a16:creationId xmlns:a16="http://schemas.microsoft.com/office/drawing/2014/main" id="{95E42DE4-06D7-BF53-9109-70E173B8DF4F}"/>
              </a:ext>
            </a:extLst>
          </p:cNvPr>
          <p:cNvSpPr>
            <a:spLocks noChangeArrowheads="1"/>
          </p:cNvSpPr>
          <p:nvPr/>
        </p:nvSpPr>
        <p:spPr bwMode="auto">
          <a:xfrm>
            <a:off x="381000" y="1462188"/>
            <a:ext cx="11325656" cy="3739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A </a:t>
            </a:r>
            <a:r>
              <a:rPr kumimoji="0" lang="en-US" altLang="en-US" sz="1600" b="1" i="0" u="none" strike="noStrike" cap="none" normalizeH="0" baseline="0" dirty="0">
                <a:ln>
                  <a:noFill/>
                </a:ln>
                <a:solidFill>
                  <a:schemeClr val="tx1"/>
                </a:solidFill>
                <a:effectLst/>
                <a:latin typeface="Arial" panose="020B0604020202020204" pitchFamily="34" charset="0"/>
              </a:rPr>
              <a:t>condition variable</a:t>
            </a:r>
            <a:r>
              <a:rPr kumimoji="0" lang="en-US" altLang="en-US" sz="1600" b="0" i="0" u="none" strike="noStrike" cap="none" normalizeH="0" baseline="0" dirty="0">
                <a:ln>
                  <a:noFill/>
                </a:ln>
                <a:solidFill>
                  <a:schemeClr val="tx1"/>
                </a:solidFill>
                <a:effectLst/>
                <a:latin typeface="Arial" panose="020B0604020202020204" pitchFamily="34" charset="0"/>
              </a:rPr>
              <a:t> lets threads </a:t>
            </a:r>
            <a:r>
              <a:rPr kumimoji="0" lang="en-US" altLang="en-US" sz="1600" b="1" i="0" u="none" strike="noStrike" cap="none" normalizeH="0" baseline="0" dirty="0">
                <a:ln>
                  <a:noFill/>
                </a:ln>
                <a:solidFill>
                  <a:schemeClr val="tx1"/>
                </a:solidFill>
                <a:effectLst/>
                <a:latin typeface="Arial" panose="020B0604020202020204" pitchFamily="34" charset="0"/>
              </a:rPr>
              <a:t>wait</a:t>
            </a:r>
            <a:r>
              <a:rPr kumimoji="0" lang="en-US" altLang="en-US" sz="1600" b="0" i="0" u="none" strike="noStrike" cap="none" normalizeH="0" baseline="0" dirty="0">
                <a:ln>
                  <a:noFill/>
                </a:ln>
                <a:solidFill>
                  <a:schemeClr val="tx1"/>
                </a:solidFill>
                <a:effectLst/>
                <a:latin typeface="Arial" panose="020B0604020202020204" pitchFamily="34" charset="0"/>
              </a:rPr>
              <a:t> for a particular condition to become true, then be </a:t>
            </a:r>
            <a:r>
              <a:rPr kumimoji="0" lang="en-US" altLang="en-US" sz="1600" b="1" i="0" u="none" strike="noStrike" cap="none" normalizeH="0" baseline="0" dirty="0">
                <a:ln>
                  <a:noFill/>
                </a:ln>
                <a:solidFill>
                  <a:schemeClr val="tx1"/>
                </a:solidFill>
                <a:effectLst/>
                <a:latin typeface="Arial" panose="020B0604020202020204" pitchFamily="34" charset="0"/>
              </a:rPr>
              <a:t>signaled</a:t>
            </a:r>
            <a:r>
              <a:rPr kumimoji="0" lang="en-US" altLang="en-US" sz="1600" b="0" i="0" u="none" strike="noStrike" cap="none" normalizeH="0" baseline="0" dirty="0">
                <a:ln>
                  <a:noFill/>
                </a:ln>
                <a:solidFill>
                  <a:schemeClr val="tx1"/>
                </a:solidFill>
                <a:effectLst/>
                <a:latin typeface="Arial" panose="020B0604020202020204" pitchFamily="34" charset="0"/>
              </a:rPr>
              <a:t> once that condition changes. Condition variables are always used </a:t>
            </a:r>
            <a:r>
              <a:rPr kumimoji="0" lang="en-US" altLang="en-US" sz="1600" b="1" i="0" u="none" strike="noStrike" cap="none" normalizeH="0" baseline="0" dirty="0">
                <a:ln>
                  <a:noFill/>
                </a:ln>
                <a:solidFill>
                  <a:schemeClr val="tx1"/>
                </a:solidFill>
                <a:effectLst/>
                <a:latin typeface="Arial" panose="020B0604020202020204" pitchFamily="34" charset="0"/>
              </a:rPr>
              <a:t>in conjunction with a mutex</a:t>
            </a:r>
            <a:r>
              <a:rPr kumimoji="0" lang="en-US" altLang="en-US" sz="1600" b="0" i="0" u="none" strike="noStrike" cap="none" normalizeH="0" baseline="0" dirty="0">
                <a:ln>
                  <a:noFill/>
                </a:ln>
                <a:solidFill>
                  <a:schemeClr val="tx1"/>
                </a:solidFill>
                <a:effectLst/>
                <a:latin typeface="Arial" panose="020B0604020202020204" pitchFamily="34" charset="0"/>
              </a:rPr>
              <a:t> to avoid race conditions while checking/updating the shared state.</a:t>
            </a: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Arial" panose="020B0604020202020204" pitchFamily="34" charset="0"/>
              </a:rPr>
              <a:t>Typical Flow</a:t>
            </a: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en-US" altLang="en-US" sz="1600" b="0" i="0" u="none" strike="noStrike" cap="none" normalizeH="0" baseline="0" dirty="0">
                <a:ln>
                  <a:noFill/>
                </a:ln>
                <a:solidFill>
                  <a:schemeClr val="tx1"/>
                </a:solidFill>
                <a:effectLst/>
                <a:latin typeface="Arial" panose="020B0604020202020204" pitchFamily="34" charset="0"/>
              </a:rPr>
              <a:t>A thread </a:t>
            </a:r>
            <a:r>
              <a:rPr kumimoji="0" lang="en-US" altLang="en-US" sz="1600" b="1" i="0" u="none" strike="noStrike" cap="none" normalizeH="0" baseline="0" dirty="0">
                <a:ln>
                  <a:noFill/>
                </a:ln>
                <a:solidFill>
                  <a:schemeClr val="tx1"/>
                </a:solidFill>
                <a:effectLst/>
                <a:latin typeface="Arial" panose="020B0604020202020204" pitchFamily="34" charset="0"/>
              </a:rPr>
              <a:t>locks</a:t>
            </a:r>
            <a:r>
              <a:rPr kumimoji="0" lang="en-US" altLang="en-US" sz="1600" b="0" i="0" u="none" strike="noStrike" cap="none" normalizeH="0" baseline="0" dirty="0">
                <a:ln>
                  <a:noFill/>
                </a:ln>
                <a:solidFill>
                  <a:schemeClr val="tx1"/>
                </a:solidFill>
                <a:effectLst/>
                <a:latin typeface="Arial" panose="020B0604020202020204" pitchFamily="34" charset="0"/>
              </a:rPr>
              <a:t> a mutex and checks some condition (e.g., “is the buffer empty?”).</a:t>
            </a:r>
          </a:p>
          <a:p>
            <a:pPr marL="0" marR="0" lvl="0" indent="0" algn="l" defTabSz="914400" rtl="0" eaLnBrk="0" fontAlgn="base" latinLnBrk="0" hangingPunct="0">
              <a:lnSpc>
                <a:spcPct val="150000"/>
              </a:lnSpc>
              <a:spcBef>
                <a:spcPct val="0"/>
              </a:spcBef>
              <a:spcAft>
                <a:spcPct val="0"/>
              </a:spcAft>
              <a:buClrTx/>
              <a:buSzTx/>
              <a:buFontTx/>
              <a:buAutoNum type="arabicPeriod" startAt="2"/>
              <a:tabLst/>
            </a:pPr>
            <a:r>
              <a:rPr kumimoji="0" lang="en-US" altLang="en-US" sz="1600" b="0" i="0" u="none" strike="noStrike" cap="none" normalizeH="0" baseline="0" dirty="0">
                <a:ln>
                  <a:noFill/>
                </a:ln>
                <a:solidFill>
                  <a:schemeClr val="tx1"/>
                </a:solidFill>
                <a:effectLst/>
                <a:latin typeface="Arial" panose="020B0604020202020204" pitchFamily="34" charset="0"/>
              </a:rPr>
              <a:t>If the condition is </a:t>
            </a:r>
            <a:r>
              <a:rPr kumimoji="0" lang="en-US" altLang="en-US" sz="1600" b="1" i="0" u="none" strike="noStrike" cap="none" normalizeH="0" baseline="0" dirty="0">
                <a:ln>
                  <a:noFill/>
                </a:ln>
                <a:solidFill>
                  <a:schemeClr val="tx1"/>
                </a:solidFill>
                <a:effectLst/>
                <a:latin typeface="Arial" panose="020B0604020202020204" pitchFamily="34" charset="0"/>
              </a:rPr>
              <a:t>not</a:t>
            </a:r>
            <a:r>
              <a:rPr kumimoji="0" lang="en-US" altLang="en-US" sz="1600" b="0" i="0" u="none" strike="noStrike" cap="none" normalizeH="0" baseline="0" dirty="0">
                <a:ln>
                  <a:noFill/>
                </a:ln>
                <a:solidFill>
                  <a:schemeClr val="tx1"/>
                </a:solidFill>
                <a:effectLst/>
                <a:latin typeface="Arial" panose="020B0604020202020204" pitchFamily="34" charset="0"/>
              </a:rPr>
              <a:t> met, it calls </a:t>
            </a:r>
            <a:r>
              <a:rPr kumimoji="0" lang="en-US" altLang="en-US" sz="1600" b="0" i="0" u="none" strike="noStrike" cap="none" normalizeH="0" baseline="0" dirty="0" err="1">
                <a:ln>
                  <a:noFill/>
                </a:ln>
                <a:solidFill>
                  <a:schemeClr val="tx1"/>
                </a:solidFill>
                <a:effectLst/>
                <a:latin typeface="Arial Unicode MS"/>
              </a:rPr>
              <a:t>pthread_cond_wait</a:t>
            </a:r>
            <a:r>
              <a:rPr kumimoji="0" lang="en-US" altLang="en-US" sz="1600" b="0" i="0" u="none" strike="noStrike" cap="none" normalizeH="0" baseline="0" dirty="0">
                <a:ln>
                  <a:noFill/>
                </a:ln>
                <a:solidFill>
                  <a:schemeClr val="tx1"/>
                </a:solidFill>
                <a:effectLst/>
              </a:rPr>
              <a:t>, which </a:t>
            </a:r>
            <a:r>
              <a:rPr kumimoji="0" lang="en-US" altLang="en-US" sz="1600" b="1" i="0" u="none" strike="noStrike" cap="none" normalizeH="0" baseline="0" dirty="0">
                <a:ln>
                  <a:noFill/>
                </a:ln>
                <a:solidFill>
                  <a:schemeClr val="tx1"/>
                </a:solidFill>
                <a:effectLst/>
                <a:latin typeface="Arial" panose="020B0604020202020204" pitchFamily="34" charset="0"/>
              </a:rPr>
              <a:t>atomically</a:t>
            </a:r>
            <a:r>
              <a:rPr kumimoji="0" lang="en-US" altLang="en-US" sz="1600" b="0" i="0" u="none" strike="noStrike" cap="none" normalizeH="0" baseline="0" dirty="0">
                <a:ln>
                  <a:noFill/>
                </a:ln>
                <a:solidFill>
                  <a:schemeClr val="tx1"/>
                </a:solidFill>
                <a:effectLst/>
                <a:latin typeface="Arial" panose="020B0604020202020204" pitchFamily="34" charset="0"/>
              </a:rPr>
              <a:t> unlocks the mutex and puts the thread to sleep.</a:t>
            </a:r>
          </a:p>
          <a:p>
            <a:pPr marL="0" marR="0" lvl="0" indent="0" algn="l" defTabSz="914400" rtl="0" eaLnBrk="0" fontAlgn="base" latinLnBrk="0" hangingPunct="0">
              <a:lnSpc>
                <a:spcPct val="150000"/>
              </a:lnSpc>
              <a:spcBef>
                <a:spcPct val="0"/>
              </a:spcBef>
              <a:spcAft>
                <a:spcPct val="0"/>
              </a:spcAft>
              <a:buClrTx/>
              <a:buSzTx/>
              <a:buFontTx/>
              <a:buAutoNum type="arabicPeriod" startAt="3"/>
              <a:tabLst/>
            </a:pPr>
            <a:r>
              <a:rPr kumimoji="0" lang="en-US" altLang="en-US" sz="1600" b="0" i="0" u="none" strike="noStrike" cap="none" normalizeH="0" baseline="0" dirty="0">
                <a:ln>
                  <a:noFill/>
                </a:ln>
                <a:solidFill>
                  <a:schemeClr val="tx1"/>
                </a:solidFill>
                <a:effectLst/>
                <a:latin typeface="Arial" panose="020B0604020202020204" pitchFamily="34" charset="0"/>
              </a:rPr>
              <a:t>Another thread, after changing that condition (e.g., adding an item to the buffer), calls </a:t>
            </a:r>
            <a:r>
              <a:rPr kumimoji="0" lang="en-US" altLang="en-US" sz="1600" b="0" i="0" u="none" strike="noStrike" cap="none" normalizeH="0" baseline="0" dirty="0" err="1">
                <a:ln>
                  <a:noFill/>
                </a:ln>
                <a:solidFill>
                  <a:schemeClr val="tx1"/>
                </a:solidFill>
                <a:effectLst/>
                <a:latin typeface="Arial Unicode MS"/>
              </a:rPr>
              <a:t>pthread_cond_signal</a:t>
            </a:r>
            <a:r>
              <a:rPr kumimoji="0" lang="en-US" altLang="en-US" sz="1600" b="0" i="0" u="none" strike="noStrike" cap="none" normalizeH="0" baseline="0" dirty="0">
                <a:ln>
                  <a:noFill/>
                </a:ln>
                <a:solidFill>
                  <a:schemeClr val="tx1"/>
                </a:solidFill>
                <a:effectLst/>
              </a:rPr>
              <a:t> (or </a:t>
            </a:r>
            <a:r>
              <a:rPr kumimoji="0" lang="en-US" altLang="en-US" sz="1600" b="0" i="0" u="none" strike="noStrike" cap="none" normalizeH="0" baseline="0" dirty="0" err="1">
                <a:ln>
                  <a:noFill/>
                </a:ln>
                <a:solidFill>
                  <a:schemeClr val="tx1"/>
                </a:solidFill>
                <a:effectLst/>
                <a:latin typeface="Arial Unicode MS"/>
              </a:rPr>
              <a:t>pthread_cond_broadcast</a:t>
            </a:r>
            <a:r>
              <a:rPr kumimoji="0" lang="en-US" altLang="en-US" sz="1600" b="0" i="0" u="none" strike="noStrike" cap="none" normalizeH="0" baseline="0" dirty="0">
                <a:ln>
                  <a:noFill/>
                </a:ln>
                <a:solidFill>
                  <a:schemeClr val="tx1"/>
                </a:solidFill>
                <a:effectLst/>
              </a:rPr>
              <a:t>), which </a:t>
            </a:r>
            <a:r>
              <a:rPr kumimoji="0" lang="en-US" altLang="en-US" sz="1600" b="1" i="0" u="none" strike="noStrike" cap="none" normalizeH="0" baseline="0" dirty="0">
                <a:ln>
                  <a:noFill/>
                </a:ln>
                <a:solidFill>
                  <a:schemeClr val="tx1"/>
                </a:solidFill>
                <a:effectLst/>
                <a:latin typeface="Arial" panose="020B0604020202020204" pitchFamily="34" charset="0"/>
              </a:rPr>
              <a:t>wakes</a:t>
            </a:r>
            <a:r>
              <a:rPr kumimoji="0" lang="en-US" altLang="en-US" sz="1600" b="0" i="0" u="none" strike="noStrike" cap="none" normalizeH="0" baseline="0" dirty="0">
                <a:ln>
                  <a:noFill/>
                </a:ln>
                <a:solidFill>
                  <a:schemeClr val="tx1"/>
                </a:solidFill>
                <a:effectLst/>
                <a:latin typeface="Arial" panose="020B0604020202020204" pitchFamily="34" charset="0"/>
              </a:rPr>
              <a:t> one or more waiting threads.</a:t>
            </a:r>
          </a:p>
          <a:p>
            <a:pPr marL="0" marR="0" lvl="0" indent="0" algn="l" defTabSz="914400" rtl="0" eaLnBrk="0" fontAlgn="base" latinLnBrk="0" hangingPunct="0">
              <a:lnSpc>
                <a:spcPct val="150000"/>
              </a:lnSpc>
              <a:spcBef>
                <a:spcPct val="0"/>
              </a:spcBef>
              <a:spcAft>
                <a:spcPct val="0"/>
              </a:spcAft>
              <a:buClrTx/>
              <a:buSzTx/>
              <a:buFontTx/>
              <a:buAutoNum type="arabicPeriod" startAt="4"/>
              <a:tabLst/>
            </a:pPr>
            <a:r>
              <a:rPr kumimoji="0" lang="en-US" altLang="en-US" sz="1600" b="0" i="0" u="none" strike="noStrike" cap="none" normalizeH="0" baseline="0" dirty="0">
                <a:ln>
                  <a:noFill/>
                </a:ln>
                <a:solidFill>
                  <a:schemeClr val="tx1"/>
                </a:solidFill>
                <a:effectLst/>
                <a:latin typeface="Arial" panose="020B0604020202020204" pitchFamily="34" charset="0"/>
              </a:rPr>
              <a:t>The awakened thread </a:t>
            </a:r>
            <a:r>
              <a:rPr kumimoji="0" lang="en-US" altLang="en-US" sz="1600" b="1" i="0" u="none" strike="noStrike" cap="none" normalizeH="0" baseline="0" dirty="0">
                <a:ln>
                  <a:noFill/>
                </a:ln>
                <a:solidFill>
                  <a:schemeClr val="tx1"/>
                </a:solidFill>
                <a:effectLst/>
                <a:latin typeface="Arial" panose="020B0604020202020204" pitchFamily="34" charset="0"/>
              </a:rPr>
              <a:t>re-locks</a:t>
            </a:r>
            <a:r>
              <a:rPr kumimoji="0" lang="en-US" altLang="en-US" sz="1600" b="0" i="0" u="none" strike="noStrike" cap="none" normalizeH="0" baseline="0" dirty="0">
                <a:ln>
                  <a:noFill/>
                </a:ln>
                <a:solidFill>
                  <a:schemeClr val="tx1"/>
                </a:solidFill>
                <a:effectLst/>
                <a:latin typeface="Arial" panose="020B0604020202020204" pitchFamily="34" charset="0"/>
              </a:rPr>
              <a:t> the mutex and re-checks the condition, then proceeds if it is now true.</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135099" y="231647"/>
            <a:ext cx="825252" cy="829055"/>
          </a:xfrm>
          <a:prstGeom prst="rect">
            <a:avLst/>
          </a:prstGeom>
        </p:spPr>
      </p:pic>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Condition</a:t>
            </a:r>
            <a:r>
              <a:rPr spc="-195" dirty="0"/>
              <a:t> </a:t>
            </a:r>
            <a:r>
              <a:rPr spc="-10" dirty="0"/>
              <a:t>Variables</a:t>
            </a:r>
          </a:p>
        </p:txBody>
      </p:sp>
      <p:pic>
        <p:nvPicPr>
          <p:cNvPr id="4" name="object 4"/>
          <p:cNvPicPr/>
          <p:nvPr/>
        </p:nvPicPr>
        <p:blipFill>
          <a:blip r:embed="rId3" cstate="print"/>
          <a:stretch>
            <a:fillRect/>
          </a:stretch>
        </p:blipFill>
        <p:spPr>
          <a:xfrm>
            <a:off x="2005351" y="2163307"/>
            <a:ext cx="7775913" cy="2371177"/>
          </a:xfrm>
          <a:prstGeom prst="rect">
            <a:avLst/>
          </a:prstGeom>
        </p:spPr>
      </p:pic>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object 11"/>
          <p:cNvGrpSpPr/>
          <p:nvPr/>
        </p:nvGrpSpPr>
        <p:grpSpPr>
          <a:xfrm>
            <a:off x="0" y="1295400"/>
            <a:ext cx="9347200" cy="45720"/>
            <a:chOff x="0" y="1295400"/>
            <a:chExt cx="9347200" cy="45720"/>
          </a:xfrm>
        </p:grpSpPr>
        <p:sp>
          <p:nvSpPr>
            <p:cNvPr id="12" name="object 12"/>
            <p:cNvSpPr/>
            <p:nvPr/>
          </p:nvSpPr>
          <p:spPr>
            <a:xfrm>
              <a:off x="3150107" y="1295400"/>
              <a:ext cx="3104515" cy="45720"/>
            </a:xfrm>
            <a:custGeom>
              <a:avLst/>
              <a:gdLst/>
              <a:ahLst/>
              <a:cxnLst/>
              <a:rect l="l" t="t" r="r" b="b"/>
              <a:pathLst>
                <a:path w="3104515" h="45719">
                  <a:moveTo>
                    <a:pt x="3104388" y="0"/>
                  </a:moveTo>
                  <a:lnTo>
                    <a:pt x="0" y="0"/>
                  </a:lnTo>
                  <a:lnTo>
                    <a:pt x="0" y="45720"/>
                  </a:lnTo>
                  <a:lnTo>
                    <a:pt x="3104388" y="45720"/>
                  </a:lnTo>
                  <a:lnTo>
                    <a:pt x="3104388" y="0"/>
                  </a:lnTo>
                  <a:close/>
                </a:path>
              </a:pathLst>
            </a:custGeom>
            <a:solidFill>
              <a:srgbClr val="76C2E4"/>
            </a:solidFill>
          </p:spPr>
          <p:txBody>
            <a:bodyPr wrap="square" lIns="0" tIns="0" rIns="0" bIns="0" rtlCol="0"/>
            <a:lstStyle/>
            <a:p>
              <a:endParaRPr/>
            </a:p>
          </p:txBody>
        </p:sp>
        <p:sp>
          <p:nvSpPr>
            <p:cNvPr id="13" name="object 13"/>
            <p:cNvSpPr/>
            <p:nvPr/>
          </p:nvSpPr>
          <p:spPr>
            <a:xfrm>
              <a:off x="0" y="1295400"/>
              <a:ext cx="3150235" cy="45720"/>
            </a:xfrm>
            <a:custGeom>
              <a:avLst/>
              <a:gdLst/>
              <a:ahLst/>
              <a:cxnLst/>
              <a:rect l="l" t="t" r="r" b="b"/>
              <a:pathLst>
                <a:path w="3150235" h="45719">
                  <a:moveTo>
                    <a:pt x="3150108" y="0"/>
                  </a:moveTo>
                  <a:lnTo>
                    <a:pt x="0" y="0"/>
                  </a:lnTo>
                  <a:lnTo>
                    <a:pt x="0" y="45720"/>
                  </a:lnTo>
                  <a:lnTo>
                    <a:pt x="3150108" y="45720"/>
                  </a:lnTo>
                  <a:lnTo>
                    <a:pt x="3150108" y="0"/>
                  </a:lnTo>
                  <a:close/>
                </a:path>
              </a:pathLst>
            </a:custGeom>
            <a:solidFill>
              <a:srgbClr val="FBAF17"/>
            </a:solidFill>
          </p:spPr>
          <p:txBody>
            <a:bodyPr wrap="square" lIns="0" tIns="0" rIns="0" bIns="0" rtlCol="0"/>
            <a:lstStyle/>
            <a:p>
              <a:endParaRPr/>
            </a:p>
          </p:txBody>
        </p:sp>
        <p:sp>
          <p:nvSpPr>
            <p:cNvPr id="14" name="object 14"/>
            <p:cNvSpPr/>
            <p:nvPr/>
          </p:nvSpPr>
          <p:spPr>
            <a:xfrm>
              <a:off x="6242303" y="1295400"/>
              <a:ext cx="3104515" cy="45720"/>
            </a:xfrm>
            <a:custGeom>
              <a:avLst/>
              <a:gdLst/>
              <a:ahLst/>
              <a:cxnLst/>
              <a:rect l="l" t="t" r="r" b="b"/>
              <a:pathLst>
                <a:path w="3104515" h="45719">
                  <a:moveTo>
                    <a:pt x="3104388" y="0"/>
                  </a:moveTo>
                  <a:lnTo>
                    <a:pt x="0" y="0"/>
                  </a:lnTo>
                  <a:lnTo>
                    <a:pt x="0" y="45720"/>
                  </a:lnTo>
                  <a:lnTo>
                    <a:pt x="3104388" y="45720"/>
                  </a:lnTo>
                  <a:lnTo>
                    <a:pt x="3104388" y="0"/>
                  </a:lnTo>
                  <a:close/>
                </a:path>
              </a:pathLst>
            </a:custGeom>
            <a:solidFill>
              <a:srgbClr val="FF0000"/>
            </a:solidFill>
          </p:spPr>
          <p:txBody>
            <a:bodyPr wrap="square" lIns="0" tIns="0" rIns="0" bIns="0" rtlCol="0"/>
            <a:lstStyle/>
            <a:p>
              <a:endParaRPr/>
            </a:p>
          </p:txBody>
        </p:sp>
      </p:grpSp>
      <p:pic>
        <p:nvPicPr>
          <p:cNvPr id="15" name="object 15"/>
          <p:cNvPicPr/>
          <p:nvPr/>
        </p:nvPicPr>
        <p:blipFill>
          <a:blip r:embed="rId2" cstate="print"/>
          <a:stretch>
            <a:fillRect/>
          </a:stretch>
        </p:blipFill>
        <p:spPr>
          <a:xfrm>
            <a:off x="11135099" y="231647"/>
            <a:ext cx="825252" cy="829055"/>
          </a:xfrm>
          <a:prstGeom prst="rect">
            <a:avLst/>
          </a:prstGeom>
        </p:spPr>
      </p:pic>
      <p:sp>
        <p:nvSpPr>
          <p:cNvPr id="16" name="object 16"/>
          <p:cNvSpPr txBox="1">
            <a:spLocks noGrp="1"/>
          </p:cNvSpPr>
          <p:nvPr>
            <p:ph type="title"/>
          </p:nvPr>
        </p:nvSpPr>
        <p:spPr>
          <a:xfrm>
            <a:off x="485343" y="280797"/>
            <a:ext cx="11221313" cy="443070"/>
          </a:xfrm>
          <a:prstGeom prst="rect">
            <a:avLst/>
          </a:prstGeom>
        </p:spPr>
        <p:txBody>
          <a:bodyPr vert="horz" wrap="square" lIns="0" tIns="12065" rIns="0" bIns="0" rtlCol="0">
            <a:spAutoFit/>
          </a:bodyPr>
          <a:lstStyle/>
          <a:p>
            <a:pPr marL="12700">
              <a:lnSpc>
                <a:spcPct val="100000"/>
              </a:lnSpc>
              <a:spcBef>
                <a:spcPts val="95"/>
              </a:spcBef>
            </a:pPr>
            <a:r>
              <a:rPr sz="2800" dirty="0"/>
              <a:t>Implementing</a:t>
            </a:r>
            <a:r>
              <a:rPr sz="2800" spc="-60" dirty="0"/>
              <a:t> </a:t>
            </a:r>
            <a:r>
              <a:rPr sz="2800" dirty="0"/>
              <a:t>a</a:t>
            </a:r>
            <a:r>
              <a:rPr sz="2800" spc="-90" dirty="0"/>
              <a:t> </a:t>
            </a:r>
            <a:r>
              <a:rPr sz="2800" dirty="0"/>
              <a:t>condition</a:t>
            </a:r>
            <a:r>
              <a:rPr sz="2800" spc="-90" dirty="0"/>
              <a:t> </a:t>
            </a:r>
            <a:r>
              <a:rPr sz="2800" spc="-10" dirty="0"/>
              <a:t>variables</a:t>
            </a:r>
            <a:endParaRPr sz="2800" dirty="0"/>
          </a:p>
        </p:txBody>
      </p:sp>
      <p:sp>
        <p:nvSpPr>
          <p:cNvPr id="17" name="object 17"/>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pic>
        <p:nvPicPr>
          <p:cNvPr id="19" name="Picture 18">
            <a:extLst>
              <a:ext uri="{FF2B5EF4-FFF2-40B4-BE49-F238E27FC236}">
                <a16:creationId xmlns:a16="http://schemas.microsoft.com/office/drawing/2014/main" id="{1F53CBB0-2373-D261-BC8C-B9A55B0D1CD8}"/>
              </a:ext>
            </a:extLst>
          </p:cNvPr>
          <p:cNvPicPr>
            <a:picLocks noChangeAspect="1"/>
          </p:cNvPicPr>
          <p:nvPr/>
        </p:nvPicPr>
        <p:blipFill>
          <a:blip r:embed="rId3"/>
          <a:stretch>
            <a:fillRect/>
          </a:stretch>
        </p:blipFill>
        <p:spPr>
          <a:xfrm>
            <a:off x="3250043" y="1196957"/>
            <a:ext cx="4571999" cy="5678532"/>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5D5BC-627F-7BEE-449E-BD590FB62F0B}"/>
              </a:ext>
            </a:extLst>
          </p:cNvPr>
          <p:cNvSpPr>
            <a:spLocks noGrp="1"/>
          </p:cNvSpPr>
          <p:nvPr>
            <p:ph type="title"/>
          </p:nvPr>
        </p:nvSpPr>
        <p:spPr/>
        <p:txBody>
          <a:bodyPr/>
          <a:lstStyle/>
          <a:p>
            <a:endParaRPr lang="en-IN"/>
          </a:p>
        </p:txBody>
      </p:sp>
      <p:pic>
        <p:nvPicPr>
          <p:cNvPr id="21" name="Picture 20">
            <a:extLst>
              <a:ext uri="{FF2B5EF4-FFF2-40B4-BE49-F238E27FC236}">
                <a16:creationId xmlns:a16="http://schemas.microsoft.com/office/drawing/2014/main" id="{AA474716-D675-74E3-1A55-AC04C9265A95}"/>
              </a:ext>
            </a:extLst>
          </p:cNvPr>
          <p:cNvPicPr>
            <a:picLocks noChangeAspect="1"/>
          </p:cNvPicPr>
          <p:nvPr/>
        </p:nvPicPr>
        <p:blipFill>
          <a:blip r:embed="rId2"/>
          <a:stretch>
            <a:fillRect/>
          </a:stretch>
        </p:blipFill>
        <p:spPr>
          <a:xfrm>
            <a:off x="1828800" y="1667991"/>
            <a:ext cx="8335112" cy="3769574"/>
          </a:xfrm>
          <a:prstGeom prst="rect">
            <a:avLst/>
          </a:prstGeom>
        </p:spPr>
      </p:pic>
    </p:spTree>
    <p:extLst>
      <p:ext uri="{BB962C8B-B14F-4D97-AF65-F5344CB8AC3E}">
        <p14:creationId xmlns:p14="http://schemas.microsoft.com/office/powerpoint/2010/main" val="4185538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C6ED2-F8E6-F396-62A2-9064A951385A}"/>
              </a:ext>
            </a:extLst>
          </p:cNvPr>
          <p:cNvSpPr>
            <a:spLocks noGrp="1"/>
          </p:cNvSpPr>
          <p:nvPr>
            <p:ph type="title"/>
          </p:nvPr>
        </p:nvSpPr>
        <p:spPr>
          <a:xfrm>
            <a:off x="485343" y="280797"/>
            <a:ext cx="11221313" cy="1231106"/>
          </a:xfrm>
        </p:spPr>
        <p:txBody>
          <a:bodyPr/>
          <a:lstStyle/>
          <a:p>
            <a:r>
              <a:rPr lang="en-IN" b="1" dirty="0"/>
              <a:t>Key Differences</a:t>
            </a:r>
            <a:br>
              <a:rPr lang="en-IN" b="1" dirty="0"/>
            </a:br>
            <a:endParaRPr lang="en-IN" dirty="0"/>
          </a:p>
        </p:txBody>
      </p:sp>
      <p:sp>
        <p:nvSpPr>
          <p:cNvPr id="4" name="TextBox 3">
            <a:extLst>
              <a:ext uri="{FF2B5EF4-FFF2-40B4-BE49-F238E27FC236}">
                <a16:creationId xmlns:a16="http://schemas.microsoft.com/office/drawing/2014/main" id="{133DE69D-F4A8-3A4B-6846-C4A423F9F83B}"/>
              </a:ext>
            </a:extLst>
          </p:cNvPr>
          <p:cNvSpPr txBox="1"/>
          <p:nvPr/>
        </p:nvSpPr>
        <p:spPr>
          <a:xfrm>
            <a:off x="304799" y="1447800"/>
            <a:ext cx="11221313" cy="3074624"/>
          </a:xfrm>
          <a:prstGeom prst="rect">
            <a:avLst/>
          </a:prstGeom>
          <a:noFill/>
        </p:spPr>
        <p:txBody>
          <a:bodyPr wrap="square">
            <a:spAutoFit/>
          </a:bodyPr>
          <a:lstStyle/>
          <a:p>
            <a:pPr>
              <a:lnSpc>
                <a:spcPct val="200000"/>
              </a:lnSpc>
              <a:buFont typeface="Arial" panose="020B0604020202020204" pitchFamily="34" charset="0"/>
              <a:buChar char="•"/>
            </a:pPr>
            <a:r>
              <a:rPr lang="en-IN" sz="2000" b="1" dirty="0"/>
              <a:t>Mutex</a:t>
            </a:r>
            <a:r>
              <a:rPr lang="en-IN" sz="2000" dirty="0"/>
              <a:t>: Simple lock protecting shared data from concurrent write.</a:t>
            </a:r>
          </a:p>
          <a:p>
            <a:pPr>
              <a:lnSpc>
                <a:spcPct val="200000"/>
              </a:lnSpc>
              <a:buFont typeface="Arial" panose="020B0604020202020204" pitchFamily="34" charset="0"/>
              <a:buChar char="•"/>
            </a:pPr>
            <a:r>
              <a:rPr lang="en-IN" sz="2000" b="1" dirty="0"/>
              <a:t>Semaphore</a:t>
            </a:r>
            <a:r>
              <a:rPr lang="en-IN" sz="2000" dirty="0"/>
              <a:t>: More flexible; can track counts of resources or be used as a binary lock.</a:t>
            </a:r>
          </a:p>
          <a:p>
            <a:pPr>
              <a:lnSpc>
                <a:spcPct val="200000"/>
              </a:lnSpc>
              <a:buFont typeface="Arial" panose="020B0604020202020204" pitchFamily="34" charset="0"/>
              <a:buChar char="•"/>
            </a:pPr>
            <a:r>
              <a:rPr lang="en-IN" sz="2000" b="1" dirty="0"/>
              <a:t>Barrier</a:t>
            </a:r>
            <a:r>
              <a:rPr lang="en-IN" sz="2000" dirty="0"/>
              <a:t>: All threads rendezvous at specific checkpoint(s).</a:t>
            </a:r>
          </a:p>
          <a:p>
            <a:pPr>
              <a:lnSpc>
                <a:spcPct val="200000"/>
              </a:lnSpc>
              <a:buFont typeface="Arial" panose="020B0604020202020204" pitchFamily="34" charset="0"/>
              <a:buChar char="•"/>
            </a:pPr>
            <a:r>
              <a:rPr lang="en-IN" sz="2000" b="1" dirty="0"/>
              <a:t>Condition Variable</a:t>
            </a:r>
            <a:r>
              <a:rPr lang="en-IN" sz="2000" dirty="0"/>
              <a:t>: Threads can sleep on certain conditions and get </a:t>
            </a:r>
            <a:r>
              <a:rPr lang="en-IN" sz="2000" dirty="0" err="1"/>
              <a:t>signaled</a:t>
            </a:r>
            <a:r>
              <a:rPr lang="en-IN" sz="2000" dirty="0"/>
              <a:t> when it’s time to wake up.</a:t>
            </a:r>
          </a:p>
        </p:txBody>
      </p:sp>
    </p:spTree>
    <p:extLst>
      <p:ext uri="{BB962C8B-B14F-4D97-AF65-F5344CB8AC3E}">
        <p14:creationId xmlns:p14="http://schemas.microsoft.com/office/powerpoint/2010/main" val="41815208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EB910-654C-D7D3-291F-5F7B8B6B8377}"/>
              </a:ext>
            </a:extLst>
          </p:cNvPr>
          <p:cNvSpPr>
            <a:spLocks noGrp="1"/>
          </p:cNvSpPr>
          <p:nvPr>
            <p:ph type="title"/>
          </p:nvPr>
        </p:nvSpPr>
        <p:spPr/>
        <p:txBody>
          <a:bodyPr/>
          <a:lstStyle/>
          <a:p>
            <a:r>
              <a:rPr lang="en-IN" dirty="0"/>
              <a:t>Real-World Summaries</a:t>
            </a:r>
          </a:p>
        </p:txBody>
      </p:sp>
      <p:sp>
        <p:nvSpPr>
          <p:cNvPr id="3" name="Rectangle 1">
            <a:extLst>
              <a:ext uri="{FF2B5EF4-FFF2-40B4-BE49-F238E27FC236}">
                <a16:creationId xmlns:a16="http://schemas.microsoft.com/office/drawing/2014/main" id="{F8D65AEA-D6EA-1C7A-BF9C-46405A5BD8C4}"/>
              </a:ext>
            </a:extLst>
          </p:cNvPr>
          <p:cNvSpPr>
            <a:spLocks noChangeArrowheads="1"/>
          </p:cNvSpPr>
          <p:nvPr/>
        </p:nvSpPr>
        <p:spPr bwMode="auto">
          <a:xfrm>
            <a:off x="485343" y="1490708"/>
            <a:ext cx="8506257" cy="3266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Mutex</a:t>
            </a:r>
            <a:r>
              <a:rPr kumimoji="0" lang="en-US" altLang="en-US" sz="2000" b="0" i="0" u="none" strike="noStrike" cap="none" normalizeH="0" baseline="0" dirty="0">
                <a:ln>
                  <a:noFill/>
                </a:ln>
                <a:solidFill>
                  <a:schemeClr val="tx1"/>
                </a:solidFill>
                <a:effectLst/>
                <a:latin typeface="Arial" panose="020B0604020202020204" pitchFamily="34" charset="0"/>
              </a:rPr>
              <a:t> = </a:t>
            </a:r>
            <a:r>
              <a:rPr kumimoji="0" lang="en-US" altLang="en-US" sz="2000" b="0" i="1" u="none" strike="noStrike" cap="none" normalizeH="0" baseline="0" dirty="0">
                <a:ln>
                  <a:noFill/>
                </a:ln>
                <a:solidFill>
                  <a:schemeClr val="tx1"/>
                </a:solidFill>
                <a:effectLst/>
                <a:latin typeface="Arial" panose="020B0604020202020204" pitchFamily="34" charset="0"/>
              </a:rPr>
              <a:t>One person at a time can access the vault.</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Semaphore</a:t>
            </a:r>
            <a:r>
              <a:rPr kumimoji="0" lang="en-US" altLang="en-US" sz="2000" b="0" i="0" u="none" strike="noStrike" cap="none" normalizeH="0" baseline="0" dirty="0">
                <a:ln>
                  <a:noFill/>
                </a:ln>
                <a:solidFill>
                  <a:schemeClr val="tx1"/>
                </a:solidFill>
                <a:effectLst/>
                <a:latin typeface="Arial" panose="020B0604020202020204" pitchFamily="34" charset="0"/>
              </a:rPr>
              <a:t> = </a:t>
            </a:r>
            <a:r>
              <a:rPr kumimoji="0" lang="en-US" altLang="en-US" sz="2000" b="0" i="1" u="none" strike="noStrike" cap="none" normalizeH="0" baseline="0" dirty="0">
                <a:ln>
                  <a:noFill/>
                </a:ln>
                <a:solidFill>
                  <a:schemeClr val="tx1"/>
                </a:solidFill>
                <a:effectLst/>
                <a:latin typeface="Arial" panose="020B0604020202020204" pitchFamily="34" charset="0"/>
              </a:rPr>
              <a:t>We have </a:t>
            </a:r>
            <a:r>
              <a:rPr kumimoji="0" lang="en-US" altLang="en-US" sz="2000" b="0" i="1" u="none" strike="noStrike" cap="none" normalizeH="0" baseline="0" dirty="0">
                <a:ln>
                  <a:noFill/>
                </a:ln>
                <a:solidFill>
                  <a:schemeClr val="tx1"/>
                </a:solidFill>
                <a:effectLst/>
                <a:latin typeface="Arial Unicode MS"/>
              </a:rPr>
              <a:t>k</a:t>
            </a:r>
            <a:r>
              <a:rPr kumimoji="0" lang="en-US" altLang="en-US" sz="2000" b="0" i="1" u="none" strike="noStrike" cap="none" normalizeH="0" baseline="0" dirty="0">
                <a:ln>
                  <a:noFill/>
                </a:ln>
                <a:solidFill>
                  <a:schemeClr val="tx1"/>
                </a:solidFill>
                <a:effectLst/>
              </a:rPr>
              <a:t> identical resources. Each time a person enters, we decrement the semaphore. If it’s zero, new entrants must wait.</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Barrier</a:t>
            </a:r>
            <a:r>
              <a:rPr kumimoji="0" lang="en-US" altLang="en-US" sz="2000" b="0" i="0" u="none" strike="noStrike" cap="none" normalizeH="0" baseline="0" dirty="0">
                <a:ln>
                  <a:noFill/>
                </a:ln>
                <a:solidFill>
                  <a:schemeClr val="tx1"/>
                </a:solidFill>
                <a:effectLst/>
                <a:latin typeface="Arial" panose="020B0604020202020204" pitchFamily="34" charset="0"/>
              </a:rPr>
              <a:t> = </a:t>
            </a:r>
            <a:r>
              <a:rPr kumimoji="0" lang="en-US" altLang="en-US" sz="2000" b="0" i="1" u="none" strike="noStrike" cap="none" normalizeH="0" baseline="0" dirty="0">
                <a:ln>
                  <a:noFill/>
                </a:ln>
                <a:solidFill>
                  <a:schemeClr val="tx1"/>
                </a:solidFill>
                <a:effectLst/>
                <a:latin typeface="Arial" panose="020B0604020202020204" pitchFamily="34" charset="0"/>
              </a:rPr>
              <a:t>Everyone meets at the designated spot before proceeding as a group.</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Condition Variable</a:t>
            </a:r>
            <a:r>
              <a:rPr kumimoji="0" lang="en-US" altLang="en-US" sz="2000" b="0" i="0" u="none" strike="noStrike" cap="none" normalizeH="0" baseline="0" dirty="0">
                <a:ln>
                  <a:noFill/>
                </a:ln>
                <a:solidFill>
                  <a:schemeClr val="tx1"/>
                </a:solidFill>
                <a:effectLst/>
                <a:latin typeface="Arial" panose="020B0604020202020204" pitchFamily="34" charset="0"/>
              </a:rPr>
              <a:t> = </a:t>
            </a:r>
            <a:r>
              <a:rPr kumimoji="0" lang="en-US" altLang="en-US" sz="2000" b="0" i="1" u="none" strike="noStrike" cap="none" normalizeH="0" baseline="0" dirty="0">
                <a:ln>
                  <a:noFill/>
                </a:ln>
                <a:solidFill>
                  <a:schemeClr val="tx1"/>
                </a:solidFill>
                <a:effectLst/>
                <a:latin typeface="Arial" panose="020B0604020202020204" pitchFamily="34" charset="0"/>
              </a:rPr>
              <a:t>“Wait in the lobby until your table is ready; we’ll signal you when it’s free.”</a:t>
            </a:r>
            <a:r>
              <a:rPr kumimoji="0" lang="en-US" altLang="en-US" sz="20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19309479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E8EB2-D031-1EDE-191F-67C76FE88D22}"/>
              </a:ext>
            </a:extLst>
          </p:cNvPr>
          <p:cNvSpPr>
            <a:spLocks noGrp="1"/>
          </p:cNvSpPr>
          <p:nvPr>
            <p:ph type="title"/>
          </p:nvPr>
        </p:nvSpPr>
        <p:spPr/>
        <p:txBody>
          <a:bodyPr/>
          <a:lstStyle/>
          <a:p>
            <a:r>
              <a:rPr lang="en-IN" dirty="0"/>
              <a:t>Takeaway</a:t>
            </a:r>
          </a:p>
        </p:txBody>
      </p:sp>
      <p:sp>
        <p:nvSpPr>
          <p:cNvPr id="3" name="Rectangle 1">
            <a:extLst>
              <a:ext uri="{FF2B5EF4-FFF2-40B4-BE49-F238E27FC236}">
                <a16:creationId xmlns:a16="http://schemas.microsoft.com/office/drawing/2014/main" id="{F63AF0AB-2793-ECD1-4F24-08F49B72C19F}"/>
              </a:ext>
            </a:extLst>
          </p:cNvPr>
          <p:cNvSpPr>
            <a:spLocks noChangeArrowheads="1"/>
          </p:cNvSpPr>
          <p:nvPr/>
        </p:nvSpPr>
        <p:spPr bwMode="auto">
          <a:xfrm>
            <a:off x="485343" y="1552387"/>
            <a:ext cx="11020857" cy="2534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Each synchronization primitive has a specific role.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Barriers</a:t>
            </a:r>
            <a:r>
              <a:rPr kumimoji="0" lang="en-US" altLang="en-US" sz="1800" b="0" i="0" u="none" strike="noStrike" cap="none" normalizeH="0" baseline="0" dirty="0">
                <a:ln>
                  <a:noFill/>
                </a:ln>
                <a:solidFill>
                  <a:schemeClr val="tx1"/>
                </a:solidFill>
                <a:effectLst/>
                <a:latin typeface="Arial" panose="020B0604020202020204" pitchFamily="34" charset="0"/>
              </a:rPr>
              <a:t> help ensure all threads have completed a phase.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Condition variables</a:t>
            </a:r>
            <a:r>
              <a:rPr kumimoji="0" lang="en-US" altLang="en-US" sz="1800" b="0" i="0" u="none" strike="noStrike" cap="none" normalizeH="0" baseline="0" dirty="0">
                <a:ln>
                  <a:noFill/>
                </a:ln>
                <a:solidFill>
                  <a:schemeClr val="tx1"/>
                </a:solidFill>
                <a:effectLst/>
                <a:latin typeface="Arial" panose="020B0604020202020204" pitchFamily="34" charset="0"/>
              </a:rPr>
              <a:t> allow threads to </a:t>
            </a:r>
            <a:r>
              <a:rPr kumimoji="0" lang="en-US" altLang="en-US" sz="1800" b="0" i="1" u="none" strike="noStrike" cap="none" normalizeH="0" baseline="0" dirty="0">
                <a:ln>
                  <a:noFill/>
                </a:ln>
                <a:solidFill>
                  <a:schemeClr val="tx1"/>
                </a:solidFill>
                <a:effectLst/>
                <a:latin typeface="Arial" panose="020B0604020202020204" pitchFamily="34" charset="0"/>
              </a:rPr>
              <a:t>efficiently wait</a:t>
            </a:r>
            <a:r>
              <a:rPr kumimoji="0" lang="en-US" altLang="en-US" sz="1800" b="0" i="0" u="none" strike="noStrike" cap="none" normalizeH="0" baseline="0" dirty="0">
                <a:ln>
                  <a:noFill/>
                </a:ln>
                <a:solidFill>
                  <a:schemeClr val="tx1"/>
                </a:solidFill>
                <a:effectLst/>
                <a:latin typeface="Arial" panose="020B0604020202020204" pitchFamily="34" charset="0"/>
              </a:rPr>
              <a:t> for a specific state to become true.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Mutexes and semaphores</a:t>
            </a:r>
            <a:r>
              <a:rPr kumimoji="0" lang="en-US" altLang="en-US" sz="1800" b="0" i="0" u="none" strike="noStrike" cap="none" normalizeH="0" baseline="0" dirty="0">
                <a:ln>
                  <a:noFill/>
                </a:ln>
                <a:solidFill>
                  <a:schemeClr val="tx1"/>
                </a:solidFill>
                <a:effectLst/>
                <a:latin typeface="Arial" panose="020B0604020202020204" pitchFamily="34" charset="0"/>
              </a:rPr>
              <a:t> handle mutually exclusive access and resource counting.</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Used together, these tools make concurrency safer and more structured. </a:t>
            </a:r>
          </a:p>
        </p:txBody>
      </p:sp>
    </p:spTree>
    <p:extLst>
      <p:ext uri="{BB962C8B-B14F-4D97-AF65-F5344CB8AC3E}">
        <p14:creationId xmlns:p14="http://schemas.microsoft.com/office/powerpoint/2010/main" val="4289834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60941-38A1-6E2A-2F5B-7CFA00D59167}"/>
              </a:ext>
            </a:extLst>
          </p:cNvPr>
          <p:cNvSpPr>
            <a:spLocks noGrp="1"/>
          </p:cNvSpPr>
          <p:nvPr>
            <p:ph type="title"/>
          </p:nvPr>
        </p:nvSpPr>
        <p:spPr>
          <a:xfrm>
            <a:off x="485343" y="280797"/>
            <a:ext cx="11221313" cy="1231106"/>
          </a:xfrm>
        </p:spPr>
        <p:txBody>
          <a:bodyPr/>
          <a:lstStyle/>
          <a:p>
            <a:r>
              <a:rPr lang="en-IN" b="1" i="0" dirty="0">
                <a:solidFill>
                  <a:srgbClr val="212529"/>
                </a:solidFill>
                <a:effectLst/>
                <a:latin typeface="kepler-std-display"/>
              </a:rPr>
              <a:t>Serial versus Parallel Programming</a:t>
            </a:r>
            <a:br>
              <a:rPr lang="en-IN" b="1" i="0" dirty="0">
                <a:solidFill>
                  <a:srgbClr val="212529"/>
                </a:solidFill>
                <a:effectLst/>
                <a:latin typeface="kepler-std-display"/>
              </a:rPr>
            </a:br>
            <a:endParaRPr lang="en-IN" dirty="0"/>
          </a:p>
        </p:txBody>
      </p:sp>
      <p:sp>
        <p:nvSpPr>
          <p:cNvPr id="3" name="Text Placeholder 2">
            <a:extLst>
              <a:ext uri="{FF2B5EF4-FFF2-40B4-BE49-F238E27FC236}">
                <a16:creationId xmlns:a16="http://schemas.microsoft.com/office/drawing/2014/main" id="{D11654E1-9CFB-E339-D49E-CEAB6AAF0400}"/>
              </a:ext>
            </a:extLst>
          </p:cNvPr>
          <p:cNvSpPr>
            <a:spLocks noGrp="1"/>
          </p:cNvSpPr>
          <p:nvPr>
            <p:ph type="body" idx="1"/>
          </p:nvPr>
        </p:nvSpPr>
        <p:spPr/>
        <p:txBody>
          <a:bodyPr/>
          <a:lstStyle/>
          <a:p>
            <a:endParaRPr lang="en-IN"/>
          </a:p>
        </p:txBody>
      </p:sp>
      <p:pic>
        <p:nvPicPr>
          <p:cNvPr id="2050" name="Picture 2" descr="One problem block that is worked on in smaller pieces, one at a time.">
            <a:extLst>
              <a:ext uri="{FF2B5EF4-FFF2-40B4-BE49-F238E27FC236}">
                <a16:creationId xmlns:a16="http://schemas.microsoft.com/office/drawing/2014/main" id="{4B594AB7-6EF0-A9AB-8908-A24D514B47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503" y="1319784"/>
            <a:ext cx="5269840" cy="21812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One big problem block is split into four medium blocks, and each medium block is worked on in smaller pieces, but at the same time.">
            <a:extLst>
              <a:ext uri="{FF2B5EF4-FFF2-40B4-BE49-F238E27FC236}">
                <a16:creationId xmlns:a16="http://schemas.microsoft.com/office/drawing/2014/main" id="{2B37A973-80A5-3272-872A-20AE842F9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3723" y="3458155"/>
            <a:ext cx="5516446" cy="3004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75503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135099" y="231647"/>
            <a:ext cx="825252" cy="829055"/>
          </a:xfrm>
          <a:prstGeom prst="rect">
            <a:avLst/>
          </a:prstGeom>
        </p:spPr>
      </p:pic>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35" dirty="0"/>
              <a:t>Read-</a:t>
            </a:r>
            <a:r>
              <a:rPr dirty="0"/>
              <a:t>Write</a:t>
            </a:r>
            <a:r>
              <a:rPr spc="-40" dirty="0"/>
              <a:t> </a:t>
            </a:r>
            <a:r>
              <a:rPr spc="-10" dirty="0"/>
              <a:t>Locks</a:t>
            </a:r>
          </a:p>
        </p:txBody>
      </p:sp>
      <p:pic>
        <p:nvPicPr>
          <p:cNvPr id="4" name="object 4"/>
          <p:cNvPicPr/>
          <p:nvPr/>
        </p:nvPicPr>
        <p:blipFill>
          <a:blip r:embed="rId3" cstate="print"/>
          <a:stretch>
            <a:fillRect/>
          </a:stretch>
        </p:blipFill>
        <p:spPr>
          <a:xfrm>
            <a:off x="447868" y="2473014"/>
            <a:ext cx="3047624" cy="2152385"/>
          </a:xfrm>
          <a:prstGeom prst="rect">
            <a:avLst/>
          </a:prstGeom>
        </p:spPr>
      </p:pic>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pic>
        <p:nvPicPr>
          <p:cNvPr id="22530" name="Picture 2" descr="Wait-free locks: RCU for synchronization | by Arunkumar Krishnan | TechJedi  | Medium">
            <a:extLst>
              <a:ext uri="{FF2B5EF4-FFF2-40B4-BE49-F238E27FC236}">
                <a16:creationId xmlns:a16="http://schemas.microsoft.com/office/drawing/2014/main" id="{2B077572-1BE2-8EAF-2E8B-03F2900BEE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358581"/>
            <a:ext cx="5762625" cy="2381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3600" dirty="0"/>
              <a:t>Controlling</a:t>
            </a:r>
            <a:r>
              <a:rPr sz="3600" spc="-40" dirty="0"/>
              <a:t> </a:t>
            </a:r>
            <a:r>
              <a:rPr sz="3600" dirty="0"/>
              <a:t>access</a:t>
            </a:r>
            <a:r>
              <a:rPr sz="3600" spc="-25" dirty="0"/>
              <a:t> </a:t>
            </a:r>
            <a:r>
              <a:rPr sz="3600" dirty="0"/>
              <a:t>to</a:t>
            </a:r>
            <a:r>
              <a:rPr sz="3600" spc="-10" dirty="0"/>
              <a:t> </a:t>
            </a:r>
            <a:r>
              <a:rPr sz="3600" dirty="0"/>
              <a:t>a</a:t>
            </a:r>
            <a:r>
              <a:rPr sz="3600" spc="-10" dirty="0"/>
              <a:t> </a:t>
            </a:r>
            <a:r>
              <a:rPr sz="3600" dirty="0"/>
              <a:t>large,</a:t>
            </a:r>
            <a:r>
              <a:rPr sz="3600" spc="-30" dirty="0"/>
              <a:t> </a:t>
            </a:r>
            <a:r>
              <a:rPr sz="3600" dirty="0"/>
              <a:t>shared</a:t>
            </a:r>
            <a:r>
              <a:rPr sz="3600" spc="-25" dirty="0"/>
              <a:t> </a:t>
            </a:r>
            <a:r>
              <a:rPr sz="3600" dirty="0"/>
              <a:t>data</a:t>
            </a:r>
            <a:r>
              <a:rPr sz="3600" spc="-5" dirty="0"/>
              <a:t> </a:t>
            </a:r>
            <a:r>
              <a:rPr sz="3600" spc="-10" dirty="0"/>
              <a:t>structure</a:t>
            </a:r>
            <a:endParaRPr sz="3600"/>
          </a:p>
        </p:txBody>
      </p:sp>
      <p:sp>
        <p:nvSpPr>
          <p:cNvPr id="6" name="Rectangle 2">
            <a:extLst>
              <a:ext uri="{FF2B5EF4-FFF2-40B4-BE49-F238E27FC236}">
                <a16:creationId xmlns:a16="http://schemas.microsoft.com/office/drawing/2014/main" id="{6D264F08-F4EA-9559-6B0C-8DC98EA3E108}"/>
              </a:ext>
            </a:extLst>
          </p:cNvPr>
          <p:cNvSpPr>
            <a:spLocks noChangeArrowheads="1"/>
          </p:cNvSpPr>
          <p:nvPr/>
        </p:nvSpPr>
        <p:spPr bwMode="auto">
          <a:xfrm>
            <a:off x="487841" y="1524000"/>
            <a:ext cx="9877857" cy="2118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Read-Write Lock</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Readers</a:t>
            </a:r>
            <a:r>
              <a:rPr kumimoji="0" lang="en-US" altLang="en-US" sz="1800" b="0" i="0" u="none" strike="noStrike" cap="none" normalizeH="0" baseline="0" dirty="0">
                <a:ln>
                  <a:noFill/>
                </a:ln>
                <a:solidFill>
                  <a:schemeClr val="tx1"/>
                </a:solidFill>
                <a:effectLst/>
                <a:latin typeface="Arial" panose="020B0604020202020204" pitchFamily="34" charset="0"/>
              </a:rPr>
              <a:t> acquire the lock in </a:t>
            </a:r>
            <a:r>
              <a:rPr kumimoji="0" lang="en-US" altLang="en-US" sz="1800" b="0" i="1" u="none" strike="noStrike" cap="none" normalizeH="0" baseline="0" dirty="0">
                <a:ln>
                  <a:noFill/>
                </a:ln>
                <a:solidFill>
                  <a:schemeClr val="tx1"/>
                </a:solidFill>
                <a:effectLst/>
                <a:latin typeface="Arial" panose="020B0604020202020204" pitchFamily="34" charset="0"/>
              </a:rPr>
              <a:t>read mode</a:t>
            </a:r>
            <a:r>
              <a:rPr kumimoji="0" lang="en-US" altLang="en-US" sz="1800" b="0" i="0" u="none" strike="noStrike" cap="none" normalizeH="0" baseline="0" dirty="0">
                <a:ln>
                  <a:noFill/>
                </a:ln>
                <a:solidFill>
                  <a:schemeClr val="tx1"/>
                </a:solidFill>
                <a:effectLst/>
                <a:latin typeface="Arial" panose="020B0604020202020204" pitchFamily="34" charset="0"/>
              </a:rPr>
              <a:t>. Multiple readers can lock simultaneously.</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Writers</a:t>
            </a:r>
            <a:r>
              <a:rPr kumimoji="0" lang="en-US" altLang="en-US" sz="1800" b="0" i="0" u="none" strike="noStrike" cap="none" normalizeH="0" baseline="0" dirty="0">
                <a:ln>
                  <a:noFill/>
                </a:ln>
                <a:solidFill>
                  <a:schemeClr val="tx1"/>
                </a:solidFill>
                <a:effectLst/>
                <a:latin typeface="Arial" panose="020B0604020202020204" pitchFamily="34" charset="0"/>
              </a:rPr>
              <a:t> acquire the lock in </a:t>
            </a:r>
            <a:r>
              <a:rPr kumimoji="0" lang="en-US" altLang="en-US" sz="1800" b="0" i="1" u="none" strike="noStrike" cap="none" normalizeH="0" baseline="0" dirty="0">
                <a:ln>
                  <a:noFill/>
                </a:ln>
                <a:solidFill>
                  <a:schemeClr val="tx1"/>
                </a:solidFill>
                <a:effectLst/>
                <a:latin typeface="Arial" panose="020B0604020202020204" pitchFamily="34" charset="0"/>
              </a:rPr>
              <a:t>write mode</a:t>
            </a:r>
            <a:r>
              <a:rPr kumimoji="0" lang="en-US" altLang="en-US" sz="1800" b="0" i="0" u="none" strike="noStrike" cap="none" normalizeH="0" baseline="0" dirty="0">
                <a:ln>
                  <a:noFill/>
                </a:ln>
                <a:solidFill>
                  <a:schemeClr val="tx1"/>
                </a:solidFill>
                <a:effectLst/>
                <a:latin typeface="Arial" panose="020B0604020202020204" pitchFamily="34" charset="0"/>
              </a:rPr>
              <a:t>, which excludes both other writers </a:t>
            </a:r>
            <a:r>
              <a:rPr kumimoji="0" lang="en-US" altLang="en-US" sz="1800" b="0" i="1" u="none" strike="noStrike" cap="none" normalizeH="0" baseline="0" dirty="0">
                <a:ln>
                  <a:noFill/>
                </a:ln>
                <a:solidFill>
                  <a:schemeClr val="tx1"/>
                </a:solidFill>
                <a:effectLst/>
                <a:latin typeface="Arial" panose="020B0604020202020204" pitchFamily="34" charset="0"/>
              </a:rPr>
              <a:t>and</a:t>
            </a:r>
            <a:r>
              <a:rPr kumimoji="0" lang="en-US" altLang="en-US" sz="1800" b="0" i="0" u="none" strike="noStrike" cap="none" normalizeH="0" baseline="0" dirty="0">
                <a:ln>
                  <a:noFill/>
                </a:ln>
                <a:solidFill>
                  <a:schemeClr val="tx1"/>
                </a:solidFill>
                <a:effectLst/>
                <a:latin typeface="Arial" panose="020B0604020202020204" pitchFamily="34" charset="0"/>
              </a:rPr>
              <a:t> any readers.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Linked List</a:t>
            </a:r>
            <a:r>
              <a:rPr kumimoji="0" lang="en-US" altLang="en-US" sz="1800" b="0" i="0" u="none" strike="noStrike" cap="none" normalizeH="0" baseline="0" dirty="0">
                <a:ln>
                  <a:noFill/>
                </a:ln>
                <a:solidFill>
                  <a:schemeClr val="tx1"/>
                </a:solidFill>
                <a:effectLst/>
                <a:latin typeface="Arial" panose="020B0604020202020204" pitchFamily="34" charset="0"/>
              </a:rPr>
              <a:t>: We have a simple singly linked list. Threads may want to read from it (traverse or print elements) or write to it (insert/remove). </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038733"/>
            <a:ext cx="9664700" cy="1455420"/>
            <a:chOff x="0" y="1038733"/>
            <a:chExt cx="9664700" cy="1455420"/>
          </a:xfrm>
        </p:grpSpPr>
        <p:pic>
          <p:nvPicPr>
            <p:cNvPr id="3" name="object 3"/>
            <p:cNvPicPr/>
            <p:nvPr/>
          </p:nvPicPr>
          <p:blipFill>
            <a:blip r:embed="rId2" cstate="print"/>
            <a:stretch>
              <a:fillRect/>
            </a:stretch>
          </p:blipFill>
          <p:spPr>
            <a:xfrm>
              <a:off x="2522929" y="1598636"/>
              <a:ext cx="7141557" cy="895043"/>
            </a:xfrm>
            <a:prstGeom prst="rect">
              <a:avLst/>
            </a:prstGeom>
          </p:spPr>
        </p:pic>
        <p:pic>
          <p:nvPicPr>
            <p:cNvPr id="4" name="object 4"/>
            <p:cNvPicPr/>
            <p:nvPr/>
          </p:nvPicPr>
          <p:blipFill>
            <a:blip r:embed="rId3" cstate="print"/>
            <a:stretch>
              <a:fillRect/>
            </a:stretch>
          </p:blipFill>
          <p:spPr>
            <a:xfrm>
              <a:off x="6819900" y="1038733"/>
              <a:ext cx="440817" cy="372110"/>
            </a:xfrm>
            <a:prstGeom prst="rect">
              <a:avLst/>
            </a:prstGeom>
          </p:spPr>
        </p:pic>
        <p:pic>
          <p:nvPicPr>
            <p:cNvPr id="5" name="object 5"/>
            <p:cNvPicPr/>
            <p:nvPr/>
          </p:nvPicPr>
          <p:blipFill>
            <a:blip r:embed="rId4" cstate="print"/>
            <a:stretch>
              <a:fillRect/>
            </a:stretch>
          </p:blipFill>
          <p:spPr>
            <a:xfrm>
              <a:off x="8070215" y="1128522"/>
              <a:ext cx="263651" cy="494538"/>
            </a:xfrm>
            <a:prstGeom prst="rect">
              <a:avLst/>
            </a:prstGeom>
          </p:spPr>
        </p:pic>
      </p:grpSp>
      <p:pic>
        <p:nvPicPr>
          <p:cNvPr id="6" name="object 6"/>
          <p:cNvPicPr/>
          <p:nvPr/>
        </p:nvPicPr>
        <p:blipFill>
          <a:blip r:embed="rId5" cstate="print"/>
          <a:stretch>
            <a:fillRect/>
          </a:stretch>
        </p:blipFill>
        <p:spPr>
          <a:xfrm>
            <a:off x="11135099" y="231647"/>
            <a:ext cx="825252" cy="829055"/>
          </a:xfrm>
          <a:prstGeom prst="rect">
            <a:avLst/>
          </a:prstGeom>
        </p:spPr>
      </p:pic>
      <p:sp>
        <p:nvSpPr>
          <p:cNvPr id="7" name="object 7"/>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dirty="0"/>
              <a:t>Linked</a:t>
            </a:r>
            <a:r>
              <a:rPr spc="-135" dirty="0"/>
              <a:t> </a:t>
            </a:r>
            <a:r>
              <a:rPr spc="-10" dirty="0"/>
              <a:t>Lists</a:t>
            </a: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pic>
        <p:nvPicPr>
          <p:cNvPr id="11" name="Picture 10">
            <a:extLst>
              <a:ext uri="{FF2B5EF4-FFF2-40B4-BE49-F238E27FC236}">
                <a16:creationId xmlns:a16="http://schemas.microsoft.com/office/drawing/2014/main" id="{4E574629-4AF4-B9C7-5AC5-E65DFBC064BC}"/>
              </a:ext>
            </a:extLst>
          </p:cNvPr>
          <p:cNvPicPr>
            <a:picLocks noChangeAspect="1"/>
          </p:cNvPicPr>
          <p:nvPr/>
        </p:nvPicPr>
        <p:blipFill>
          <a:blip r:embed="rId6"/>
          <a:stretch>
            <a:fillRect/>
          </a:stretch>
        </p:blipFill>
        <p:spPr>
          <a:xfrm>
            <a:off x="3370648" y="2963793"/>
            <a:ext cx="4963218" cy="3267531"/>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135099" y="231647"/>
            <a:ext cx="825252" cy="829055"/>
          </a:xfrm>
          <a:prstGeom prst="rect">
            <a:avLst/>
          </a:prstGeom>
        </p:spPr>
      </p:pic>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lang="en-IN" dirty="0"/>
              <a:t>Basic Linked List Operations</a:t>
            </a:r>
            <a:endParaRPr spc="-10" dirty="0"/>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7" name="TextBox 6">
            <a:extLst>
              <a:ext uri="{FF2B5EF4-FFF2-40B4-BE49-F238E27FC236}">
                <a16:creationId xmlns:a16="http://schemas.microsoft.com/office/drawing/2014/main" id="{9BD8FEF7-DD63-84C2-EB2B-77CFA98FC05C}"/>
              </a:ext>
            </a:extLst>
          </p:cNvPr>
          <p:cNvSpPr txBox="1"/>
          <p:nvPr/>
        </p:nvSpPr>
        <p:spPr>
          <a:xfrm>
            <a:off x="485342" y="1524000"/>
            <a:ext cx="9115857" cy="369332"/>
          </a:xfrm>
          <a:prstGeom prst="rect">
            <a:avLst/>
          </a:prstGeom>
          <a:noFill/>
        </p:spPr>
        <p:txBody>
          <a:bodyPr wrap="square">
            <a:spAutoFit/>
          </a:bodyPr>
          <a:lstStyle/>
          <a:p>
            <a:r>
              <a:rPr lang="en-IN" b="1" dirty="0"/>
              <a:t>insert at the front</a:t>
            </a:r>
            <a:r>
              <a:rPr lang="en-IN" dirty="0"/>
              <a:t> (a “write” operation) and </a:t>
            </a:r>
            <a:r>
              <a:rPr lang="en-IN" b="1" dirty="0"/>
              <a:t>print the entire list</a:t>
            </a:r>
            <a:r>
              <a:rPr lang="en-IN" dirty="0"/>
              <a:t> (a “read” operation).</a:t>
            </a:r>
          </a:p>
        </p:txBody>
      </p:sp>
      <p:pic>
        <p:nvPicPr>
          <p:cNvPr id="9" name="Picture 8">
            <a:extLst>
              <a:ext uri="{FF2B5EF4-FFF2-40B4-BE49-F238E27FC236}">
                <a16:creationId xmlns:a16="http://schemas.microsoft.com/office/drawing/2014/main" id="{4D1866A0-9F1F-44BD-72BB-8B333A9A7E7B}"/>
              </a:ext>
            </a:extLst>
          </p:cNvPr>
          <p:cNvPicPr>
            <a:picLocks noChangeAspect="1"/>
          </p:cNvPicPr>
          <p:nvPr/>
        </p:nvPicPr>
        <p:blipFill>
          <a:blip r:embed="rId3"/>
          <a:stretch>
            <a:fillRect/>
          </a:stretch>
        </p:blipFill>
        <p:spPr>
          <a:xfrm>
            <a:off x="1143000" y="2021740"/>
            <a:ext cx="4343399" cy="4708812"/>
          </a:xfrm>
          <a:prstGeom prst="rect">
            <a:avLst/>
          </a:prstGeom>
        </p:spPr>
      </p:pic>
      <p:sp>
        <p:nvSpPr>
          <p:cNvPr id="10" name="Rectangle 1">
            <a:extLst>
              <a:ext uri="{FF2B5EF4-FFF2-40B4-BE49-F238E27FC236}">
                <a16:creationId xmlns:a16="http://schemas.microsoft.com/office/drawing/2014/main" id="{B92A8275-C768-CBF2-FC76-67E96C34DFC2}"/>
              </a:ext>
            </a:extLst>
          </p:cNvPr>
          <p:cNvSpPr>
            <a:spLocks noChangeArrowheads="1"/>
          </p:cNvSpPr>
          <p:nvPr/>
        </p:nvSpPr>
        <p:spPr bwMode="auto">
          <a:xfrm>
            <a:off x="6321551" y="3150833"/>
            <a:ext cx="56388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err="1">
                <a:ln>
                  <a:noFill/>
                </a:ln>
                <a:solidFill>
                  <a:schemeClr val="tx1"/>
                </a:solidFill>
                <a:effectLst/>
                <a:latin typeface="Arial Unicode MS"/>
              </a:rPr>
              <a:t>pthread_rwlock_wrlock</a:t>
            </a:r>
            <a:r>
              <a:rPr kumimoji="0" lang="en-US" altLang="en-US" sz="1000" b="1" i="0" u="none" strike="noStrike" cap="none" normalizeH="0" baseline="0" dirty="0">
                <a:ln>
                  <a:noFill/>
                </a:ln>
                <a:solidFill>
                  <a:schemeClr val="tx1"/>
                </a:solidFill>
                <a:effectLst/>
                <a:latin typeface="Arial Unicode MS"/>
              </a:rPr>
              <a:t>(&amp;</a:t>
            </a:r>
            <a:r>
              <a:rPr kumimoji="0" lang="en-US" altLang="en-US" sz="1000" b="1" i="0" u="none" strike="noStrike" cap="none" normalizeH="0" baseline="0" dirty="0" err="1">
                <a:ln>
                  <a:noFill/>
                </a:ln>
                <a:solidFill>
                  <a:schemeClr val="tx1"/>
                </a:solidFill>
                <a:effectLst/>
                <a:latin typeface="Arial Unicode MS"/>
              </a:rPr>
              <a:t>rwlock</a:t>
            </a:r>
            <a:r>
              <a:rPr kumimoji="0" lang="en-US" altLang="en-US" sz="1000" b="1" i="0" u="none" strike="noStrike" cap="none" normalizeH="0" baseline="0" dirty="0">
                <a:ln>
                  <a:noFill/>
                </a:ln>
                <a:solidFill>
                  <a:schemeClr val="tx1"/>
                </a:solidFill>
                <a:effectLst/>
                <a:latin typeface="Arial Unicode MS"/>
              </a:rPr>
              <a:t>);</a:t>
            </a:r>
            <a:r>
              <a:rPr kumimoji="0" lang="en-US" altLang="en-US" sz="1100" b="0" i="0" u="none" strike="noStrike" cap="none" normalizeH="0" baseline="0" dirty="0">
                <a:ln>
                  <a:noFill/>
                </a:ln>
                <a:solidFill>
                  <a:schemeClr val="tx1"/>
                </a:solidFill>
                <a:effectLst/>
              </a:rPr>
              <a:t> ensures </a:t>
            </a:r>
            <a:r>
              <a:rPr kumimoji="0" lang="en-US" altLang="en-US" sz="1800" b="0" i="1" u="none" strike="noStrike" cap="none" normalizeH="0" baseline="0" dirty="0">
                <a:ln>
                  <a:noFill/>
                </a:ln>
                <a:solidFill>
                  <a:schemeClr val="tx1"/>
                </a:solidFill>
                <a:effectLst/>
                <a:latin typeface="Arial" panose="020B0604020202020204" pitchFamily="34" charset="0"/>
              </a:rPr>
              <a:t>exclusive</a:t>
            </a:r>
            <a:r>
              <a:rPr kumimoji="0" lang="en-US" altLang="en-US" sz="1800" b="0" i="0" u="none" strike="noStrike" cap="none" normalizeH="0" baseline="0" dirty="0">
                <a:ln>
                  <a:noFill/>
                </a:ln>
                <a:solidFill>
                  <a:schemeClr val="tx1"/>
                </a:solidFill>
                <a:effectLst/>
                <a:latin typeface="Arial" panose="020B0604020202020204" pitchFamily="34" charset="0"/>
              </a:rPr>
              <a:t> access for writing.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err="1">
                <a:ln>
                  <a:noFill/>
                </a:ln>
                <a:solidFill>
                  <a:schemeClr val="tx1"/>
                </a:solidFill>
                <a:effectLst/>
                <a:latin typeface="Arial Unicode MS"/>
              </a:rPr>
              <a:t>pthread_rwlock_rdlock</a:t>
            </a:r>
            <a:r>
              <a:rPr kumimoji="0" lang="en-US" altLang="en-US" sz="1000" b="1" i="0" u="none" strike="noStrike" cap="none" normalizeH="0" baseline="0" dirty="0">
                <a:ln>
                  <a:noFill/>
                </a:ln>
                <a:solidFill>
                  <a:schemeClr val="tx1"/>
                </a:solidFill>
                <a:effectLst/>
                <a:latin typeface="Arial Unicode MS"/>
              </a:rPr>
              <a:t>(&amp;</a:t>
            </a:r>
            <a:r>
              <a:rPr kumimoji="0" lang="en-US" altLang="en-US" sz="1000" b="1" i="0" u="none" strike="noStrike" cap="none" normalizeH="0" baseline="0" dirty="0" err="1">
                <a:ln>
                  <a:noFill/>
                </a:ln>
                <a:solidFill>
                  <a:schemeClr val="tx1"/>
                </a:solidFill>
                <a:effectLst/>
                <a:latin typeface="Arial Unicode MS"/>
              </a:rPr>
              <a:t>rwlock</a:t>
            </a:r>
            <a:r>
              <a:rPr kumimoji="0" lang="en-US" altLang="en-US" sz="1000" b="1" i="0" u="none" strike="noStrike" cap="none" normalizeH="0" baseline="0" dirty="0">
                <a:ln>
                  <a:noFill/>
                </a:ln>
                <a:solidFill>
                  <a:schemeClr val="tx1"/>
                </a:solidFill>
                <a:effectLst/>
                <a:latin typeface="Arial Unicode MS"/>
              </a:rPr>
              <a:t>);</a:t>
            </a:r>
            <a:r>
              <a:rPr kumimoji="0" lang="en-US" altLang="en-US" sz="1100" b="0" i="0" u="none" strike="noStrike" cap="none" normalizeH="0" baseline="0" dirty="0">
                <a:ln>
                  <a:noFill/>
                </a:ln>
                <a:solidFill>
                  <a:schemeClr val="tx1"/>
                </a:solidFill>
                <a:effectLst/>
              </a:rPr>
              <a:t> allows </a:t>
            </a:r>
            <a:r>
              <a:rPr kumimoji="0" lang="en-US" altLang="en-US" sz="1800" b="0" i="1" u="none" strike="noStrike" cap="none" normalizeH="0" baseline="0" dirty="0">
                <a:ln>
                  <a:noFill/>
                </a:ln>
                <a:solidFill>
                  <a:schemeClr val="tx1"/>
                </a:solidFill>
                <a:effectLst/>
                <a:latin typeface="Arial" panose="020B0604020202020204" pitchFamily="34" charset="0"/>
              </a:rPr>
              <a:t>shared</a:t>
            </a:r>
            <a:r>
              <a:rPr kumimoji="0" lang="en-US" altLang="en-US" sz="1800" b="0" i="0" u="none" strike="noStrike" cap="none" normalizeH="0" baseline="0" dirty="0">
                <a:ln>
                  <a:noFill/>
                </a:ln>
                <a:solidFill>
                  <a:schemeClr val="tx1"/>
                </a:solidFill>
                <a:effectLst/>
                <a:latin typeface="Arial" panose="020B0604020202020204" pitchFamily="34" charset="0"/>
              </a:rPr>
              <a:t> access for readers, as long as no one else has it locked for writing. </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135099" y="231647"/>
            <a:ext cx="825252" cy="829055"/>
          </a:xfrm>
          <a:prstGeom prst="rect">
            <a:avLst/>
          </a:prstGeom>
        </p:spPr>
      </p:pic>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lang="en-IN" dirty="0"/>
              <a:t>Thread Functions</a:t>
            </a:r>
            <a:endParaRPr spc="-20" dirty="0"/>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8" name="Rectangle 1">
            <a:extLst>
              <a:ext uri="{FF2B5EF4-FFF2-40B4-BE49-F238E27FC236}">
                <a16:creationId xmlns:a16="http://schemas.microsoft.com/office/drawing/2014/main" id="{F1DBECA2-86BB-48A1-951A-3BCC526D87CD}"/>
              </a:ext>
            </a:extLst>
          </p:cNvPr>
          <p:cNvSpPr>
            <a:spLocks noChangeArrowheads="1"/>
          </p:cNvSpPr>
          <p:nvPr/>
        </p:nvSpPr>
        <p:spPr bwMode="auto">
          <a:xfrm>
            <a:off x="501582" y="1447800"/>
            <a:ext cx="995405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Writer Thread</a:t>
            </a:r>
            <a:r>
              <a:rPr kumimoji="0" lang="en-US" altLang="en-US" sz="1800" b="0" i="0" u="none" strike="noStrike" cap="none" normalizeH="0" baseline="0">
                <a:ln>
                  <a:noFill/>
                </a:ln>
                <a:solidFill>
                  <a:schemeClr val="tx1"/>
                </a:solidFill>
                <a:effectLst/>
                <a:latin typeface="Arial" panose="020B0604020202020204" pitchFamily="34" charset="0"/>
              </a:rPr>
              <a:t>: inserts random values periodically.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Reader Thread</a:t>
            </a:r>
            <a:r>
              <a:rPr kumimoji="0" lang="en-US" altLang="en-US" sz="1800" b="0" i="0" u="none" strike="noStrike" cap="none" normalizeH="0" baseline="0">
                <a:ln>
                  <a:noFill/>
                </a:ln>
                <a:solidFill>
                  <a:schemeClr val="tx1"/>
                </a:solidFill>
                <a:effectLst/>
                <a:latin typeface="Arial" panose="020B0604020202020204" pitchFamily="34" charset="0"/>
              </a:rPr>
              <a:t>: prints the list periodically. </a:t>
            </a:r>
          </a:p>
        </p:txBody>
      </p:sp>
      <p:pic>
        <p:nvPicPr>
          <p:cNvPr id="10" name="Picture 9">
            <a:extLst>
              <a:ext uri="{FF2B5EF4-FFF2-40B4-BE49-F238E27FC236}">
                <a16:creationId xmlns:a16="http://schemas.microsoft.com/office/drawing/2014/main" id="{10135A94-78EB-37C6-3A78-A1AA92E2D1F1}"/>
              </a:ext>
            </a:extLst>
          </p:cNvPr>
          <p:cNvPicPr>
            <a:picLocks noChangeAspect="1"/>
          </p:cNvPicPr>
          <p:nvPr/>
        </p:nvPicPr>
        <p:blipFill>
          <a:blip r:embed="rId3"/>
          <a:stretch>
            <a:fillRect/>
          </a:stretch>
        </p:blipFill>
        <p:spPr>
          <a:xfrm>
            <a:off x="609600" y="2117865"/>
            <a:ext cx="4591691" cy="4286848"/>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3EEBB-39CA-B6FC-3C7D-379C57E5BE8C}"/>
              </a:ext>
            </a:extLst>
          </p:cNvPr>
          <p:cNvSpPr>
            <a:spLocks noGrp="1"/>
          </p:cNvSpPr>
          <p:nvPr>
            <p:ph type="title"/>
          </p:nvPr>
        </p:nvSpPr>
        <p:spPr/>
        <p:txBody>
          <a:bodyPr/>
          <a:lstStyle/>
          <a:p>
            <a:endParaRPr lang="en-IN"/>
          </a:p>
        </p:txBody>
      </p:sp>
      <p:pic>
        <p:nvPicPr>
          <p:cNvPr id="12" name="Picture 11">
            <a:extLst>
              <a:ext uri="{FF2B5EF4-FFF2-40B4-BE49-F238E27FC236}">
                <a16:creationId xmlns:a16="http://schemas.microsoft.com/office/drawing/2014/main" id="{4E334686-F42C-5FD1-928E-9D584C4BE06E}"/>
              </a:ext>
            </a:extLst>
          </p:cNvPr>
          <p:cNvPicPr>
            <a:picLocks noChangeAspect="1"/>
          </p:cNvPicPr>
          <p:nvPr/>
        </p:nvPicPr>
        <p:blipFill>
          <a:blip r:embed="rId2"/>
          <a:stretch>
            <a:fillRect/>
          </a:stretch>
        </p:blipFill>
        <p:spPr>
          <a:xfrm>
            <a:off x="485343" y="457200"/>
            <a:ext cx="5943895" cy="5410200"/>
          </a:xfrm>
          <a:prstGeom prst="rect">
            <a:avLst/>
          </a:prstGeom>
        </p:spPr>
      </p:pic>
      <p:pic>
        <p:nvPicPr>
          <p:cNvPr id="4" name="Picture 3">
            <a:extLst>
              <a:ext uri="{FF2B5EF4-FFF2-40B4-BE49-F238E27FC236}">
                <a16:creationId xmlns:a16="http://schemas.microsoft.com/office/drawing/2014/main" id="{54C99640-7D5D-4D01-EF52-A1EEAFCAEB48}"/>
              </a:ext>
            </a:extLst>
          </p:cNvPr>
          <p:cNvPicPr>
            <a:picLocks noChangeAspect="1"/>
          </p:cNvPicPr>
          <p:nvPr/>
        </p:nvPicPr>
        <p:blipFill>
          <a:blip r:embed="rId3"/>
          <a:stretch>
            <a:fillRect/>
          </a:stretch>
        </p:blipFill>
        <p:spPr>
          <a:xfrm>
            <a:off x="6553200" y="2362200"/>
            <a:ext cx="5401429" cy="1448002"/>
          </a:xfrm>
          <a:prstGeom prst="rect">
            <a:avLst/>
          </a:prstGeom>
        </p:spPr>
      </p:pic>
    </p:spTree>
    <p:extLst>
      <p:ext uri="{BB962C8B-B14F-4D97-AF65-F5344CB8AC3E}">
        <p14:creationId xmlns:p14="http://schemas.microsoft.com/office/powerpoint/2010/main" val="7127968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65D83-2516-6128-73C9-14448E0D82A0}"/>
              </a:ext>
            </a:extLst>
          </p:cNvPr>
          <p:cNvSpPr>
            <a:spLocks noGrp="1"/>
          </p:cNvSpPr>
          <p:nvPr>
            <p:ph type="title"/>
          </p:nvPr>
        </p:nvSpPr>
        <p:spPr/>
        <p:txBody>
          <a:bodyPr/>
          <a:lstStyle/>
          <a:p>
            <a:endParaRPr lang="en-IN"/>
          </a:p>
        </p:txBody>
      </p:sp>
      <p:sp>
        <p:nvSpPr>
          <p:cNvPr id="3" name="Rectangle 1">
            <a:extLst>
              <a:ext uri="{FF2B5EF4-FFF2-40B4-BE49-F238E27FC236}">
                <a16:creationId xmlns:a16="http://schemas.microsoft.com/office/drawing/2014/main" id="{8C0AB570-BF92-985D-1EA3-C982AE879923}"/>
              </a:ext>
            </a:extLst>
          </p:cNvPr>
          <p:cNvSpPr>
            <a:spLocks noChangeArrowheads="1"/>
          </p:cNvSpPr>
          <p:nvPr/>
        </p:nvSpPr>
        <p:spPr bwMode="auto">
          <a:xfrm>
            <a:off x="304800" y="1727538"/>
            <a:ext cx="75438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Library</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Many people can browse books (read) at the same time.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But when the librarian needs to reorganize books on the shelf (write), they temporarily close access so no one else can read while they rearrange.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rwlock</a:t>
            </a:r>
            <a:r>
              <a:rPr kumimoji="0" lang="en-US" altLang="en-US" sz="1800" b="0" i="0" u="none" strike="noStrike" cap="none" normalizeH="0" baseline="0">
                <a:ln>
                  <a:noFill/>
                </a:ln>
                <a:solidFill>
                  <a:schemeClr val="tx1"/>
                </a:solidFill>
                <a:effectLst/>
                <a:latin typeface="Arial" panose="020B0604020202020204" pitchFamily="34" charset="0"/>
              </a:rPr>
              <a:t>: This is your “library” lock that can be shared among multiple readers or held exclusively by a single writer. </a:t>
            </a:r>
          </a:p>
        </p:txBody>
      </p:sp>
      <p:pic>
        <p:nvPicPr>
          <p:cNvPr id="20483" name="Picture 3" descr="2nd Sunday Community Binding at Read/Write Library - The Visualist">
            <a:extLst>
              <a:ext uri="{FF2B5EF4-FFF2-40B4-BE49-F238E27FC236}">
                <a16:creationId xmlns:a16="http://schemas.microsoft.com/office/drawing/2014/main" id="{AF3A671F-B201-5860-44AB-0A5A36E6BD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6200" y="915797"/>
            <a:ext cx="3841653" cy="5122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3843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8125A-AC6C-03BD-2697-DC2D93B3CC26}"/>
              </a:ext>
            </a:extLst>
          </p:cNvPr>
          <p:cNvSpPr>
            <a:spLocks noGrp="1"/>
          </p:cNvSpPr>
          <p:nvPr>
            <p:ph type="title"/>
          </p:nvPr>
        </p:nvSpPr>
        <p:spPr/>
        <p:txBody>
          <a:bodyPr/>
          <a:lstStyle/>
          <a:p>
            <a:r>
              <a:rPr lang="en-IN" dirty="0"/>
              <a:t>When to Use Read-Write Locks</a:t>
            </a:r>
          </a:p>
        </p:txBody>
      </p:sp>
      <p:sp>
        <p:nvSpPr>
          <p:cNvPr id="3" name="Rectangle 1">
            <a:extLst>
              <a:ext uri="{FF2B5EF4-FFF2-40B4-BE49-F238E27FC236}">
                <a16:creationId xmlns:a16="http://schemas.microsoft.com/office/drawing/2014/main" id="{5DAE9992-8280-5163-4EDC-E2A57AFA0D0F}"/>
              </a:ext>
            </a:extLst>
          </p:cNvPr>
          <p:cNvSpPr>
            <a:spLocks noChangeArrowheads="1"/>
          </p:cNvSpPr>
          <p:nvPr/>
        </p:nvSpPr>
        <p:spPr bwMode="auto">
          <a:xfrm>
            <a:off x="762000" y="1525144"/>
            <a:ext cx="9372600" cy="294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Use Case</a:t>
            </a:r>
            <a:r>
              <a:rPr kumimoji="0" lang="en-US" altLang="en-US" sz="1800" b="0" i="0" u="none" strike="noStrike" cap="none" normalizeH="0" baseline="0" dirty="0">
                <a:ln>
                  <a:noFill/>
                </a:ln>
                <a:solidFill>
                  <a:schemeClr val="tx1"/>
                </a:solidFill>
                <a:effectLst/>
                <a:latin typeface="Arial" panose="020B0604020202020204" pitchFamily="34" charset="0"/>
              </a:rPr>
              <a:t>: When you have a data structure with </a:t>
            </a:r>
            <a:r>
              <a:rPr kumimoji="0" lang="en-US" altLang="en-US" sz="1800" b="1" i="0" u="none" strike="noStrike" cap="none" normalizeH="0" baseline="0" dirty="0">
                <a:ln>
                  <a:noFill/>
                </a:ln>
                <a:solidFill>
                  <a:schemeClr val="tx1"/>
                </a:solidFill>
                <a:effectLst/>
                <a:latin typeface="Arial" panose="020B0604020202020204" pitchFamily="34" charset="0"/>
              </a:rPr>
              <a:t>frequent reads</a:t>
            </a:r>
            <a:r>
              <a:rPr kumimoji="0" lang="en-US" altLang="en-US" sz="1800" b="0" i="0" u="none" strike="noStrike" cap="none" normalizeH="0" baseline="0" dirty="0">
                <a:ln>
                  <a:noFill/>
                </a:ln>
                <a:solidFill>
                  <a:schemeClr val="tx1"/>
                </a:solidFill>
                <a:effectLst/>
                <a:latin typeface="Arial" panose="020B0604020202020204" pitchFamily="34" charset="0"/>
              </a:rPr>
              <a:t> and </a:t>
            </a:r>
            <a:r>
              <a:rPr kumimoji="0" lang="en-US" altLang="en-US" sz="1800" b="1" i="0" u="none" strike="noStrike" cap="none" normalizeH="0" baseline="0" dirty="0">
                <a:ln>
                  <a:noFill/>
                </a:ln>
                <a:solidFill>
                  <a:schemeClr val="tx1"/>
                </a:solidFill>
                <a:effectLst/>
                <a:latin typeface="Arial" panose="020B0604020202020204" pitchFamily="34" charset="0"/>
              </a:rPr>
              <a:t>infrequent writes</a:t>
            </a:r>
            <a:r>
              <a:rPr kumimoji="0" lang="en-US" altLang="en-US" sz="1800" b="0" i="0" u="none" strike="noStrike" cap="none" normalizeH="0" baseline="0" dirty="0">
                <a:ln>
                  <a:noFill/>
                </a:ln>
                <a:solidFill>
                  <a:schemeClr val="tx1"/>
                </a:solidFill>
                <a:effectLst/>
                <a:latin typeface="Arial" panose="020B0604020202020204" pitchFamily="34" charset="0"/>
              </a:rPr>
              <a:t>, so that multiple readers can safely proceed in parallel, reducing contention.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Downside</a:t>
            </a:r>
            <a:r>
              <a:rPr kumimoji="0" lang="en-US" altLang="en-US" sz="1800" b="0" i="0" u="none" strike="noStrike" cap="none" normalizeH="0" baseline="0" dirty="0">
                <a:ln>
                  <a:noFill/>
                </a:ln>
                <a:solidFill>
                  <a:schemeClr val="tx1"/>
                </a:solidFill>
                <a:effectLst/>
                <a:latin typeface="Arial" panose="020B0604020202020204" pitchFamily="34" charset="0"/>
              </a:rPr>
              <a:t>: If writes are frequent or if read operations are short but you have many of them, overhead from acquiring a read-write lock can outweigh its benefits. Also, in some implementations, a continuous stream of readers can starve a waiting writer (or vice versa) unless carefully managed (some </a:t>
            </a:r>
            <a:r>
              <a:rPr kumimoji="0" lang="en-US" altLang="en-US" sz="1800" b="0" i="0" u="none" strike="noStrike" cap="none" normalizeH="0" baseline="0" dirty="0" err="1">
                <a:ln>
                  <a:noFill/>
                </a:ln>
                <a:solidFill>
                  <a:schemeClr val="tx1"/>
                </a:solidFill>
                <a:effectLst/>
                <a:latin typeface="Arial" panose="020B0604020202020204" pitchFamily="34" charset="0"/>
              </a:rPr>
              <a:t>rwlock</a:t>
            </a:r>
            <a:r>
              <a:rPr kumimoji="0" lang="en-US" altLang="en-US" sz="1800" b="0" i="0" u="none" strike="noStrike" cap="none" normalizeH="0" baseline="0" dirty="0">
                <a:ln>
                  <a:noFill/>
                </a:ln>
                <a:solidFill>
                  <a:schemeClr val="tx1"/>
                </a:solidFill>
                <a:effectLst/>
                <a:latin typeface="Arial" panose="020B0604020202020204" pitchFamily="34" charset="0"/>
              </a:rPr>
              <a:t> implementations provide writer preference or reader preference modes). </a:t>
            </a:r>
          </a:p>
        </p:txBody>
      </p:sp>
    </p:spTree>
    <p:extLst>
      <p:ext uri="{BB962C8B-B14F-4D97-AF65-F5344CB8AC3E}">
        <p14:creationId xmlns:p14="http://schemas.microsoft.com/office/powerpoint/2010/main" val="16652236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7409F-7E23-4C3B-7B05-DE7FA5E2B441}"/>
              </a:ext>
            </a:extLst>
          </p:cNvPr>
          <p:cNvSpPr>
            <a:spLocks noGrp="1"/>
          </p:cNvSpPr>
          <p:nvPr>
            <p:ph type="title"/>
          </p:nvPr>
        </p:nvSpPr>
        <p:spPr>
          <a:xfrm>
            <a:off x="485343" y="304800"/>
            <a:ext cx="11221313" cy="635000"/>
          </a:xfrm>
        </p:spPr>
        <p:txBody>
          <a:bodyPr/>
          <a:lstStyle/>
          <a:p>
            <a:r>
              <a:rPr lang="en-IN" dirty="0"/>
              <a:t>Takeaway</a:t>
            </a:r>
          </a:p>
        </p:txBody>
      </p:sp>
      <p:sp>
        <p:nvSpPr>
          <p:cNvPr id="3" name="Rectangle 1">
            <a:extLst>
              <a:ext uri="{FF2B5EF4-FFF2-40B4-BE49-F238E27FC236}">
                <a16:creationId xmlns:a16="http://schemas.microsoft.com/office/drawing/2014/main" id="{E4A6D030-AC19-335D-6D57-B647263CF7A7}"/>
              </a:ext>
            </a:extLst>
          </p:cNvPr>
          <p:cNvSpPr>
            <a:spLocks noChangeArrowheads="1"/>
          </p:cNvSpPr>
          <p:nvPr/>
        </p:nvSpPr>
        <p:spPr bwMode="auto">
          <a:xfrm>
            <a:off x="485343" y="1755080"/>
            <a:ext cx="11401856" cy="3347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1" i="0" u="none" strike="noStrike" cap="none" normalizeH="0" baseline="0" dirty="0" err="1">
                <a:ln>
                  <a:noFill/>
                </a:ln>
                <a:solidFill>
                  <a:schemeClr val="tx1"/>
                </a:solidFill>
                <a:effectLst/>
                <a:latin typeface="Arial Unicode MS"/>
              </a:rPr>
              <a:t>pthread_rwlock_t</a:t>
            </a:r>
            <a:r>
              <a:rPr kumimoji="0" lang="en-US" altLang="en-US" sz="2400" b="0" i="0" u="none" strike="noStrike" cap="none" normalizeH="0" baseline="0" dirty="0">
                <a:ln>
                  <a:noFill/>
                </a:ln>
                <a:solidFill>
                  <a:schemeClr val="tx1"/>
                </a:solidFill>
                <a:effectLst/>
              </a:rPr>
              <a:t> provides a straightforward way for multiple threads to read data concurrently while blocking when a single thread needs to write.</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This can greatly improve performance in read-heavy workloads compared to a simple mutex that forces all readers to serialize.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However, </a:t>
            </a:r>
            <a:r>
              <a:rPr lang="en-US" altLang="en-US" sz="2400" dirty="0">
                <a:solidFill>
                  <a:schemeClr val="tx1"/>
                </a:solidFill>
                <a:latin typeface="Arial" panose="020B0604020202020204" pitchFamily="34" charset="0"/>
              </a:rPr>
              <a:t>we</a:t>
            </a:r>
            <a:r>
              <a:rPr kumimoji="0" lang="en-US" altLang="en-US" sz="2400" b="0" i="0" u="none" strike="noStrike" cap="none" normalizeH="0" baseline="0" dirty="0">
                <a:ln>
                  <a:noFill/>
                </a:ln>
                <a:solidFill>
                  <a:schemeClr val="tx1"/>
                </a:solidFill>
                <a:effectLst/>
                <a:latin typeface="Arial" panose="020B0604020202020204" pitchFamily="34" charset="0"/>
              </a:rPr>
              <a:t> must assess our application’s read/write patterns to decide if an </a:t>
            </a:r>
            <a:r>
              <a:rPr kumimoji="0" lang="en-US" altLang="en-US" sz="2400" b="0" i="0" u="none" strike="noStrike" cap="none" normalizeH="0" baseline="0" dirty="0" err="1">
                <a:ln>
                  <a:noFill/>
                </a:ln>
                <a:solidFill>
                  <a:schemeClr val="tx1"/>
                </a:solidFill>
                <a:effectLst/>
                <a:latin typeface="Arial" panose="020B0604020202020204" pitchFamily="34" charset="0"/>
              </a:rPr>
              <a:t>rwlock</a:t>
            </a:r>
            <a:r>
              <a:rPr kumimoji="0" lang="en-US" altLang="en-US" sz="2400" b="0" i="0" u="none" strike="noStrike" cap="none" normalizeH="0" baseline="0" dirty="0">
                <a:ln>
                  <a:noFill/>
                </a:ln>
                <a:solidFill>
                  <a:schemeClr val="tx1"/>
                </a:solidFill>
                <a:effectLst/>
                <a:latin typeface="Arial" panose="020B0604020202020204" pitchFamily="34" charset="0"/>
              </a:rPr>
              <a:t> is truly beneficial. </a:t>
            </a:r>
          </a:p>
        </p:txBody>
      </p:sp>
    </p:spTree>
    <p:extLst>
      <p:ext uri="{BB962C8B-B14F-4D97-AF65-F5344CB8AC3E}">
        <p14:creationId xmlns:p14="http://schemas.microsoft.com/office/powerpoint/2010/main" val="1829034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3200" dirty="0"/>
              <a:t>Linked</a:t>
            </a:r>
            <a:r>
              <a:rPr sz="3200" spc="-50" dirty="0"/>
              <a:t> </a:t>
            </a:r>
            <a:r>
              <a:rPr sz="3200" dirty="0"/>
              <a:t>List</a:t>
            </a:r>
            <a:r>
              <a:rPr sz="3200" spc="-15" dirty="0"/>
              <a:t> </a:t>
            </a:r>
            <a:r>
              <a:rPr sz="3200" spc="-10" dirty="0"/>
              <a:t>Performance</a:t>
            </a:r>
            <a:endParaRPr sz="3200"/>
          </a:p>
        </p:txBody>
      </p:sp>
      <p:pic>
        <p:nvPicPr>
          <p:cNvPr id="3" name="object 3"/>
          <p:cNvPicPr/>
          <p:nvPr/>
        </p:nvPicPr>
        <p:blipFill>
          <a:blip r:embed="rId2" cstate="print"/>
          <a:stretch>
            <a:fillRect/>
          </a:stretch>
        </p:blipFill>
        <p:spPr>
          <a:xfrm>
            <a:off x="2650589" y="2100427"/>
            <a:ext cx="6485436" cy="1666536"/>
          </a:xfrm>
          <a:prstGeom prst="rect">
            <a:avLst/>
          </a:prstGeom>
        </p:spPr>
      </p:pic>
      <p:sp>
        <p:nvSpPr>
          <p:cNvPr id="4" name="object 4"/>
          <p:cNvSpPr txBox="1"/>
          <p:nvPr/>
        </p:nvSpPr>
        <p:spPr>
          <a:xfrm>
            <a:off x="4316348" y="4289297"/>
            <a:ext cx="2653665" cy="1781810"/>
          </a:xfrm>
          <a:prstGeom prst="rect">
            <a:avLst/>
          </a:prstGeom>
        </p:spPr>
        <p:txBody>
          <a:bodyPr vert="horz" wrap="square" lIns="0" tIns="85725" rIns="0" bIns="0" rtlCol="0">
            <a:spAutoFit/>
          </a:bodyPr>
          <a:lstStyle/>
          <a:p>
            <a:pPr marL="12700">
              <a:lnSpc>
                <a:spcPct val="100000"/>
              </a:lnSpc>
              <a:spcBef>
                <a:spcPts val="675"/>
              </a:spcBef>
            </a:pPr>
            <a:r>
              <a:rPr sz="2400" dirty="0">
                <a:latin typeface="Arial MT"/>
                <a:cs typeface="Arial MT"/>
              </a:rPr>
              <a:t>100,000</a:t>
            </a:r>
            <a:r>
              <a:rPr sz="2400" spc="-90" dirty="0">
                <a:latin typeface="Arial MT"/>
                <a:cs typeface="Arial MT"/>
              </a:rPr>
              <a:t> </a:t>
            </a:r>
            <a:r>
              <a:rPr sz="2400" spc="-10" dirty="0">
                <a:latin typeface="Arial MT"/>
                <a:cs typeface="Arial MT"/>
              </a:rPr>
              <a:t>ops/thread</a:t>
            </a:r>
            <a:endParaRPr sz="2400">
              <a:latin typeface="Arial MT"/>
              <a:cs typeface="Arial MT"/>
            </a:endParaRPr>
          </a:p>
          <a:p>
            <a:pPr marL="12700">
              <a:lnSpc>
                <a:spcPct val="100000"/>
              </a:lnSpc>
              <a:spcBef>
                <a:spcPts val="575"/>
              </a:spcBef>
            </a:pPr>
            <a:r>
              <a:rPr sz="2400" dirty="0">
                <a:latin typeface="Arial MT"/>
                <a:cs typeface="Arial MT"/>
              </a:rPr>
              <a:t>99.9%</a:t>
            </a:r>
            <a:r>
              <a:rPr sz="2400" spc="-70" dirty="0">
                <a:latin typeface="Arial MT"/>
                <a:cs typeface="Arial MT"/>
              </a:rPr>
              <a:t> </a:t>
            </a:r>
            <a:r>
              <a:rPr sz="2400" spc="-10" dirty="0">
                <a:latin typeface="Arial MT"/>
                <a:cs typeface="Arial MT"/>
              </a:rPr>
              <a:t>Member</a:t>
            </a:r>
            <a:endParaRPr sz="2400">
              <a:latin typeface="Arial MT"/>
              <a:cs typeface="Arial MT"/>
            </a:endParaRPr>
          </a:p>
          <a:p>
            <a:pPr marL="12700">
              <a:lnSpc>
                <a:spcPct val="100000"/>
              </a:lnSpc>
              <a:spcBef>
                <a:spcPts val="575"/>
              </a:spcBef>
            </a:pPr>
            <a:r>
              <a:rPr sz="2400" dirty="0">
                <a:latin typeface="Arial MT"/>
                <a:cs typeface="Arial MT"/>
              </a:rPr>
              <a:t>0.05%</a:t>
            </a:r>
            <a:r>
              <a:rPr sz="2400" spc="-70" dirty="0">
                <a:latin typeface="Arial MT"/>
                <a:cs typeface="Arial MT"/>
              </a:rPr>
              <a:t> </a:t>
            </a:r>
            <a:r>
              <a:rPr sz="2400" spc="-10" dirty="0">
                <a:latin typeface="Arial MT"/>
                <a:cs typeface="Arial MT"/>
              </a:rPr>
              <a:t>Insert</a:t>
            </a:r>
            <a:endParaRPr sz="2400">
              <a:latin typeface="Arial MT"/>
              <a:cs typeface="Arial MT"/>
            </a:endParaRPr>
          </a:p>
          <a:p>
            <a:pPr marL="12700">
              <a:lnSpc>
                <a:spcPct val="100000"/>
              </a:lnSpc>
              <a:spcBef>
                <a:spcPts val="580"/>
              </a:spcBef>
            </a:pPr>
            <a:r>
              <a:rPr sz="2400" dirty="0">
                <a:latin typeface="Arial MT"/>
                <a:cs typeface="Arial MT"/>
              </a:rPr>
              <a:t>0.05%</a:t>
            </a:r>
            <a:r>
              <a:rPr sz="2400" spc="-70" dirty="0">
                <a:latin typeface="Arial MT"/>
                <a:cs typeface="Arial MT"/>
              </a:rPr>
              <a:t> </a:t>
            </a:r>
            <a:r>
              <a:rPr sz="2400" spc="-10" dirty="0">
                <a:latin typeface="Arial MT"/>
                <a:cs typeface="Arial MT"/>
              </a:rPr>
              <a:t>Delete</a:t>
            </a:r>
            <a:endParaRPr sz="2400">
              <a:latin typeface="Arial MT"/>
              <a:cs typeface="Arial MT"/>
            </a:endParaRP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CB7F8-7E8D-5613-7E34-3C5A4A7FC3D1}"/>
              </a:ext>
            </a:extLst>
          </p:cNvPr>
          <p:cNvSpPr>
            <a:spLocks noGrp="1"/>
          </p:cNvSpPr>
          <p:nvPr>
            <p:ph type="title"/>
          </p:nvPr>
        </p:nvSpPr>
        <p:spPr/>
        <p:txBody>
          <a:bodyPr/>
          <a:lstStyle/>
          <a:p>
            <a:endParaRPr lang="en-IN"/>
          </a:p>
        </p:txBody>
      </p:sp>
      <p:pic>
        <p:nvPicPr>
          <p:cNvPr id="3074" name="Picture 2" descr="One Intel computer chip with four cores on the chip.">
            <a:extLst>
              <a:ext uri="{FF2B5EF4-FFF2-40B4-BE49-F238E27FC236}">
                <a16:creationId xmlns:a16="http://schemas.microsoft.com/office/drawing/2014/main" id="{F3DFDE48-7544-06DF-22D8-4583001459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1795038"/>
            <a:ext cx="4628345" cy="3505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B5E3831-98AB-B5B3-B3FE-D9BF328C8AC2}"/>
              </a:ext>
            </a:extLst>
          </p:cNvPr>
          <p:cNvSpPr txBox="1"/>
          <p:nvPr/>
        </p:nvSpPr>
        <p:spPr>
          <a:xfrm>
            <a:off x="381000" y="1447800"/>
            <a:ext cx="6042084" cy="4199676"/>
          </a:xfrm>
          <a:prstGeom prst="rect">
            <a:avLst/>
          </a:prstGeom>
          <a:noFill/>
        </p:spPr>
        <p:txBody>
          <a:bodyPr wrap="square">
            <a:spAutoFit/>
          </a:bodyPr>
          <a:lstStyle/>
          <a:p>
            <a:pPr algn="l">
              <a:lnSpc>
                <a:spcPct val="150000"/>
              </a:lnSpc>
            </a:pPr>
            <a:r>
              <a:rPr lang="en-IN" b="1" i="0" dirty="0">
                <a:solidFill>
                  <a:srgbClr val="212529"/>
                </a:solidFill>
                <a:effectLst/>
                <a:latin typeface="+mj-lt"/>
              </a:rPr>
              <a:t>CPU-core</a:t>
            </a:r>
            <a:r>
              <a:rPr lang="en-IN" b="0" i="0" dirty="0">
                <a:solidFill>
                  <a:srgbClr val="212529"/>
                </a:solidFill>
                <a:effectLst/>
                <a:latin typeface="+mj-lt"/>
              </a:rPr>
              <a:t> – A </a:t>
            </a:r>
            <a:r>
              <a:rPr lang="en-IN" b="0" i="0" dirty="0" err="1">
                <a:solidFill>
                  <a:srgbClr val="212529"/>
                </a:solidFill>
                <a:effectLst/>
                <a:latin typeface="+mj-lt"/>
              </a:rPr>
              <a:t>microprocessing</a:t>
            </a:r>
            <a:r>
              <a:rPr lang="en-IN" b="0" i="0" dirty="0">
                <a:solidFill>
                  <a:srgbClr val="212529"/>
                </a:solidFill>
                <a:effectLst/>
                <a:latin typeface="+mj-lt"/>
              </a:rPr>
              <a:t> unit on a CPU-chip. Each CPU-core can execute an independent set of instructions from the computer.</a:t>
            </a:r>
          </a:p>
          <a:p>
            <a:pPr algn="l">
              <a:lnSpc>
                <a:spcPct val="150000"/>
              </a:lnSpc>
            </a:pPr>
            <a:r>
              <a:rPr lang="en-IN" b="1" i="0" dirty="0">
                <a:solidFill>
                  <a:srgbClr val="212529"/>
                </a:solidFill>
                <a:effectLst/>
                <a:latin typeface="+mj-lt"/>
              </a:rPr>
              <a:t>GPU</a:t>
            </a:r>
            <a:r>
              <a:rPr lang="en-IN" b="0" i="0" dirty="0">
                <a:solidFill>
                  <a:srgbClr val="212529"/>
                </a:solidFill>
                <a:effectLst/>
                <a:latin typeface="+mj-lt"/>
              </a:rPr>
              <a:t> – GPU stands for the Graphics Processing Unit. Originally intended to process graphics, in the context of parallel programming this unit can do a large number of simple arithmetic computations.</a:t>
            </a:r>
          </a:p>
          <a:p>
            <a:pPr algn="l">
              <a:lnSpc>
                <a:spcPct val="150000"/>
              </a:lnSpc>
            </a:pPr>
            <a:r>
              <a:rPr lang="en-IN" b="1" i="0" dirty="0">
                <a:solidFill>
                  <a:srgbClr val="212529"/>
                </a:solidFill>
                <a:effectLst/>
                <a:latin typeface="+mj-lt"/>
              </a:rPr>
              <a:t>Memory</a:t>
            </a:r>
            <a:r>
              <a:rPr lang="en-IN" b="0" i="0" dirty="0">
                <a:solidFill>
                  <a:srgbClr val="212529"/>
                </a:solidFill>
                <a:effectLst/>
                <a:latin typeface="+mj-lt"/>
              </a:rPr>
              <a:t> – In this guide memory refers to Random-Access Memory, or RAM. The RAM unit stores the data that the CPU is actively working on.</a:t>
            </a:r>
          </a:p>
        </p:txBody>
      </p:sp>
    </p:spTree>
    <p:extLst>
      <p:ext uri="{BB962C8B-B14F-4D97-AF65-F5344CB8AC3E}">
        <p14:creationId xmlns:p14="http://schemas.microsoft.com/office/powerpoint/2010/main" val="9488342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3200" dirty="0"/>
              <a:t>Linked</a:t>
            </a:r>
            <a:r>
              <a:rPr sz="3200" spc="-50" dirty="0"/>
              <a:t> </a:t>
            </a:r>
            <a:r>
              <a:rPr sz="3200" dirty="0"/>
              <a:t>List</a:t>
            </a:r>
            <a:r>
              <a:rPr sz="3200" spc="-15" dirty="0"/>
              <a:t> </a:t>
            </a:r>
            <a:r>
              <a:rPr sz="3200" spc="-10" dirty="0"/>
              <a:t>Performance</a:t>
            </a:r>
            <a:endParaRPr sz="3200"/>
          </a:p>
        </p:txBody>
      </p:sp>
      <p:sp>
        <p:nvSpPr>
          <p:cNvPr id="3" name="object 3"/>
          <p:cNvSpPr txBox="1"/>
          <p:nvPr/>
        </p:nvSpPr>
        <p:spPr>
          <a:xfrm>
            <a:off x="4316348" y="3949953"/>
            <a:ext cx="2653665" cy="1781810"/>
          </a:xfrm>
          <a:prstGeom prst="rect">
            <a:avLst/>
          </a:prstGeom>
        </p:spPr>
        <p:txBody>
          <a:bodyPr vert="horz" wrap="square" lIns="0" tIns="85725" rIns="0" bIns="0" rtlCol="0">
            <a:spAutoFit/>
          </a:bodyPr>
          <a:lstStyle/>
          <a:p>
            <a:pPr marL="12700">
              <a:lnSpc>
                <a:spcPct val="100000"/>
              </a:lnSpc>
              <a:spcBef>
                <a:spcPts val="675"/>
              </a:spcBef>
            </a:pPr>
            <a:r>
              <a:rPr sz="2400" dirty="0">
                <a:latin typeface="Arial MT"/>
                <a:cs typeface="Arial MT"/>
              </a:rPr>
              <a:t>100,000</a:t>
            </a:r>
            <a:r>
              <a:rPr sz="2400" spc="-90" dirty="0">
                <a:latin typeface="Arial MT"/>
                <a:cs typeface="Arial MT"/>
              </a:rPr>
              <a:t> </a:t>
            </a:r>
            <a:r>
              <a:rPr sz="2400" spc="-10" dirty="0">
                <a:latin typeface="Arial MT"/>
                <a:cs typeface="Arial MT"/>
              </a:rPr>
              <a:t>ops/thread</a:t>
            </a:r>
            <a:endParaRPr sz="2400">
              <a:latin typeface="Arial MT"/>
              <a:cs typeface="Arial MT"/>
            </a:endParaRPr>
          </a:p>
          <a:p>
            <a:pPr marL="12700">
              <a:lnSpc>
                <a:spcPct val="100000"/>
              </a:lnSpc>
              <a:spcBef>
                <a:spcPts val="575"/>
              </a:spcBef>
            </a:pPr>
            <a:r>
              <a:rPr sz="2400" dirty="0">
                <a:latin typeface="Arial MT"/>
                <a:cs typeface="Arial MT"/>
              </a:rPr>
              <a:t>80%</a:t>
            </a:r>
            <a:r>
              <a:rPr sz="2400" spc="-50" dirty="0">
                <a:latin typeface="Arial MT"/>
                <a:cs typeface="Arial MT"/>
              </a:rPr>
              <a:t> </a:t>
            </a:r>
            <a:r>
              <a:rPr sz="2400" spc="-10" dirty="0">
                <a:latin typeface="Arial MT"/>
                <a:cs typeface="Arial MT"/>
              </a:rPr>
              <a:t>Member</a:t>
            </a:r>
            <a:endParaRPr sz="2400">
              <a:latin typeface="Arial MT"/>
              <a:cs typeface="Arial MT"/>
            </a:endParaRPr>
          </a:p>
          <a:p>
            <a:pPr marL="12700">
              <a:lnSpc>
                <a:spcPct val="100000"/>
              </a:lnSpc>
              <a:spcBef>
                <a:spcPts val="575"/>
              </a:spcBef>
            </a:pPr>
            <a:r>
              <a:rPr sz="2400" dirty="0">
                <a:latin typeface="Arial MT"/>
                <a:cs typeface="Arial MT"/>
              </a:rPr>
              <a:t>10%</a:t>
            </a:r>
            <a:r>
              <a:rPr sz="2400" spc="-60" dirty="0">
                <a:latin typeface="Arial MT"/>
                <a:cs typeface="Arial MT"/>
              </a:rPr>
              <a:t> </a:t>
            </a:r>
            <a:r>
              <a:rPr sz="2400" spc="-10" dirty="0">
                <a:latin typeface="Arial MT"/>
                <a:cs typeface="Arial MT"/>
              </a:rPr>
              <a:t>Insert</a:t>
            </a:r>
            <a:endParaRPr sz="2400">
              <a:latin typeface="Arial MT"/>
              <a:cs typeface="Arial MT"/>
            </a:endParaRPr>
          </a:p>
          <a:p>
            <a:pPr marL="12700">
              <a:lnSpc>
                <a:spcPct val="100000"/>
              </a:lnSpc>
              <a:spcBef>
                <a:spcPts val="580"/>
              </a:spcBef>
            </a:pPr>
            <a:r>
              <a:rPr sz="2400" dirty="0">
                <a:latin typeface="Arial MT"/>
                <a:cs typeface="Arial MT"/>
              </a:rPr>
              <a:t>10%</a:t>
            </a:r>
            <a:r>
              <a:rPr sz="2400" spc="-50" dirty="0">
                <a:latin typeface="Arial MT"/>
                <a:cs typeface="Arial MT"/>
              </a:rPr>
              <a:t> </a:t>
            </a:r>
            <a:r>
              <a:rPr sz="2400" spc="-10" dirty="0">
                <a:latin typeface="Arial MT"/>
                <a:cs typeface="Arial MT"/>
              </a:rPr>
              <a:t>Delete</a:t>
            </a:r>
            <a:endParaRPr sz="2400">
              <a:latin typeface="Arial MT"/>
              <a:cs typeface="Arial MT"/>
            </a:endParaRPr>
          </a:p>
        </p:txBody>
      </p:sp>
      <p:pic>
        <p:nvPicPr>
          <p:cNvPr id="4" name="object 4"/>
          <p:cNvPicPr/>
          <p:nvPr/>
        </p:nvPicPr>
        <p:blipFill>
          <a:blip r:embed="rId2" cstate="print"/>
          <a:stretch>
            <a:fillRect/>
          </a:stretch>
        </p:blipFill>
        <p:spPr>
          <a:xfrm>
            <a:off x="2636502" y="2002551"/>
            <a:ext cx="6485042" cy="1676751"/>
          </a:xfrm>
          <a:prstGeom prst="rect">
            <a:avLst/>
          </a:prstGeom>
        </p:spPr>
      </p:pic>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343" y="1519809"/>
            <a:ext cx="10805160" cy="1981200"/>
          </a:xfrm>
          <a:prstGeom prst="rect">
            <a:avLst/>
          </a:prstGeom>
        </p:spPr>
        <p:txBody>
          <a:bodyPr vert="horz" wrap="square" lIns="0" tIns="12700" rIns="0" bIns="0" rtlCol="0">
            <a:spAutoFit/>
          </a:bodyPr>
          <a:lstStyle/>
          <a:p>
            <a:pPr marL="354965" marR="594360" indent="-342900">
              <a:lnSpc>
                <a:spcPct val="100000"/>
              </a:lnSpc>
              <a:spcBef>
                <a:spcPts val="100"/>
              </a:spcBef>
              <a:buFont typeface="Arial MT"/>
              <a:buChar char="•"/>
              <a:tabLst>
                <a:tab pos="354965" algn="l"/>
              </a:tabLst>
            </a:pPr>
            <a:r>
              <a:rPr sz="2400" dirty="0">
                <a:latin typeface="Arial MT"/>
                <a:cs typeface="Arial MT"/>
              </a:rPr>
              <a:t>Recall</a:t>
            </a:r>
            <a:r>
              <a:rPr sz="2400" spc="-65" dirty="0">
                <a:latin typeface="Arial MT"/>
                <a:cs typeface="Arial MT"/>
              </a:rPr>
              <a:t> </a:t>
            </a:r>
            <a:r>
              <a:rPr sz="2400" dirty="0">
                <a:latin typeface="Arial MT"/>
                <a:cs typeface="Arial MT"/>
              </a:rPr>
              <a:t>that</a:t>
            </a:r>
            <a:r>
              <a:rPr sz="2400" spc="-70" dirty="0">
                <a:latin typeface="Arial MT"/>
                <a:cs typeface="Arial MT"/>
              </a:rPr>
              <a:t> </a:t>
            </a:r>
            <a:r>
              <a:rPr sz="2400" dirty="0">
                <a:latin typeface="Arial MT"/>
                <a:cs typeface="Arial MT"/>
              </a:rPr>
              <a:t>chip</a:t>
            </a:r>
            <a:r>
              <a:rPr sz="2400" spc="-60" dirty="0">
                <a:latin typeface="Arial MT"/>
                <a:cs typeface="Arial MT"/>
              </a:rPr>
              <a:t> </a:t>
            </a:r>
            <a:r>
              <a:rPr sz="2400" dirty="0">
                <a:latin typeface="Arial MT"/>
                <a:cs typeface="Arial MT"/>
              </a:rPr>
              <a:t>designers</a:t>
            </a:r>
            <a:r>
              <a:rPr sz="2400" spc="-40" dirty="0">
                <a:latin typeface="Arial MT"/>
                <a:cs typeface="Arial MT"/>
              </a:rPr>
              <a:t> </a:t>
            </a:r>
            <a:r>
              <a:rPr sz="2400" dirty="0">
                <a:latin typeface="Arial MT"/>
                <a:cs typeface="Arial MT"/>
              </a:rPr>
              <a:t>have</a:t>
            </a:r>
            <a:r>
              <a:rPr sz="2400" spc="-70" dirty="0">
                <a:latin typeface="Arial MT"/>
                <a:cs typeface="Arial MT"/>
              </a:rPr>
              <a:t> </a:t>
            </a:r>
            <a:r>
              <a:rPr sz="2400" dirty="0">
                <a:latin typeface="Arial MT"/>
                <a:cs typeface="Arial MT"/>
              </a:rPr>
              <a:t>added</a:t>
            </a:r>
            <a:r>
              <a:rPr sz="2400" spc="-65" dirty="0">
                <a:latin typeface="Arial MT"/>
                <a:cs typeface="Arial MT"/>
              </a:rPr>
              <a:t> </a:t>
            </a:r>
            <a:r>
              <a:rPr sz="2400" dirty="0">
                <a:latin typeface="Arial MT"/>
                <a:cs typeface="Arial MT"/>
              </a:rPr>
              <a:t>blocks</a:t>
            </a:r>
            <a:r>
              <a:rPr sz="2400" spc="-60" dirty="0">
                <a:latin typeface="Arial MT"/>
                <a:cs typeface="Arial MT"/>
              </a:rPr>
              <a:t> </a:t>
            </a:r>
            <a:r>
              <a:rPr sz="2400" dirty="0">
                <a:latin typeface="Arial MT"/>
                <a:cs typeface="Arial MT"/>
              </a:rPr>
              <a:t>of</a:t>
            </a:r>
            <a:r>
              <a:rPr sz="2400" spc="-70" dirty="0">
                <a:latin typeface="Arial MT"/>
                <a:cs typeface="Arial MT"/>
              </a:rPr>
              <a:t> </a:t>
            </a:r>
            <a:r>
              <a:rPr sz="2400" dirty="0">
                <a:latin typeface="Arial MT"/>
                <a:cs typeface="Arial MT"/>
              </a:rPr>
              <a:t>relatively</a:t>
            </a:r>
            <a:r>
              <a:rPr sz="2400" spc="-45" dirty="0">
                <a:latin typeface="Arial MT"/>
                <a:cs typeface="Arial MT"/>
              </a:rPr>
              <a:t> </a:t>
            </a:r>
            <a:r>
              <a:rPr sz="2400" dirty="0">
                <a:latin typeface="Arial MT"/>
                <a:cs typeface="Arial MT"/>
              </a:rPr>
              <a:t>fast</a:t>
            </a:r>
            <a:r>
              <a:rPr sz="2400" spc="-85" dirty="0">
                <a:latin typeface="Arial MT"/>
                <a:cs typeface="Arial MT"/>
              </a:rPr>
              <a:t> </a:t>
            </a:r>
            <a:r>
              <a:rPr sz="2400" dirty="0">
                <a:latin typeface="Arial MT"/>
                <a:cs typeface="Arial MT"/>
              </a:rPr>
              <a:t>memory</a:t>
            </a:r>
            <a:r>
              <a:rPr sz="2400" spc="-70" dirty="0">
                <a:latin typeface="Arial MT"/>
                <a:cs typeface="Arial MT"/>
              </a:rPr>
              <a:t> </a:t>
            </a:r>
            <a:r>
              <a:rPr sz="2400" spc="-25" dirty="0">
                <a:latin typeface="Arial MT"/>
                <a:cs typeface="Arial MT"/>
              </a:rPr>
              <a:t>to </a:t>
            </a:r>
            <a:r>
              <a:rPr sz="2400" dirty="0">
                <a:latin typeface="Arial MT"/>
                <a:cs typeface="Arial MT"/>
              </a:rPr>
              <a:t>processors</a:t>
            </a:r>
            <a:r>
              <a:rPr sz="2400" spc="-100" dirty="0">
                <a:latin typeface="Arial MT"/>
                <a:cs typeface="Arial MT"/>
              </a:rPr>
              <a:t> </a:t>
            </a:r>
            <a:r>
              <a:rPr sz="2400" dirty="0">
                <a:latin typeface="Arial MT"/>
                <a:cs typeface="Arial MT"/>
              </a:rPr>
              <a:t>called</a:t>
            </a:r>
            <a:r>
              <a:rPr sz="2400" spc="-70" dirty="0">
                <a:latin typeface="Arial MT"/>
                <a:cs typeface="Arial MT"/>
              </a:rPr>
              <a:t> </a:t>
            </a:r>
            <a:r>
              <a:rPr sz="2400" dirty="0">
                <a:latin typeface="Arial MT"/>
                <a:cs typeface="Arial MT"/>
              </a:rPr>
              <a:t>cache</a:t>
            </a:r>
            <a:r>
              <a:rPr sz="2400" spc="-95" dirty="0">
                <a:latin typeface="Arial MT"/>
                <a:cs typeface="Arial MT"/>
              </a:rPr>
              <a:t> </a:t>
            </a:r>
            <a:r>
              <a:rPr sz="2400" spc="-10" dirty="0">
                <a:latin typeface="Arial MT"/>
                <a:cs typeface="Arial MT"/>
              </a:rPr>
              <a:t>memory.</a:t>
            </a:r>
            <a:endParaRPr sz="2400">
              <a:latin typeface="Arial MT"/>
              <a:cs typeface="Arial MT"/>
            </a:endParaRPr>
          </a:p>
          <a:p>
            <a:pPr marL="354965" indent="-342265">
              <a:lnSpc>
                <a:spcPct val="100000"/>
              </a:lnSpc>
              <a:spcBef>
                <a:spcPts val="490"/>
              </a:spcBef>
              <a:buChar char="•"/>
              <a:tabLst>
                <a:tab pos="354965" algn="l"/>
              </a:tabLst>
            </a:pPr>
            <a:r>
              <a:rPr sz="2400" dirty="0">
                <a:latin typeface="Arial MT"/>
                <a:cs typeface="Arial MT"/>
              </a:rPr>
              <a:t>The</a:t>
            </a:r>
            <a:r>
              <a:rPr sz="2400" spc="-60" dirty="0">
                <a:latin typeface="Arial MT"/>
                <a:cs typeface="Arial MT"/>
              </a:rPr>
              <a:t> </a:t>
            </a:r>
            <a:r>
              <a:rPr sz="2400" dirty="0">
                <a:latin typeface="Arial MT"/>
                <a:cs typeface="Arial MT"/>
              </a:rPr>
              <a:t>use</a:t>
            </a:r>
            <a:r>
              <a:rPr sz="2400" spc="-45" dirty="0">
                <a:latin typeface="Arial MT"/>
                <a:cs typeface="Arial MT"/>
              </a:rPr>
              <a:t> </a:t>
            </a:r>
            <a:r>
              <a:rPr sz="2400" dirty="0">
                <a:latin typeface="Arial MT"/>
                <a:cs typeface="Arial MT"/>
              </a:rPr>
              <a:t>of</a:t>
            </a:r>
            <a:r>
              <a:rPr sz="2400" spc="-45" dirty="0">
                <a:latin typeface="Arial MT"/>
                <a:cs typeface="Arial MT"/>
              </a:rPr>
              <a:t> </a:t>
            </a:r>
            <a:r>
              <a:rPr sz="2400" dirty="0">
                <a:latin typeface="Arial MT"/>
                <a:cs typeface="Arial MT"/>
              </a:rPr>
              <a:t>cache</a:t>
            </a:r>
            <a:r>
              <a:rPr sz="2400" spc="-40" dirty="0">
                <a:latin typeface="Arial MT"/>
                <a:cs typeface="Arial MT"/>
              </a:rPr>
              <a:t> </a:t>
            </a:r>
            <a:r>
              <a:rPr sz="2400" dirty="0">
                <a:latin typeface="Arial MT"/>
                <a:cs typeface="Arial MT"/>
              </a:rPr>
              <a:t>memory</a:t>
            </a:r>
            <a:r>
              <a:rPr sz="2400" spc="-50" dirty="0">
                <a:latin typeface="Arial MT"/>
                <a:cs typeface="Arial MT"/>
              </a:rPr>
              <a:t> </a:t>
            </a:r>
            <a:r>
              <a:rPr sz="2400" dirty="0">
                <a:latin typeface="Arial MT"/>
                <a:cs typeface="Arial MT"/>
              </a:rPr>
              <a:t>can</a:t>
            </a:r>
            <a:r>
              <a:rPr sz="2400" spc="-55" dirty="0">
                <a:latin typeface="Arial MT"/>
                <a:cs typeface="Arial MT"/>
              </a:rPr>
              <a:t> </a:t>
            </a:r>
            <a:r>
              <a:rPr sz="2400" dirty="0">
                <a:latin typeface="Arial MT"/>
                <a:cs typeface="Arial MT"/>
              </a:rPr>
              <a:t>have</a:t>
            </a:r>
            <a:r>
              <a:rPr sz="2400" spc="-50" dirty="0">
                <a:latin typeface="Arial MT"/>
                <a:cs typeface="Arial MT"/>
              </a:rPr>
              <a:t> </a:t>
            </a:r>
            <a:r>
              <a:rPr sz="2400" dirty="0">
                <a:latin typeface="Arial MT"/>
                <a:cs typeface="Arial MT"/>
              </a:rPr>
              <a:t>a</a:t>
            </a:r>
            <a:r>
              <a:rPr sz="2400" spc="-45" dirty="0">
                <a:latin typeface="Arial MT"/>
                <a:cs typeface="Arial MT"/>
              </a:rPr>
              <a:t> </a:t>
            </a:r>
            <a:r>
              <a:rPr sz="2400" dirty="0">
                <a:latin typeface="Arial MT"/>
                <a:cs typeface="Arial MT"/>
              </a:rPr>
              <a:t>huge</a:t>
            </a:r>
            <a:r>
              <a:rPr sz="2400" spc="-45" dirty="0">
                <a:latin typeface="Arial MT"/>
                <a:cs typeface="Arial MT"/>
              </a:rPr>
              <a:t> </a:t>
            </a:r>
            <a:r>
              <a:rPr sz="2400" dirty="0">
                <a:latin typeface="Arial MT"/>
                <a:cs typeface="Arial MT"/>
              </a:rPr>
              <a:t>impact</a:t>
            </a:r>
            <a:r>
              <a:rPr sz="2400" spc="-45" dirty="0">
                <a:latin typeface="Arial MT"/>
                <a:cs typeface="Arial MT"/>
              </a:rPr>
              <a:t> </a:t>
            </a:r>
            <a:r>
              <a:rPr sz="2400" dirty="0">
                <a:latin typeface="Arial MT"/>
                <a:cs typeface="Arial MT"/>
              </a:rPr>
              <a:t>on</a:t>
            </a:r>
            <a:r>
              <a:rPr sz="2400" spc="-50" dirty="0">
                <a:latin typeface="Arial MT"/>
                <a:cs typeface="Arial MT"/>
              </a:rPr>
              <a:t> </a:t>
            </a:r>
            <a:r>
              <a:rPr sz="2400" spc="-20" dirty="0">
                <a:latin typeface="Arial MT"/>
                <a:cs typeface="Arial MT"/>
              </a:rPr>
              <a:t>shared-</a:t>
            </a:r>
            <a:r>
              <a:rPr sz="2400" spc="-10" dirty="0">
                <a:latin typeface="Arial MT"/>
                <a:cs typeface="Arial MT"/>
              </a:rPr>
              <a:t>memory.</a:t>
            </a:r>
            <a:endParaRPr sz="2400">
              <a:latin typeface="Arial MT"/>
              <a:cs typeface="Arial MT"/>
            </a:endParaRPr>
          </a:p>
          <a:p>
            <a:pPr marL="354965" marR="5080" indent="-342900">
              <a:lnSpc>
                <a:spcPct val="100000"/>
              </a:lnSpc>
              <a:spcBef>
                <a:spcPts val="505"/>
              </a:spcBef>
              <a:buChar char="•"/>
              <a:tabLst>
                <a:tab pos="354965" algn="l"/>
              </a:tabLst>
            </a:pPr>
            <a:r>
              <a:rPr sz="2400" dirty="0">
                <a:latin typeface="Arial MT"/>
                <a:cs typeface="Arial MT"/>
              </a:rPr>
              <a:t>A</a:t>
            </a:r>
            <a:r>
              <a:rPr sz="2400" spc="-50" dirty="0">
                <a:latin typeface="Arial MT"/>
                <a:cs typeface="Arial MT"/>
              </a:rPr>
              <a:t> </a:t>
            </a:r>
            <a:r>
              <a:rPr sz="2400" spc="-20" dirty="0">
                <a:latin typeface="Arial MT"/>
                <a:cs typeface="Arial MT"/>
              </a:rPr>
              <a:t>write-</a:t>
            </a:r>
            <a:r>
              <a:rPr sz="2400" dirty="0">
                <a:latin typeface="Arial MT"/>
                <a:cs typeface="Arial MT"/>
              </a:rPr>
              <a:t>miss</a:t>
            </a:r>
            <a:r>
              <a:rPr sz="2400" spc="-45" dirty="0">
                <a:latin typeface="Arial MT"/>
                <a:cs typeface="Arial MT"/>
              </a:rPr>
              <a:t> </a:t>
            </a:r>
            <a:r>
              <a:rPr sz="2400" dirty="0">
                <a:latin typeface="Arial MT"/>
                <a:cs typeface="Arial MT"/>
              </a:rPr>
              <a:t>occurs</a:t>
            </a:r>
            <a:r>
              <a:rPr sz="2400" spc="-40" dirty="0">
                <a:latin typeface="Arial MT"/>
                <a:cs typeface="Arial MT"/>
              </a:rPr>
              <a:t> </a:t>
            </a:r>
            <a:r>
              <a:rPr sz="2400" dirty="0">
                <a:latin typeface="Arial MT"/>
                <a:cs typeface="Arial MT"/>
              </a:rPr>
              <a:t>when</a:t>
            </a:r>
            <a:r>
              <a:rPr sz="2400" spc="-45" dirty="0">
                <a:latin typeface="Arial MT"/>
                <a:cs typeface="Arial MT"/>
              </a:rPr>
              <a:t> </a:t>
            </a:r>
            <a:r>
              <a:rPr sz="2400" dirty="0">
                <a:latin typeface="Arial MT"/>
                <a:cs typeface="Arial MT"/>
              </a:rPr>
              <a:t>a</a:t>
            </a:r>
            <a:r>
              <a:rPr sz="2400" spc="-45" dirty="0">
                <a:latin typeface="Arial MT"/>
                <a:cs typeface="Arial MT"/>
              </a:rPr>
              <a:t> </a:t>
            </a:r>
            <a:r>
              <a:rPr sz="2400" dirty="0">
                <a:latin typeface="Arial MT"/>
                <a:cs typeface="Arial MT"/>
              </a:rPr>
              <a:t>core</a:t>
            </a:r>
            <a:r>
              <a:rPr sz="2400" spc="-45" dirty="0">
                <a:latin typeface="Arial MT"/>
                <a:cs typeface="Arial MT"/>
              </a:rPr>
              <a:t> </a:t>
            </a:r>
            <a:r>
              <a:rPr sz="2400" dirty="0">
                <a:latin typeface="Arial MT"/>
                <a:cs typeface="Arial MT"/>
              </a:rPr>
              <a:t>tries</a:t>
            </a:r>
            <a:r>
              <a:rPr sz="2400" spc="-50" dirty="0">
                <a:latin typeface="Arial MT"/>
                <a:cs typeface="Arial MT"/>
              </a:rPr>
              <a:t> </a:t>
            </a:r>
            <a:r>
              <a:rPr sz="2400" dirty="0">
                <a:latin typeface="Arial MT"/>
                <a:cs typeface="Arial MT"/>
              </a:rPr>
              <a:t>to</a:t>
            </a:r>
            <a:r>
              <a:rPr sz="2400" spc="-55" dirty="0">
                <a:latin typeface="Arial MT"/>
                <a:cs typeface="Arial MT"/>
              </a:rPr>
              <a:t> </a:t>
            </a:r>
            <a:r>
              <a:rPr sz="2400" dirty="0">
                <a:latin typeface="Arial MT"/>
                <a:cs typeface="Arial MT"/>
              </a:rPr>
              <a:t>update</a:t>
            </a:r>
            <a:r>
              <a:rPr sz="2400" spc="-45" dirty="0">
                <a:latin typeface="Arial MT"/>
                <a:cs typeface="Arial MT"/>
              </a:rPr>
              <a:t> </a:t>
            </a:r>
            <a:r>
              <a:rPr sz="2400" dirty="0">
                <a:latin typeface="Arial MT"/>
                <a:cs typeface="Arial MT"/>
              </a:rPr>
              <a:t>a</a:t>
            </a:r>
            <a:r>
              <a:rPr sz="2400" spc="-45" dirty="0">
                <a:latin typeface="Arial MT"/>
                <a:cs typeface="Arial MT"/>
              </a:rPr>
              <a:t> </a:t>
            </a:r>
            <a:r>
              <a:rPr sz="2400" dirty="0">
                <a:latin typeface="Arial MT"/>
                <a:cs typeface="Arial MT"/>
              </a:rPr>
              <a:t>variable</a:t>
            </a:r>
            <a:r>
              <a:rPr sz="2400" spc="-30" dirty="0">
                <a:latin typeface="Arial MT"/>
                <a:cs typeface="Arial MT"/>
              </a:rPr>
              <a:t> </a:t>
            </a:r>
            <a:r>
              <a:rPr sz="2400" dirty="0">
                <a:latin typeface="Arial MT"/>
                <a:cs typeface="Arial MT"/>
              </a:rPr>
              <a:t>that’s</a:t>
            </a:r>
            <a:r>
              <a:rPr sz="2400" spc="-45" dirty="0">
                <a:latin typeface="Arial MT"/>
                <a:cs typeface="Arial MT"/>
              </a:rPr>
              <a:t> </a:t>
            </a:r>
            <a:r>
              <a:rPr sz="2400" dirty="0">
                <a:latin typeface="Arial MT"/>
                <a:cs typeface="Arial MT"/>
              </a:rPr>
              <a:t>not</a:t>
            </a:r>
            <a:r>
              <a:rPr sz="2400" spc="-50" dirty="0">
                <a:latin typeface="Arial MT"/>
                <a:cs typeface="Arial MT"/>
              </a:rPr>
              <a:t> </a:t>
            </a:r>
            <a:r>
              <a:rPr sz="2400" dirty="0">
                <a:latin typeface="Arial MT"/>
                <a:cs typeface="Arial MT"/>
              </a:rPr>
              <a:t>in</a:t>
            </a:r>
            <a:r>
              <a:rPr sz="2400" spc="-55" dirty="0">
                <a:latin typeface="Arial MT"/>
                <a:cs typeface="Arial MT"/>
              </a:rPr>
              <a:t> </a:t>
            </a:r>
            <a:r>
              <a:rPr sz="2400" spc="-10" dirty="0">
                <a:latin typeface="Arial MT"/>
                <a:cs typeface="Arial MT"/>
              </a:rPr>
              <a:t>cache, </a:t>
            </a:r>
            <a:r>
              <a:rPr sz="2400" dirty="0">
                <a:latin typeface="Arial MT"/>
                <a:cs typeface="Arial MT"/>
              </a:rPr>
              <a:t>and</a:t>
            </a:r>
            <a:r>
              <a:rPr sz="2400" spc="-35" dirty="0">
                <a:latin typeface="Arial MT"/>
                <a:cs typeface="Arial MT"/>
              </a:rPr>
              <a:t> </a:t>
            </a:r>
            <a:r>
              <a:rPr sz="2400" dirty="0">
                <a:latin typeface="Arial MT"/>
                <a:cs typeface="Arial MT"/>
              </a:rPr>
              <a:t>it</a:t>
            </a:r>
            <a:r>
              <a:rPr sz="2400" spc="-45" dirty="0">
                <a:latin typeface="Arial MT"/>
                <a:cs typeface="Arial MT"/>
              </a:rPr>
              <a:t> </a:t>
            </a:r>
            <a:r>
              <a:rPr sz="2400" dirty="0">
                <a:latin typeface="Arial MT"/>
                <a:cs typeface="Arial MT"/>
              </a:rPr>
              <a:t>has</a:t>
            </a:r>
            <a:r>
              <a:rPr sz="2400" spc="-40" dirty="0">
                <a:latin typeface="Arial MT"/>
                <a:cs typeface="Arial MT"/>
              </a:rPr>
              <a:t> </a:t>
            </a:r>
            <a:r>
              <a:rPr sz="2400" dirty="0">
                <a:latin typeface="Arial MT"/>
                <a:cs typeface="Arial MT"/>
              </a:rPr>
              <a:t>to</a:t>
            </a:r>
            <a:r>
              <a:rPr sz="2400" spc="-45" dirty="0">
                <a:latin typeface="Arial MT"/>
                <a:cs typeface="Arial MT"/>
              </a:rPr>
              <a:t> </a:t>
            </a:r>
            <a:r>
              <a:rPr sz="2400" dirty="0">
                <a:latin typeface="Arial MT"/>
                <a:cs typeface="Arial MT"/>
              </a:rPr>
              <a:t>access</a:t>
            </a:r>
            <a:r>
              <a:rPr sz="2400" spc="-40" dirty="0">
                <a:latin typeface="Arial MT"/>
                <a:cs typeface="Arial MT"/>
              </a:rPr>
              <a:t> </a:t>
            </a:r>
            <a:r>
              <a:rPr sz="2400" dirty="0">
                <a:latin typeface="Arial MT"/>
                <a:cs typeface="Arial MT"/>
              </a:rPr>
              <a:t>main</a:t>
            </a:r>
            <a:r>
              <a:rPr sz="2400" spc="-30" dirty="0">
                <a:latin typeface="Arial MT"/>
                <a:cs typeface="Arial MT"/>
              </a:rPr>
              <a:t> </a:t>
            </a:r>
            <a:r>
              <a:rPr sz="2400" spc="-10" dirty="0">
                <a:latin typeface="Arial MT"/>
                <a:cs typeface="Arial MT"/>
              </a:rPr>
              <a:t>memory.</a:t>
            </a:r>
            <a:endParaRPr sz="2400">
              <a:latin typeface="Arial MT"/>
              <a:cs typeface="Arial MT"/>
            </a:endParaRP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3600" dirty="0"/>
              <a:t>Caches,</a:t>
            </a:r>
            <a:r>
              <a:rPr sz="3600" spc="-30" dirty="0"/>
              <a:t> </a:t>
            </a:r>
            <a:r>
              <a:rPr sz="3600" spc="-10" dirty="0"/>
              <a:t>Cache-</a:t>
            </a:r>
            <a:r>
              <a:rPr sz="3600" dirty="0"/>
              <a:t>Coherence,</a:t>
            </a:r>
            <a:r>
              <a:rPr sz="3600" spc="-40" dirty="0"/>
              <a:t> </a:t>
            </a:r>
            <a:r>
              <a:rPr sz="3600" dirty="0"/>
              <a:t>and</a:t>
            </a:r>
            <a:r>
              <a:rPr sz="3600" spc="-5" dirty="0"/>
              <a:t> </a:t>
            </a:r>
            <a:r>
              <a:rPr sz="3600" dirty="0"/>
              <a:t>False </a:t>
            </a:r>
            <a:r>
              <a:rPr sz="3600" spc="-10" dirty="0"/>
              <a:t>Sharing</a:t>
            </a:r>
            <a:endParaRPr sz="360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135099" y="231647"/>
            <a:ext cx="825252" cy="829055"/>
          </a:xfrm>
          <a:prstGeom prst="rect">
            <a:avLst/>
          </a:prstGeom>
        </p:spPr>
      </p:pic>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3600" dirty="0"/>
              <a:t>Pthreads</a:t>
            </a:r>
            <a:r>
              <a:rPr sz="3600" spc="10" dirty="0"/>
              <a:t> </a:t>
            </a:r>
            <a:r>
              <a:rPr sz="3600" spc="-10" dirty="0"/>
              <a:t>matrix-</a:t>
            </a:r>
            <a:r>
              <a:rPr sz="3600" dirty="0"/>
              <a:t>vector</a:t>
            </a:r>
            <a:r>
              <a:rPr sz="3600" spc="30" dirty="0"/>
              <a:t> </a:t>
            </a:r>
            <a:r>
              <a:rPr sz="3600" spc="-10" dirty="0"/>
              <a:t>multiplication</a:t>
            </a:r>
            <a:endParaRPr sz="3600"/>
          </a:p>
        </p:txBody>
      </p:sp>
      <p:grpSp>
        <p:nvGrpSpPr>
          <p:cNvPr id="4" name="object 4"/>
          <p:cNvGrpSpPr/>
          <p:nvPr/>
        </p:nvGrpSpPr>
        <p:grpSpPr>
          <a:xfrm>
            <a:off x="2519925" y="1531616"/>
            <a:ext cx="7105015" cy="4381500"/>
            <a:chOff x="2519925" y="1531616"/>
            <a:chExt cx="7105015" cy="4381500"/>
          </a:xfrm>
        </p:grpSpPr>
        <p:pic>
          <p:nvPicPr>
            <p:cNvPr id="5" name="object 5"/>
            <p:cNvPicPr/>
            <p:nvPr/>
          </p:nvPicPr>
          <p:blipFill>
            <a:blip r:embed="rId3" cstate="print"/>
            <a:stretch>
              <a:fillRect/>
            </a:stretch>
          </p:blipFill>
          <p:spPr>
            <a:xfrm>
              <a:off x="2519925" y="1531616"/>
              <a:ext cx="7104532" cy="4381132"/>
            </a:xfrm>
            <a:prstGeom prst="rect">
              <a:avLst/>
            </a:prstGeom>
          </p:spPr>
        </p:pic>
        <p:sp>
          <p:nvSpPr>
            <p:cNvPr id="6" name="object 6"/>
            <p:cNvSpPr/>
            <p:nvPr/>
          </p:nvSpPr>
          <p:spPr>
            <a:xfrm>
              <a:off x="5348478" y="4803648"/>
              <a:ext cx="93345" cy="110489"/>
            </a:xfrm>
            <a:custGeom>
              <a:avLst/>
              <a:gdLst/>
              <a:ahLst/>
              <a:cxnLst/>
              <a:rect l="l" t="t" r="r" b="b"/>
              <a:pathLst>
                <a:path w="93345" h="110489">
                  <a:moveTo>
                    <a:pt x="62103" y="1143"/>
                  </a:moveTo>
                  <a:lnTo>
                    <a:pt x="60960" y="0"/>
                  </a:lnTo>
                  <a:lnTo>
                    <a:pt x="58166" y="0"/>
                  </a:lnTo>
                  <a:lnTo>
                    <a:pt x="57023" y="1143"/>
                  </a:lnTo>
                  <a:lnTo>
                    <a:pt x="57023" y="3810"/>
                  </a:lnTo>
                  <a:lnTo>
                    <a:pt x="58166" y="4953"/>
                  </a:lnTo>
                  <a:lnTo>
                    <a:pt x="60960" y="4953"/>
                  </a:lnTo>
                  <a:lnTo>
                    <a:pt x="62103" y="3810"/>
                  </a:lnTo>
                  <a:lnTo>
                    <a:pt x="62103" y="2540"/>
                  </a:lnTo>
                  <a:lnTo>
                    <a:pt x="62103" y="1143"/>
                  </a:lnTo>
                  <a:close/>
                </a:path>
                <a:path w="93345" h="110489">
                  <a:moveTo>
                    <a:pt x="92964" y="79756"/>
                  </a:moveTo>
                  <a:lnTo>
                    <a:pt x="92202" y="78486"/>
                  </a:lnTo>
                  <a:lnTo>
                    <a:pt x="91567" y="77343"/>
                  </a:lnTo>
                  <a:lnTo>
                    <a:pt x="89916" y="76962"/>
                  </a:lnTo>
                  <a:lnTo>
                    <a:pt x="88773" y="77724"/>
                  </a:lnTo>
                  <a:lnTo>
                    <a:pt x="45808" y="105029"/>
                  </a:lnTo>
                  <a:lnTo>
                    <a:pt x="28968" y="105029"/>
                  </a:lnTo>
                  <a:lnTo>
                    <a:pt x="22313" y="101600"/>
                  </a:lnTo>
                  <a:lnTo>
                    <a:pt x="21437" y="101155"/>
                  </a:lnTo>
                  <a:lnTo>
                    <a:pt x="21272" y="100965"/>
                  </a:lnTo>
                  <a:lnTo>
                    <a:pt x="16090" y="95135"/>
                  </a:lnTo>
                  <a:lnTo>
                    <a:pt x="9398" y="85344"/>
                  </a:lnTo>
                  <a:lnTo>
                    <a:pt x="8001" y="82042"/>
                  </a:lnTo>
                  <a:lnTo>
                    <a:pt x="4318" y="73787"/>
                  </a:lnTo>
                  <a:lnTo>
                    <a:pt x="2921" y="73152"/>
                  </a:lnTo>
                  <a:lnTo>
                    <a:pt x="1651" y="73787"/>
                  </a:lnTo>
                  <a:lnTo>
                    <a:pt x="508" y="74295"/>
                  </a:lnTo>
                  <a:lnTo>
                    <a:pt x="0" y="75692"/>
                  </a:lnTo>
                  <a:lnTo>
                    <a:pt x="508" y="76835"/>
                  </a:lnTo>
                  <a:lnTo>
                    <a:pt x="4953" y="87630"/>
                  </a:lnTo>
                  <a:lnTo>
                    <a:pt x="5207" y="88138"/>
                  </a:lnTo>
                  <a:lnTo>
                    <a:pt x="11684" y="97917"/>
                  </a:lnTo>
                  <a:lnTo>
                    <a:pt x="11938" y="98171"/>
                  </a:lnTo>
                  <a:lnTo>
                    <a:pt x="18034" y="105029"/>
                  </a:lnTo>
                  <a:lnTo>
                    <a:pt x="18796" y="105537"/>
                  </a:lnTo>
                  <a:lnTo>
                    <a:pt x="27051" y="109855"/>
                  </a:lnTo>
                  <a:lnTo>
                    <a:pt x="28194" y="110236"/>
                  </a:lnTo>
                  <a:lnTo>
                    <a:pt x="46177" y="110236"/>
                  </a:lnTo>
                  <a:lnTo>
                    <a:pt x="47447" y="109855"/>
                  </a:lnTo>
                  <a:lnTo>
                    <a:pt x="47675" y="109855"/>
                  </a:lnTo>
                  <a:lnTo>
                    <a:pt x="54660" y="105410"/>
                  </a:lnTo>
                  <a:lnTo>
                    <a:pt x="55270" y="105029"/>
                  </a:lnTo>
                  <a:lnTo>
                    <a:pt x="91440" y="82042"/>
                  </a:lnTo>
                  <a:lnTo>
                    <a:pt x="92710" y="81280"/>
                  </a:lnTo>
                  <a:lnTo>
                    <a:pt x="92964" y="79756"/>
                  </a:lnTo>
                  <a:close/>
                </a:path>
              </a:pathLst>
            </a:custGeom>
            <a:solidFill>
              <a:srgbClr val="FF0000"/>
            </a:solidFill>
          </p:spPr>
          <p:txBody>
            <a:bodyPr wrap="square" lIns="0" tIns="0" rIns="0" bIns="0" rtlCol="0"/>
            <a:lstStyle/>
            <a:p>
              <a:endParaRPr/>
            </a:p>
          </p:txBody>
        </p:sp>
      </p:gr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3200" spc="-10" dirty="0"/>
              <a:t>Run-</a:t>
            </a:r>
            <a:r>
              <a:rPr sz="3200" dirty="0"/>
              <a:t>times</a:t>
            </a:r>
            <a:r>
              <a:rPr sz="3200" spc="-30" dirty="0"/>
              <a:t> </a:t>
            </a:r>
            <a:r>
              <a:rPr sz="3200" dirty="0"/>
              <a:t>and</a:t>
            </a:r>
            <a:r>
              <a:rPr sz="3200" spc="-20" dirty="0"/>
              <a:t> </a:t>
            </a:r>
            <a:r>
              <a:rPr sz="3200" dirty="0"/>
              <a:t>efficiencies</a:t>
            </a:r>
            <a:r>
              <a:rPr sz="3200" spc="-20" dirty="0"/>
              <a:t> </a:t>
            </a:r>
            <a:r>
              <a:rPr sz="3200" dirty="0"/>
              <a:t>of</a:t>
            </a:r>
            <a:r>
              <a:rPr sz="3200" spc="-10" dirty="0"/>
              <a:t> matrix-</a:t>
            </a:r>
            <a:r>
              <a:rPr sz="3200" dirty="0"/>
              <a:t>vector</a:t>
            </a:r>
            <a:r>
              <a:rPr sz="3200" spc="-50" dirty="0"/>
              <a:t> </a:t>
            </a:r>
            <a:r>
              <a:rPr sz="3200" spc="-10" dirty="0"/>
              <a:t>multiplication</a:t>
            </a:r>
            <a:endParaRPr sz="3200"/>
          </a:p>
        </p:txBody>
      </p:sp>
      <p:pic>
        <p:nvPicPr>
          <p:cNvPr id="3" name="object 3"/>
          <p:cNvPicPr/>
          <p:nvPr/>
        </p:nvPicPr>
        <p:blipFill>
          <a:blip r:embed="rId2" cstate="print"/>
          <a:stretch>
            <a:fillRect/>
          </a:stretch>
        </p:blipFill>
        <p:spPr>
          <a:xfrm>
            <a:off x="1542101" y="2191310"/>
            <a:ext cx="7892510" cy="2421393"/>
          </a:xfrm>
          <a:prstGeom prst="rect">
            <a:avLst/>
          </a:prstGeom>
        </p:spPr>
      </p:pic>
      <p:sp>
        <p:nvSpPr>
          <p:cNvPr id="4" name="object 4"/>
          <p:cNvSpPr txBox="1"/>
          <p:nvPr/>
        </p:nvSpPr>
        <p:spPr>
          <a:xfrm>
            <a:off x="6751701" y="4607763"/>
            <a:ext cx="3023235" cy="391795"/>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FF0000"/>
                </a:solidFill>
                <a:latin typeface="Arial MT"/>
                <a:cs typeface="Arial MT"/>
              </a:rPr>
              <a:t>(times</a:t>
            </a:r>
            <a:r>
              <a:rPr sz="2400" spc="-55" dirty="0">
                <a:solidFill>
                  <a:srgbClr val="FF0000"/>
                </a:solidFill>
                <a:latin typeface="Arial MT"/>
                <a:cs typeface="Arial MT"/>
              </a:rPr>
              <a:t> </a:t>
            </a:r>
            <a:r>
              <a:rPr sz="2400" dirty="0">
                <a:solidFill>
                  <a:srgbClr val="FF0000"/>
                </a:solidFill>
                <a:latin typeface="Arial MT"/>
                <a:cs typeface="Arial MT"/>
              </a:rPr>
              <a:t>are</a:t>
            </a:r>
            <a:r>
              <a:rPr sz="2400" spc="-40" dirty="0">
                <a:solidFill>
                  <a:srgbClr val="FF0000"/>
                </a:solidFill>
                <a:latin typeface="Arial MT"/>
                <a:cs typeface="Arial MT"/>
              </a:rPr>
              <a:t> </a:t>
            </a:r>
            <a:r>
              <a:rPr sz="2400" dirty="0">
                <a:solidFill>
                  <a:srgbClr val="FF0000"/>
                </a:solidFill>
                <a:latin typeface="Arial MT"/>
                <a:cs typeface="Arial MT"/>
              </a:rPr>
              <a:t>in</a:t>
            </a:r>
            <a:r>
              <a:rPr sz="2400" spc="-45" dirty="0">
                <a:solidFill>
                  <a:srgbClr val="FF0000"/>
                </a:solidFill>
                <a:latin typeface="Arial MT"/>
                <a:cs typeface="Arial MT"/>
              </a:rPr>
              <a:t> </a:t>
            </a:r>
            <a:r>
              <a:rPr sz="2400" spc="-10" dirty="0">
                <a:solidFill>
                  <a:srgbClr val="FF0000"/>
                </a:solidFill>
                <a:latin typeface="Arial MT"/>
                <a:cs typeface="Arial MT"/>
              </a:rPr>
              <a:t>seconds)</a:t>
            </a:r>
            <a:endParaRPr sz="2400">
              <a:latin typeface="Arial MT"/>
              <a:cs typeface="Arial MT"/>
            </a:endParaRPr>
          </a:p>
        </p:txBody>
      </p:sp>
      <p:sp>
        <p:nvSpPr>
          <p:cNvPr id="5" name="object 5"/>
          <p:cNvSpPr/>
          <p:nvPr/>
        </p:nvSpPr>
        <p:spPr>
          <a:xfrm>
            <a:off x="3134233" y="2870199"/>
            <a:ext cx="1275080" cy="44450"/>
          </a:xfrm>
          <a:custGeom>
            <a:avLst/>
            <a:gdLst/>
            <a:ahLst/>
            <a:cxnLst/>
            <a:rect l="l" t="t" r="r" b="b"/>
            <a:pathLst>
              <a:path w="1275079" h="44450">
                <a:moveTo>
                  <a:pt x="91059" y="1270"/>
                </a:moveTo>
                <a:lnTo>
                  <a:pt x="90919" y="1270"/>
                </a:lnTo>
                <a:lnTo>
                  <a:pt x="90919" y="0"/>
                </a:lnTo>
                <a:lnTo>
                  <a:pt x="571" y="0"/>
                </a:lnTo>
                <a:lnTo>
                  <a:pt x="571" y="1270"/>
                </a:lnTo>
                <a:lnTo>
                  <a:pt x="0" y="1270"/>
                </a:lnTo>
                <a:lnTo>
                  <a:pt x="0" y="2540"/>
                </a:lnTo>
                <a:lnTo>
                  <a:pt x="406" y="2540"/>
                </a:lnTo>
                <a:lnTo>
                  <a:pt x="406" y="3810"/>
                </a:lnTo>
                <a:lnTo>
                  <a:pt x="1549" y="3810"/>
                </a:lnTo>
                <a:lnTo>
                  <a:pt x="1549" y="5080"/>
                </a:lnTo>
                <a:lnTo>
                  <a:pt x="89916" y="5080"/>
                </a:lnTo>
                <a:lnTo>
                  <a:pt x="89916" y="3810"/>
                </a:lnTo>
                <a:lnTo>
                  <a:pt x="91059" y="3810"/>
                </a:lnTo>
                <a:lnTo>
                  <a:pt x="91059" y="2540"/>
                </a:lnTo>
                <a:lnTo>
                  <a:pt x="91059" y="1270"/>
                </a:lnTo>
                <a:close/>
              </a:path>
              <a:path w="1275079" h="44450">
                <a:moveTo>
                  <a:pt x="1275080" y="39243"/>
                </a:moveTo>
                <a:lnTo>
                  <a:pt x="1273556" y="37719"/>
                </a:lnTo>
                <a:lnTo>
                  <a:pt x="1269492" y="34163"/>
                </a:lnTo>
                <a:lnTo>
                  <a:pt x="1265809" y="33655"/>
                </a:lnTo>
                <a:lnTo>
                  <a:pt x="1258824" y="37084"/>
                </a:lnTo>
                <a:lnTo>
                  <a:pt x="1257681" y="37719"/>
                </a:lnTo>
                <a:lnTo>
                  <a:pt x="1257046" y="39243"/>
                </a:lnTo>
                <a:lnTo>
                  <a:pt x="1258062" y="41783"/>
                </a:lnTo>
                <a:lnTo>
                  <a:pt x="1259586" y="42418"/>
                </a:lnTo>
                <a:lnTo>
                  <a:pt x="1266456" y="40398"/>
                </a:lnTo>
                <a:lnTo>
                  <a:pt x="1270381" y="43942"/>
                </a:lnTo>
                <a:lnTo>
                  <a:pt x="1272425" y="43942"/>
                </a:lnTo>
                <a:lnTo>
                  <a:pt x="1273683" y="42418"/>
                </a:lnTo>
                <a:lnTo>
                  <a:pt x="1274953" y="41148"/>
                </a:lnTo>
                <a:lnTo>
                  <a:pt x="1274838" y="39243"/>
                </a:lnTo>
                <a:lnTo>
                  <a:pt x="1275080" y="39243"/>
                </a:lnTo>
                <a:close/>
              </a:path>
            </a:pathLst>
          </a:custGeom>
          <a:solidFill>
            <a:srgbClr val="FF0000"/>
          </a:solidFill>
        </p:spPr>
        <p:txBody>
          <a:bodyPr wrap="square" lIns="0" tIns="0" rIns="0" bIns="0" rtlCol="0"/>
          <a:lstStyle/>
          <a:p>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135099" y="231647"/>
            <a:ext cx="825252" cy="829055"/>
          </a:xfrm>
          <a:prstGeom prst="rect">
            <a:avLst/>
          </a:prstGeom>
        </p:spPr>
      </p:pic>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35" dirty="0"/>
              <a:t>Thread-</a:t>
            </a:r>
            <a:r>
              <a:rPr spc="-10" dirty="0"/>
              <a:t>Safety</a:t>
            </a:r>
          </a:p>
        </p:txBody>
      </p:sp>
      <p:pic>
        <p:nvPicPr>
          <p:cNvPr id="4" name="object 4"/>
          <p:cNvPicPr/>
          <p:nvPr/>
        </p:nvPicPr>
        <p:blipFill>
          <a:blip r:embed="rId3" cstate="print"/>
          <a:stretch>
            <a:fillRect/>
          </a:stretch>
        </p:blipFill>
        <p:spPr>
          <a:xfrm>
            <a:off x="1722082" y="1917192"/>
            <a:ext cx="2438099" cy="3096767"/>
          </a:xfrm>
          <a:prstGeom prst="rect">
            <a:avLst/>
          </a:prstGeom>
        </p:spPr>
      </p:pic>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lang="en-IN" dirty="0"/>
              <a:t>What Is Thread Safety?</a:t>
            </a:r>
            <a:endParaRPr spc="-10" dirty="0"/>
          </a:p>
        </p:txBody>
      </p:sp>
      <p:pic>
        <p:nvPicPr>
          <p:cNvPr id="4" name="object 4"/>
          <p:cNvPicPr/>
          <p:nvPr/>
        </p:nvPicPr>
        <p:blipFill>
          <a:blip r:embed="rId2" cstate="print"/>
          <a:stretch>
            <a:fillRect/>
          </a:stretch>
        </p:blipFill>
        <p:spPr>
          <a:xfrm>
            <a:off x="7772400" y="2229991"/>
            <a:ext cx="2152385" cy="3095244"/>
          </a:xfrm>
          <a:prstGeom prst="rect">
            <a:avLst/>
          </a:prstGeom>
        </p:spPr>
      </p:pic>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45" dirty="0">
                <a:latin typeface="Arial"/>
                <a:cs typeface="Arial"/>
              </a:rPr>
              <a:t> </a:t>
            </a:r>
            <a:r>
              <a:rPr spc="-10" dirty="0"/>
              <a:t>Pilani</a:t>
            </a:r>
          </a:p>
        </p:txBody>
      </p:sp>
      <p:sp>
        <p:nvSpPr>
          <p:cNvPr id="7" name="Rectangle 2">
            <a:extLst>
              <a:ext uri="{FF2B5EF4-FFF2-40B4-BE49-F238E27FC236}">
                <a16:creationId xmlns:a16="http://schemas.microsoft.com/office/drawing/2014/main" id="{BAF348A7-BC74-5EA5-A173-99E4D88A9592}"/>
              </a:ext>
            </a:extLst>
          </p:cNvPr>
          <p:cNvSpPr>
            <a:spLocks noChangeArrowheads="1"/>
          </p:cNvSpPr>
          <p:nvPr/>
        </p:nvSpPr>
        <p:spPr bwMode="auto">
          <a:xfrm>
            <a:off x="485343" y="1891506"/>
            <a:ext cx="6324600" cy="2534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Definition</a:t>
            </a:r>
            <a:r>
              <a:rPr kumimoji="0" lang="en-US" altLang="en-US" b="0" i="0" u="none" strike="noStrike" cap="none" normalizeH="0" baseline="0" dirty="0">
                <a:ln>
                  <a:noFill/>
                </a:ln>
                <a:solidFill>
                  <a:schemeClr val="tx1"/>
                </a:solidFill>
                <a:effectLst/>
                <a:latin typeface="Arial" panose="020B0604020202020204" pitchFamily="34" charset="0"/>
              </a:rPr>
              <a:t>: A piece of code (function, method, library) is considered </a:t>
            </a:r>
            <a:r>
              <a:rPr kumimoji="0" lang="en-US" altLang="en-US" b="0" i="1" u="none" strike="noStrike" cap="none" normalizeH="0" baseline="0" dirty="0">
                <a:ln>
                  <a:noFill/>
                </a:ln>
                <a:solidFill>
                  <a:schemeClr val="tx1"/>
                </a:solidFill>
                <a:effectLst/>
                <a:latin typeface="Arial" panose="020B0604020202020204" pitchFamily="34" charset="0"/>
              </a:rPr>
              <a:t>thread-safe</a:t>
            </a:r>
            <a:r>
              <a:rPr kumimoji="0" lang="en-US" altLang="en-US" b="0" i="0" u="none" strike="noStrike" cap="none" normalizeH="0" baseline="0" dirty="0">
                <a:ln>
                  <a:noFill/>
                </a:ln>
                <a:solidFill>
                  <a:schemeClr val="tx1"/>
                </a:solidFill>
                <a:effectLst/>
                <a:latin typeface="Arial" panose="020B0604020202020204" pitchFamily="34" charset="0"/>
              </a:rPr>
              <a:t> if it functions correctly when accessed by multiple threads concurrently.</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Goal</a:t>
            </a:r>
            <a:r>
              <a:rPr kumimoji="0" lang="en-US" altLang="en-US" b="0" i="0" u="none" strike="noStrike" cap="none" normalizeH="0" baseline="0" dirty="0">
                <a:ln>
                  <a:noFill/>
                </a:ln>
                <a:solidFill>
                  <a:schemeClr val="tx1"/>
                </a:solidFill>
                <a:effectLst/>
                <a:latin typeface="Arial" panose="020B0604020202020204" pitchFamily="34" charset="0"/>
              </a:rPr>
              <a:t>: Thread-safe code ensures that shared data is not corrupted or left in an inconsistent state due to overlapping threads’ reads/writes. </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96D96-7896-81B6-497E-3C7C2AA0796D}"/>
              </a:ext>
            </a:extLst>
          </p:cNvPr>
          <p:cNvSpPr>
            <a:spLocks noGrp="1"/>
          </p:cNvSpPr>
          <p:nvPr>
            <p:ph type="title"/>
          </p:nvPr>
        </p:nvSpPr>
        <p:spPr/>
        <p:txBody>
          <a:bodyPr/>
          <a:lstStyle/>
          <a:p>
            <a:r>
              <a:rPr lang="en-IN" dirty="0"/>
              <a:t>Why It Matters</a:t>
            </a:r>
          </a:p>
        </p:txBody>
      </p:sp>
      <p:sp>
        <p:nvSpPr>
          <p:cNvPr id="4" name="Rectangle 1">
            <a:extLst>
              <a:ext uri="{FF2B5EF4-FFF2-40B4-BE49-F238E27FC236}">
                <a16:creationId xmlns:a16="http://schemas.microsoft.com/office/drawing/2014/main" id="{13C8D33A-B488-0FAC-D0CB-6EDED2587679}"/>
              </a:ext>
            </a:extLst>
          </p:cNvPr>
          <p:cNvSpPr>
            <a:spLocks noChangeArrowheads="1"/>
          </p:cNvSpPr>
          <p:nvPr/>
        </p:nvSpPr>
        <p:spPr bwMode="auto">
          <a:xfrm>
            <a:off x="685800" y="1600200"/>
            <a:ext cx="8763000" cy="2534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Concurrency</a:t>
            </a:r>
            <a:r>
              <a:rPr kumimoji="0" lang="en-US" altLang="en-US" sz="1800" b="0" i="0" u="none" strike="noStrike" cap="none" normalizeH="0" baseline="0" dirty="0">
                <a:ln>
                  <a:noFill/>
                </a:ln>
                <a:solidFill>
                  <a:schemeClr val="tx1"/>
                </a:solidFill>
                <a:effectLst/>
                <a:latin typeface="Arial" panose="020B0604020202020204" pitchFamily="34" charset="0"/>
              </a:rPr>
              <a:t>: Modern applications often use multiple threads to improve performance or responsiveness.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Data Integrity</a:t>
            </a:r>
            <a:r>
              <a:rPr kumimoji="0" lang="en-US" altLang="en-US" sz="1800" b="0" i="0" u="none" strike="noStrike" cap="none" normalizeH="0" baseline="0" dirty="0">
                <a:ln>
                  <a:noFill/>
                </a:ln>
                <a:solidFill>
                  <a:schemeClr val="tx1"/>
                </a:solidFill>
                <a:effectLst/>
                <a:latin typeface="Arial" panose="020B0604020202020204" pitchFamily="34" charset="0"/>
              </a:rPr>
              <a:t>: Without proper synchronization, simultaneous reads/writes can lead to race conditions, data corruption, crashes, or unpredictable results.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Scalability</a:t>
            </a:r>
            <a:r>
              <a:rPr kumimoji="0" lang="en-US" altLang="en-US" sz="1800" b="0" i="0" u="none" strike="noStrike" cap="none" normalizeH="0" baseline="0" dirty="0">
                <a:ln>
                  <a:noFill/>
                </a:ln>
                <a:solidFill>
                  <a:schemeClr val="tx1"/>
                </a:solidFill>
                <a:effectLst/>
                <a:latin typeface="Arial" panose="020B0604020202020204" pitchFamily="34" charset="0"/>
              </a:rPr>
              <a:t>: Well-designed thread-safe components can be reused in larger, multi-threaded systems with fewer modifications. </a:t>
            </a:r>
          </a:p>
        </p:txBody>
      </p:sp>
    </p:spTree>
    <p:extLst>
      <p:ext uri="{BB962C8B-B14F-4D97-AF65-F5344CB8AC3E}">
        <p14:creationId xmlns:p14="http://schemas.microsoft.com/office/powerpoint/2010/main" val="31156314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EC843-2B75-5810-62AA-0E4547423C7F}"/>
              </a:ext>
            </a:extLst>
          </p:cNvPr>
          <p:cNvSpPr>
            <a:spLocks noGrp="1"/>
          </p:cNvSpPr>
          <p:nvPr>
            <p:ph type="title"/>
          </p:nvPr>
        </p:nvSpPr>
        <p:spPr/>
        <p:txBody>
          <a:bodyPr/>
          <a:lstStyle/>
          <a:p>
            <a:r>
              <a:rPr lang="en-IN" dirty="0"/>
              <a:t>Common Thread-Safety Pitfalls</a:t>
            </a:r>
          </a:p>
        </p:txBody>
      </p:sp>
      <p:sp>
        <p:nvSpPr>
          <p:cNvPr id="4" name="Rectangle 1">
            <a:extLst>
              <a:ext uri="{FF2B5EF4-FFF2-40B4-BE49-F238E27FC236}">
                <a16:creationId xmlns:a16="http://schemas.microsoft.com/office/drawing/2014/main" id="{D83D68B7-841B-8134-07BD-12330243DFE3}"/>
              </a:ext>
            </a:extLst>
          </p:cNvPr>
          <p:cNvSpPr>
            <a:spLocks noChangeArrowheads="1"/>
          </p:cNvSpPr>
          <p:nvPr/>
        </p:nvSpPr>
        <p:spPr bwMode="auto">
          <a:xfrm>
            <a:off x="464107" y="1524000"/>
            <a:ext cx="11020857" cy="4190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Race Conditions</a:t>
            </a:r>
            <a:r>
              <a:rPr kumimoji="0" lang="en-US" altLang="en-US" sz="2000" b="0" i="0" u="none" strike="noStrike" cap="none" normalizeH="0" baseline="0" dirty="0">
                <a:ln>
                  <a:noFill/>
                </a:ln>
                <a:solidFill>
                  <a:schemeClr val="tx1"/>
                </a:solidFill>
                <a:effectLst/>
                <a:latin typeface="Arial" panose="020B0604020202020204" pitchFamily="34" charset="0"/>
              </a:rPr>
              <a:t>: When two or more threads access shared data without adequate synchronization, the final outcome depends on the non-deterministic timing of the threads.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Deadlocks</a:t>
            </a:r>
            <a:r>
              <a:rPr kumimoji="0" lang="en-US" altLang="en-US" sz="2000" b="0" i="0" u="none" strike="noStrike" cap="none" normalizeH="0" baseline="0" dirty="0">
                <a:ln>
                  <a:noFill/>
                </a:ln>
                <a:solidFill>
                  <a:schemeClr val="tx1"/>
                </a:solidFill>
                <a:effectLst/>
                <a:latin typeface="Arial" panose="020B0604020202020204" pitchFamily="34" charset="0"/>
              </a:rPr>
              <a:t>: When threads hold locks and wait on each other in a cycle (e.g., Thread A holds Lock 1 waiting on Lock 2, while Thread B holds Lock 2 waiting on Lock 1).</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Starvation</a:t>
            </a:r>
            <a:r>
              <a:rPr kumimoji="0" lang="en-US" altLang="en-US" sz="2000" b="0" i="0" u="none" strike="noStrike" cap="none" normalizeH="0" baseline="0" dirty="0">
                <a:ln>
                  <a:noFill/>
                </a:ln>
                <a:solidFill>
                  <a:schemeClr val="tx1"/>
                </a:solidFill>
                <a:effectLst/>
                <a:latin typeface="Arial" panose="020B0604020202020204" pitchFamily="34" charset="0"/>
              </a:rPr>
              <a:t>: A thread never acquires the resource it needs to proceed, due to scheduling or prioritization issues (e.g., writer starvation in a read-write lock).</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Improper Use of Atomic Operations</a:t>
            </a:r>
            <a:r>
              <a:rPr kumimoji="0" lang="en-US" altLang="en-US" sz="2000" b="0" i="0" u="none" strike="noStrike" cap="none" normalizeH="0" baseline="0" dirty="0">
                <a:ln>
                  <a:noFill/>
                </a:ln>
                <a:solidFill>
                  <a:schemeClr val="tx1"/>
                </a:solidFill>
                <a:effectLst/>
                <a:latin typeface="Arial" panose="020B0604020202020204" pitchFamily="34" charset="0"/>
              </a:rPr>
              <a:t>: Single operations (e.g., incrementing a shared counter) may seem safe but can still introduce hidden race conditions if they aren’t the only action needed. </a:t>
            </a:r>
          </a:p>
        </p:txBody>
      </p:sp>
    </p:spTree>
    <p:extLst>
      <p:ext uri="{BB962C8B-B14F-4D97-AF65-F5344CB8AC3E}">
        <p14:creationId xmlns:p14="http://schemas.microsoft.com/office/powerpoint/2010/main" val="39946142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0302E-7536-C54D-1CC5-CE4CE70D2CF3}"/>
              </a:ext>
            </a:extLst>
          </p:cNvPr>
          <p:cNvSpPr>
            <a:spLocks noGrp="1"/>
          </p:cNvSpPr>
          <p:nvPr>
            <p:ph type="title"/>
          </p:nvPr>
        </p:nvSpPr>
        <p:spPr/>
        <p:txBody>
          <a:bodyPr/>
          <a:lstStyle/>
          <a:p>
            <a:r>
              <a:rPr lang="en-IN" dirty="0"/>
              <a:t>Core Mechanisms for Thread Safety</a:t>
            </a:r>
          </a:p>
        </p:txBody>
      </p:sp>
      <p:sp>
        <p:nvSpPr>
          <p:cNvPr id="4" name="Rectangle 1">
            <a:extLst>
              <a:ext uri="{FF2B5EF4-FFF2-40B4-BE49-F238E27FC236}">
                <a16:creationId xmlns:a16="http://schemas.microsoft.com/office/drawing/2014/main" id="{716E22CE-3983-66BF-650D-E6B20284449A}"/>
              </a:ext>
            </a:extLst>
          </p:cNvPr>
          <p:cNvSpPr>
            <a:spLocks noChangeArrowheads="1"/>
          </p:cNvSpPr>
          <p:nvPr/>
        </p:nvSpPr>
        <p:spPr bwMode="auto">
          <a:xfrm>
            <a:off x="381000" y="1315893"/>
            <a:ext cx="11221313" cy="5216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Mutexes (Mutual Exclusion Locks)</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Ensure only one thread at a time can execute a critical section (e.g., updating shared data).</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Straightforward, but can reduce concurrency if many operations need the same lock.</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Semaphores</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Count-based or binary synchronization primitives.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Often used for producer-consumer problems, limiting resource usage, or building higher-level constructs (like barriers).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Read-Write Locks</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Allow multiple concurrent readers but only one writer at a time.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Good if your workload is </a:t>
            </a:r>
            <a:r>
              <a:rPr kumimoji="0" lang="en-US" altLang="en-US" sz="1400" b="0" i="1" u="none" strike="noStrike" cap="none" normalizeH="0" baseline="0" dirty="0">
                <a:ln>
                  <a:noFill/>
                </a:ln>
                <a:solidFill>
                  <a:schemeClr val="tx1"/>
                </a:solidFill>
                <a:effectLst/>
                <a:latin typeface="Arial" panose="020B0604020202020204" pitchFamily="34" charset="0"/>
              </a:rPr>
              <a:t>read-heavy</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Condition Variables</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Let threads </a:t>
            </a:r>
            <a:r>
              <a:rPr kumimoji="0" lang="en-US" altLang="en-US" sz="1400" b="0" i="1" u="none" strike="noStrike" cap="none" normalizeH="0" baseline="0" dirty="0">
                <a:ln>
                  <a:noFill/>
                </a:ln>
                <a:solidFill>
                  <a:schemeClr val="tx1"/>
                </a:solidFill>
                <a:effectLst/>
                <a:latin typeface="Arial" panose="020B0604020202020204" pitchFamily="34" charset="0"/>
              </a:rPr>
              <a:t>sleep</a:t>
            </a:r>
            <a:r>
              <a:rPr kumimoji="0" lang="en-US" altLang="en-US" sz="1400" b="0" i="0" u="none" strike="noStrike" cap="none" normalizeH="0" baseline="0" dirty="0">
                <a:ln>
                  <a:noFill/>
                </a:ln>
                <a:solidFill>
                  <a:schemeClr val="tx1"/>
                </a:solidFill>
                <a:effectLst/>
                <a:latin typeface="Arial" panose="020B0604020202020204" pitchFamily="34" charset="0"/>
              </a:rPr>
              <a:t> until a specific condition becomes true, preventing busy waiting.</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Often used when a thread must wait for a state change (e.g., “buffer not empty” or “work queue not full”).</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Barriers</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Ensure threads wait until </a:t>
            </a:r>
            <a:r>
              <a:rPr kumimoji="0" lang="en-US" altLang="en-US" sz="1400" b="0" i="1" u="none" strike="noStrike" cap="none" normalizeH="0" baseline="0" dirty="0">
                <a:ln>
                  <a:noFill/>
                </a:ln>
                <a:solidFill>
                  <a:schemeClr val="tx1"/>
                </a:solidFill>
                <a:effectLst/>
                <a:latin typeface="Arial" panose="020B0604020202020204" pitchFamily="34" charset="0"/>
              </a:rPr>
              <a:t>all</a:t>
            </a:r>
            <a:r>
              <a:rPr kumimoji="0" lang="en-US" altLang="en-US" sz="1400" b="0" i="0" u="none" strike="noStrike" cap="none" normalizeH="0" baseline="0" dirty="0">
                <a:ln>
                  <a:noFill/>
                </a:ln>
                <a:solidFill>
                  <a:schemeClr val="tx1"/>
                </a:solidFill>
                <a:effectLst/>
                <a:latin typeface="Arial" panose="020B0604020202020204" pitchFamily="34" charset="0"/>
              </a:rPr>
              <a:t> have reached a checkpoint before </a:t>
            </a:r>
            <a:r>
              <a:rPr kumimoji="0" lang="en-US" altLang="en-US" sz="1400" b="0" i="1" u="none" strike="noStrike" cap="none" normalizeH="0" baseline="0" dirty="0">
                <a:ln>
                  <a:noFill/>
                </a:ln>
                <a:solidFill>
                  <a:schemeClr val="tx1"/>
                </a:solidFill>
                <a:effectLst/>
                <a:latin typeface="Arial" panose="020B0604020202020204" pitchFamily="34" charset="0"/>
              </a:rPr>
              <a:t>any</a:t>
            </a:r>
            <a:r>
              <a:rPr kumimoji="0" lang="en-US" altLang="en-US" sz="1400" b="0" i="0" u="none" strike="noStrike" cap="none" normalizeH="0" baseline="0" dirty="0">
                <a:ln>
                  <a:noFill/>
                </a:ln>
                <a:solidFill>
                  <a:schemeClr val="tx1"/>
                </a:solidFill>
                <a:effectLst/>
                <a:latin typeface="Arial" panose="020B0604020202020204" pitchFamily="34" charset="0"/>
              </a:rPr>
              <a:t> proceed.</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Useful when computation proceeds in discrete phases.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957631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431C9-589D-6E6A-2F5E-F0B0D03F4310}"/>
              </a:ext>
            </a:extLst>
          </p:cNvPr>
          <p:cNvSpPr>
            <a:spLocks noGrp="1"/>
          </p:cNvSpPr>
          <p:nvPr>
            <p:ph type="title"/>
          </p:nvPr>
        </p:nvSpPr>
        <p:spPr/>
        <p:txBody>
          <a:bodyPr/>
          <a:lstStyle/>
          <a:p>
            <a:r>
              <a:rPr lang="en-IN" dirty="0"/>
              <a:t>Best Practices</a:t>
            </a:r>
          </a:p>
        </p:txBody>
      </p:sp>
      <p:sp>
        <p:nvSpPr>
          <p:cNvPr id="4" name="Rectangle 1">
            <a:extLst>
              <a:ext uri="{FF2B5EF4-FFF2-40B4-BE49-F238E27FC236}">
                <a16:creationId xmlns:a16="http://schemas.microsoft.com/office/drawing/2014/main" id="{57DC22DD-229C-D015-AA27-9505CC49127B}"/>
              </a:ext>
            </a:extLst>
          </p:cNvPr>
          <p:cNvSpPr>
            <a:spLocks noChangeArrowheads="1"/>
          </p:cNvSpPr>
          <p:nvPr/>
        </p:nvSpPr>
        <p:spPr bwMode="auto">
          <a:xfrm>
            <a:off x="249836" y="1740202"/>
            <a:ext cx="11103964" cy="4139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Minimize Shared State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fewer global or shared variables, the fewer opportunities for races.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Use thread-local storage or pass data by value where possible.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1" i="0" u="none" strike="noStrike" cap="none" normalizeH="0" baseline="0" dirty="0">
                <a:ln>
                  <a:noFill/>
                </a:ln>
                <a:solidFill>
                  <a:schemeClr val="tx1"/>
                </a:solidFill>
                <a:effectLst/>
                <a:latin typeface="Arial" panose="020B0604020202020204" pitchFamily="34" charset="0"/>
              </a:rPr>
              <a:t>Keep Critical Sections Short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Holding a lock for too long can degrade performance and risk deadlocks.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Release locks as soon as the shared data modifications are complete.</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1" i="0" u="none" strike="noStrike" cap="none" normalizeH="0" baseline="0" dirty="0">
                <a:ln>
                  <a:noFill/>
                </a:ln>
                <a:solidFill>
                  <a:schemeClr val="tx1"/>
                </a:solidFill>
                <a:effectLst/>
                <a:latin typeface="Arial" panose="020B0604020202020204" pitchFamily="34" charset="0"/>
              </a:rPr>
              <a:t>Use High-Level Abstractions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Wherever possible, rely on standard libraries or well-tested concurrency primitives (e.g., </a:t>
            </a:r>
            <a:r>
              <a:rPr kumimoji="0" lang="en-US" altLang="en-US" sz="1000" b="0" i="0" u="none" strike="noStrike" cap="none" normalizeH="0" baseline="0" dirty="0" err="1">
                <a:ln>
                  <a:noFill/>
                </a:ln>
                <a:solidFill>
                  <a:schemeClr val="tx1"/>
                </a:solidFill>
                <a:effectLst/>
                <a:latin typeface="Arial Unicode MS"/>
              </a:rPr>
              <a:t>pthread</a:t>
            </a:r>
            <a:r>
              <a:rPr kumimoji="0" lang="en-US" altLang="en-US" sz="1000" b="0" i="0" u="none" strike="noStrike" cap="none" normalizeH="0" baseline="0" dirty="0">
                <a:ln>
                  <a:noFill/>
                </a:ln>
                <a:solidFill>
                  <a:schemeClr val="tx1"/>
                </a:solidFill>
                <a:effectLst/>
                <a:latin typeface="Arial Unicode MS"/>
              </a:rPr>
              <a:t>_*</a:t>
            </a:r>
            <a:r>
              <a:rPr kumimoji="0" lang="en-US" altLang="en-US" sz="1100" b="0" i="0" u="none" strike="noStrike" cap="none" normalizeH="0" baseline="0" dirty="0">
                <a:ln>
                  <a:noFill/>
                </a:ln>
                <a:solidFill>
                  <a:schemeClr val="tx1"/>
                </a:solidFill>
                <a:effectLst/>
              </a:rPr>
              <a:t>, C++ </a:t>
            </a:r>
            <a:r>
              <a:rPr kumimoji="0" lang="en-US" altLang="en-US" sz="1000" b="0" i="0" u="none" strike="noStrike" cap="none" normalizeH="0" baseline="0" dirty="0">
                <a:ln>
                  <a:noFill/>
                </a:ln>
                <a:solidFill>
                  <a:schemeClr val="tx1"/>
                </a:solidFill>
                <a:effectLst/>
                <a:latin typeface="Arial Unicode MS"/>
              </a:rPr>
              <a:t>&lt;thread&gt;</a:t>
            </a:r>
            <a:r>
              <a:rPr kumimoji="0" lang="en-US" altLang="en-US" sz="1100" b="0" i="0" u="none" strike="noStrike" cap="none" normalizeH="0" baseline="0" dirty="0">
                <a:ln>
                  <a:noFill/>
                </a:ln>
                <a:solidFill>
                  <a:schemeClr val="tx1"/>
                </a:solidFill>
                <a:effectLst/>
              </a:rPr>
              <a:t>, or concurrency frameworks).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These reduce the chance of subtle bugs</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4. Test Under Load</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Concurrency bugs often appear only under stress or unusual timing.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Use tools like thread sanitizers and stress testing to detect race conditions, deadlocks, or data races.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115799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604A6ADA098944EB294D577DC80F0D1" ma:contentTypeVersion="8" ma:contentTypeDescription="Create a new document." ma:contentTypeScope="" ma:versionID="d327473bd50ecc5d961df359b1d624de">
  <xsd:schema xmlns:xsd="http://www.w3.org/2001/XMLSchema" xmlns:xs="http://www.w3.org/2001/XMLSchema" xmlns:p="http://schemas.microsoft.com/office/2006/metadata/properties" xmlns:ns2="0192c144-0bc9-406b-ba7c-16be2358a8f1" targetNamespace="http://schemas.microsoft.com/office/2006/metadata/properties" ma:root="true" ma:fieldsID="924baefad8f4f4ba42cef7b3eebe9fc2" ns2:_="">
    <xsd:import namespace="0192c144-0bc9-406b-ba7c-16be2358a8f1"/>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92c144-0bc9-406b-ba7c-16be2358a8f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4B40173-E84E-4473-8BE6-DD4A50FE4536}"/>
</file>

<file path=customXml/itemProps2.xml><?xml version="1.0" encoding="utf-8"?>
<ds:datastoreItem xmlns:ds="http://schemas.openxmlformats.org/officeDocument/2006/customXml" ds:itemID="{A3226DD0-CB3A-4BC0-9259-B873A09A6872}"/>
</file>

<file path=customXml/itemProps3.xml><?xml version="1.0" encoding="utf-8"?>
<ds:datastoreItem xmlns:ds="http://schemas.openxmlformats.org/officeDocument/2006/customXml" ds:itemID="{AC00130E-0A6D-4F99-A5C5-4673FB1EE242}"/>
</file>

<file path=docProps/app.xml><?xml version="1.0" encoding="utf-8"?>
<Properties xmlns="http://schemas.openxmlformats.org/officeDocument/2006/extended-properties" xmlns:vt="http://schemas.openxmlformats.org/officeDocument/2006/docPropsVTypes">
  <Template/>
  <TotalTime>560</TotalTime>
  <Words>6368</Words>
  <Application>Microsoft Office PowerPoint</Application>
  <PresentationFormat>Widescreen</PresentationFormat>
  <Paragraphs>541</Paragraphs>
  <Slides>109</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109</vt:i4>
      </vt:variant>
    </vt:vector>
  </HeadingPairs>
  <TitlesOfParts>
    <vt:vector size="120" baseType="lpstr">
      <vt:lpstr>-apple-system</vt:lpstr>
      <vt:lpstr>Aptos</vt:lpstr>
      <vt:lpstr>Arial</vt:lpstr>
      <vt:lpstr>Arial MT</vt:lpstr>
      <vt:lpstr>Arial Unicode MS</vt:lpstr>
      <vt:lpstr>Calibri</vt:lpstr>
      <vt:lpstr>Google Sans</vt:lpstr>
      <vt:lpstr>kepler-std-display</vt:lpstr>
      <vt:lpstr>var(--fontStack-monospace, ui-monospace, SFMono-Regular, SF Mono, Menlo, Consolas, Liberation Mono, monospace)</vt:lpstr>
      <vt:lpstr>Wingdings</vt:lpstr>
      <vt:lpstr>Office Theme</vt:lpstr>
      <vt:lpstr>Introduction to Parallel and Distributed Programming</vt:lpstr>
      <vt:lpstr>Agenda</vt:lpstr>
      <vt:lpstr>Lab 3</vt:lpstr>
      <vt:lpstr>Lab 2: Use cluster to distribute work and do some</vt:lpstr>
      <vt:lpstr>PowerPoint Presentation</vt:lpstr>
      <vt:lpstr>PowerPoint Presentation</vt:lpstr>
      <vt:lpstr>Our Goal and Where we are</vt:lpstr>
      <vt:lpstr>Serial versus Parallel Programming </vt:lpstr>
      <vt:lpstr>PowerPoint Presentation</vt:lpstr>
      <vt:lpstr>PowerPoint Presentation</vt:lpstr>
      <vt:lpstr>A Shared Memory System</vt:lpstr>
      <vt:lpstr>Multicore processors</vt:lpstr>
      <vt:lpstr>Multicore processors</vt:lpstr>
      <vt:lpstr>Processes and Threads</vt:lpstr>
      <vt:lpstr>POSIX®Threads</vt:lpstr>
      <vt:lpstr>Why Use Pthreads? (High-Level Motivation) </vt:lpstr>
      <vt:lpstr>PowerPoint Presentation</vt:lpstr>
      <vt:lpstr>PowerPoint Presentation</vt:lpstr>
      <vt:lpstr>Hello World! </vt:lpstr>
      <vt:lpstr>Compiling a Pthread program</vt:lpstr>
      <vt:lpstr>Running a Pthreads program</vt:lpstr>
      <vt:lpstr>Starting the Threads</vt:lpstr>
      <vt:lpstr>Running the Threads</vt:lpstr>
      <vt:lpstr>Stopping the Threads</vt:lpstr>
      <vt:lpstr>Real-World Use Cases </vt:lpstr>
      <vt:lpstr>Real-World Use Cases </vt:lpstr>
      <vt:lpstr> Thread Lifecycle &amp; Design Patterns </vt:lpstr>
      <vt:lpstr>Potential Pitfalls &amp; Best Practices </vt:lpstr>
      <vt:lpstr>Matrix-Vector Multiplication in pthreads</vt:lpstr>
      <vt:lpstr>Serial pseudo-code</vt:lpstr>
      <vt:lpstr>Using 3 Pthreads</vt:lpstr>
      <vt:lpstr>Pthreads matrix-vector multiplication</vt:lpstr>
      <vt:lpstr>Critical sections</vt:lpstr>
      <vt:lpstr>Estimating π</vt:lpstr>
      <vt:lpstr>Using a dual core processor</vt:lpstr>
      <vt:lpstr>A thread function for computing π</vt:lpstr>
      <vt:lpstr>Possible race condition</vt:lpstr>
      <vt:lpstr>Busy-Waiting</vt:lpstr>
      <vt:lpstr>Pthreads global sum with busy-waiting</vt:lpstr>
      <vt:lpstr>Busy-Wait Loop in Action</vt:lpstr>
      <vt:lpstr>Key Points – Busy Waiting</vt:lpstr>
      <vt:lpstr>CS6</vt:lpstr>
      <vt:lpstr>Mutexes</vt:lpstr>
      <vt:lpstr>Example: Bank</vt:lpstr>
      <vt:lpstr>Mutexes</vt:lpstr>
      <vt:lpstr>Mutexes</vt:lpstr>
      <vt:lpstr>Mutexes</vt:lpstr>
      <vt:lpstr>Global sum function that uses a mutex (1)</vt:lpstr>
      <vt:lpstr>Global sum function that uses a mutex (2)</vt:lpstr>
      <vt:lpstr>Run-times (in seconds) of π programs using n = 108 terms on a system with two four-core processors.</vt:lpstr>
      <vt:lpstr>Why Mutexes Help with More Threads </vt:lpstr>
      <vt:lpstr>Performance Insights</vt:lpstr>
      <vt:lpstr>Key Takeaways</vt:lpstr>
      <vt:lpstr>Producer-Consumer Synchronization and Semaphores</vt:lpstr>
      <vt:lpstr>The Producer-Consumer Problem</vt:lpstr>
      <vt:lpstr>Why a Single Mutex Isn’t Enough</vt:lpstr>
      <vt:lpstr>How Semaphores Solve This</vt:lpstr>
      <vt:lpstr>PowerPoint Presentation</vt:lpstr>
      <vt:lpstr>PowerPoint Presentation</vt:lpstr>
      <vt:lpstr>PowerPoint Presentation</vt:lpstr>
      <vt:lpstr>PowerPoint Presentation</vt:lpstr>
      <vt:lpstr>Typical Producer-Consumer Flow (Bounded Buffer)</vt:lpstr>
      <vt:lpstr>Real-Time Analogy</vt:lpstr>
      <vt:lpstr>PowerPoint Presentation</vt:lpstr>
      <vt:lpstr>Barriers and Condition Variables</vt:lpstr>
      <vt:lpstr>Barriers</vt:lpstr>
      <vt:lpstr>Using barriers to time the slowest thread</vt:lpstr>
      <vt:lpstr>Using barriers for debugging</vt:lpstr>
      <vt:lpstr>Busy-waiting and a Mutex</vt:lpstr>
      <vt:lpstr>Busy-waiting and a Mutex</vt:lpstr>
      <vt:lpstr>Implementing a barrier with semaphores</vt:lpstr>
      <vt:lpstr>PowerPoint Presentation</vt:lpstr>
      <vt:lpstr>Condition Variables</vt:lpstr>
      <vt:lpstr>Condition Variables</vt:lpstr>
      <vt:lpstr>Implementing a condition variables</vt:lpstr>
      <vt:lpstr>PowerPoint Presentation</vt:lpstr>
      <vt:lpstr>Key Differences </vt:lpstr>
      <vt:lpstr>Real-World Summaries</vt:lpstr>
      <vt:lpstr>Takeaway</vt:lpstr>
      <vt:lpstr>Read-Write Locks</vt:lpstr>
      <vt:lpstr>Controlling access to a large, shared data structure</vt:lpstr>
      <vt:lpstr>Linked Lists</vt:lpstr>
      <vt:lpstr>Basic Linked List Operations</vt:lpstr>
      <vt:lpstr>Thread Functions</vt:lpstr>
      <vt:lpstr>PowerPoint Presentation</vt:lpstr>
      <vt:lpstr>PowerPoint Presentation</vt:lpstr>
      <vt:lpstr>When to Use Read-Write Locks</vt:lpstr>
      <vt:lpstr>Takeaway</vt:lpstr>
      <vt:lpstr>Linked List Performance</vt:lpstr>
      <vt:lpstr>Linked List Performance</vt:lpstr>
      <vt:lpstr>Caches, Cache-Coherence, and False Sharing</vt:lpstr>
      <vt:lpstr>Pthreads matrix-vector multiplication</vt:lpstr>
      <vt:lpstr>Run-times and efficiencies of matrix-vector multiplication</vt:lpstr>
      <vt:lpstr>Thread-Safety</vt:lpstr>
      <vt:lpstr>What Is Thread Safety?</vt:lpstr>
      <vt:lpstr>Why It Matters</vt:lpstr>
      <vt:lpstr>Common Thread-Safety Pitfalls</vt:lpstr>
      <vt:lpstr>Core Mechanisms for Thread Safety</vt:lpstr>
      <vt:lpstr>Best Practices</vt:lpstr>
      <vt:lpstr>Real-World Analogy</vt:lpstr>
      <vt:lpstr>PowerPoint Presentation</vt:lpstr>
      <vt:lpstr>Concluding Remarks (1)</vt:lpstr>
      <vt:lpstr>Concluding Remarks (2)</vt:lpstr>
      <vt:lpstr>Concluding Remarks (3)</vt:lpstr>
      <vt:lpstr>Concluding Remarks (4)</vt:lpstr>
      <vt:lpstr>Concluding Remarks (5)</vt:lpstr>
      <vt:lpstr>Concluding Remarks (6)</vt:lpstr>
      <vt:lpstr>Concluding Remarks (7)</vt:lpstr>
      <vt:lpstr>Concluding Remarks (8)</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Internal Workshop on   Introduction to Parallel and Distributed Programming</dc:title>
  <dc:creator>Shivam Chauhan</dc:creator>
  <cp:lastModifiedBy>Learn to Live</cp:lastModifiedBy>
  <cp:revision>66</cp:revision>
  <dcterms:created xsi:type="dcterms:W3CDTF">2025-02-21T12:36:35Z</dcterms:created>
  <dcterms:modified xsi:type="dcterms:W3CDTF">2025-03-01T02:31:57Z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2023-02-11T00:00:00Z</vt:filetime>
  </property>
  <property fmtid="{D5CDD505-2E9C-101B-9397-08002B2CF9AE}" pid="3" name="Creator">
    <vt:lpwstr>Microsoft® PowerPoint® for Microsoft 365</vt:lpwstr>
  </property>
  <property fmtid="{D5CDD505-2E9C-101B-9397-08002B2CF9AE}" pid="4" name="LastSaved">
    <vt:filetime>2025-02-21T00:00:00Z</vt:filetime>
  </property>
  <property fmtid="{D5CDD505-2E9C-101B-9397-08002B2CF9AE}" pid="5" name="Producer">
    <vt:lpwstr>Microsoft® PowerPoint® for Microsoft 365</vt:lpwstr>
  </property>
  <property fmtid="{D5CDD505-2E9C-101B-9397-08002B2CF9AE}" pid="6" name="ContentTypeId">
    <vt:lpwstr>0x0101007604A6ADA098944EB294D577DC80F0D1</vt:lpwstr>
  </property>
</Properties>
</file>